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417" r:id="rId3"/>
    <p:sldId id="419" r:id="rId4"/>
    <p:sldId id="457" r:id="rId5"/>
    <p:sldId id="456" r:id="rId6"/>
    <p:sldId id="476" r:id="rId7"/>
    <p:sldId id="477" r:id="rId8"/>
    <p:sldId id="459" r:id="rId9"/>
    <p:sldId id="292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500" r:id="rId20"/>
    <p:sldId id="487" r:id="rId21"/>
    <p:sldId id="488" r:id="rId22"/>
    <p:sldId id="502" r:id="rId23"/>
    <p:sldId id="489" r:id="rId24"/>
    <p:sldId id="490" r:id="rId25"/>
    <p:sldId id="492" r:id="rId26"/>
    <p:sldId id="503" r:id="rId27"/>
    <p:sldId id="491" r:id="rId28"/>
    <p:sldId id="504" r:id="rId29"/>
    <p:sldId id="493" r:id="rId30"/>
    <p:sldId id="494" r:id="rId31"/>
    <p:sldId id="496" r:id="rId32"/>
    <p:sldId id="505" r:id="rId33"/>
    <p:sldId id="497" r:id="rId34"/>
    <p:sldId id="495" r:id="rId35"/>
    <p:sldId id="499" r:id="rId36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38"/>
      <p:bold r:id="rId39"/>
      <p:italic r:id="rId40"/>
      <p:boldItalic r:id="rId41"/>
    </p:embeddedFont>
    <p:embeddedFont>
      <p:font typeface="Barlow SemiBold" panose="00000700000000000000" pitchFamily="2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Palatino Linotype" panose="02040502050505030304" pitchFamily="18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EECF4-432E-4D26-AA6D-92A1E89D1F9B}">
  <a:tblStyle styleId="{D7AEECF4-432E-4D26-AA6D-92A1E89D1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84" d="100"/>
          <a:sy n="84" d="100"/>
        </p:scale>
        <p:origin x="84" y="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501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6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709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739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222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98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567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38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787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5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355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782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056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03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373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961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800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5638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3885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037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7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938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267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40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82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47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36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9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6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manechliou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Règles d’association</a:t>
            </a:r>
            <a:endParaRPr dirty="0"/>
          </a:p>
        </p:txBody>
      </p:sp>
      <p:sp>
        <p:nvSpPr>
          <p:cNvPr id="3" name="Google Shape;516;p13"/>
          <p:cNvSpPr txBox="1">
            <a:spLocks/>
          </p:cNvSpPr>
          <p:nvPr/>
        </p:nvSpPr>
        <p:spPr>
          <a:xfrm>
            <a:off x="107504" y="4587974"/>
            <a:ext cx="5740200" cy="55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Barlow SemiBold"/>
                <a:ea typeface="Barlow SemiBold"/>
                <a:cs typeface="Barlow SemiBold"/>
                <a:sym typeface="Barlow SemiBold"/>
              </a:rPr>
              <a:t>Dr. Imane CHLIOUI				2023/2024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fr-FR" sz="1800" dirty="0">
                <a:solidFill>
                  <a:schemeClr val="bg2">
                    <a:lumMod val="50000"/>
                  </a:schemeClr>
                </a:solidFill>
                <a:latin typeface="Barlow SemiBold"/>
                <a:ea typeface="Barlow SemiBold"/>
                <a:cs typeface="Barlow SemiBold"/>
                <a:sym typeface="Barlow SemiBold"/>
                <a:hlinkClick r:id="rId3"/>
              </a:rPr>
              <a:t>imanechlioui@gmail.com</a:t>
            </a:r>
            <a:endParaRPr lang="fr-FR" sz="1800" dirty="0">
              <a:solidFill>
                <a:schemeClr val="bg2">
                  <a:lumMod val="50000"/>
                </a:schemeClr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312368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latin typeface="Barlow Light" panose="020B0604020202020204" charset="0"/>
                  </a:rPr>
                  <a:t>Une plateforme de VOD contient 10 utilisateurs qui ont visionné (ou pas) 4 films / séries.</a:t>
                </a: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rlow Light" panose="020B0604020202020204" charset="0"/>
                  </a:rPr>
                  <a:t>Objectif</a:t>
                </a:r>
                <a:r>
                  <a:rPr lang="fr-FR" sz="2200" dirty="0">
                    <a:latin typeface="Barlow Light" panose="020B0604020202020204" charset="0"/>
                  </a:rPr>
                  <a:t>: pouvoir recommander un film ou une série à un autre utilisateur. </a:t>
                </a:r>
              </a:p>
              <a:p>
                <a:pPr marL="7620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>
                    <a:latin typeface="Barlow Light" panose="020B0604020202020204" charset="0"/>
                  </a:rPr>
                  <a:t>Définir des règles d’association du type: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fr-FR" sz="2200" dirty="0">
                    <a:latin typeface="Barlow Light" panose="020B0604020202020204" charset="0"/>
                  </a:rPr>
                  <a:t>Si l’utilisateur a regardé le film 1 et le film 2 alors il regardera surement aussi le film 4</a:t>
                </a: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312368"/>
              </a:xfrm>
              <a:prstGeom prst="rect">
                <a:avLst/>
              </a:prstGeom>
              <a:blipFill>
                <a:blip r:embed="rId3"/>
                <a:stretch>
                  <a:fillRect l="-1294" t="-23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07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EFD408-E5EC-4B63-9C68-DDF31398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342776"/>
            <a:ext cx="3456384" cy="38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0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532654" cy="4320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Transformer nos données sous forme binaire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684A86-F532-40FC-915D-F061166F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887" y="2139902"/>
            <a:ext cx="6517497" cy="28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9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272808" cy="3312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On se fixe un support minimum de 20% et une confiance minimale de 60%.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Etape 1: </a:t>
            </a:r>
            <a:r>
              <a:rPr lang="fr-FR" sz="2200" dirty="0">
                <a:latin typeface="Barlow Light" panose="020B0604020202020204" charset="0"/>
              </a:rPr>
              <a:t>calculer le support de chaque item.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Si le support de certains items est inférieur au seuil minimum, on peut les supprimer dès cette étape pour éviter de faire des calculs sur les </a:t>
            </a:r>
            <a:r>
              <a:rPr lang="fr-FR" sz="2200" dirty="0" err="1">
                <a:latin typeface="Barlow Light" panose="020B0604020202020204" charset="0"/>
              </a:rPr>
              <a:t>itemset</a:t>
            </a:r>
            <a:r>
              <a:rPr lang="fr-FR" sz="2200" dirty="0">
                <a:latin typeface="Barlow Light" panose="020B0604020202020204" charset="0"/>
              </a:rPr>
              <a:t> qui en découlent. 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27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272808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Etape 1: calculer le support de chaque item. 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aphicFrame>
        <p:nvGraphicFramePr>
          <p:cNvPr id="6" name="Google Shape;628;p25">
            <a:extLst>
              <a:ext uri="{FF2B5EF4-FFF2-40B4-BE49-F238E27FC236}">
                <a16:creationId xmlns:a16="http://schemas.microsoft.com/office/drawing/2014/main" id="{DC748163-C8A0-4BE2-9E99-4EF672466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159452"/>
              </p:ext>
            </p:extLst>
          </p:nvPr>
        </p:nvGraphicFramePr>
        <p:xfrm>
          <a:off x="1907704" y="2211710"/>
          <a:ext cx="5040560" cy="2753164"/>
        </p:xfrm>
        <a:graphic>
          <a:graphicData uri="http://schemas.openxmlformats.org/drawingml/2006/table">
            <a:tbl>
              <a:tblPr>
                <a:noFill/>
                <a:tableStyleId>{D7AEECF4-432E-4D26-AA6D-92A1E89D1F9B}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050101062"/>
                    </a:ext>
                  </a:extLst>
                </a:gridCol>
              </a:tblGrid>
              <a:tr h="5953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Arial"/>
                          <a:sym typeface="Barlow Light"/>
                        </a:rPr>
                        <a:t>Items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sym typeface="Arial"/>
                        </a:rPr>
                        <a:t>Support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F1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5/10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F2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8/10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1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F3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5/10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50826"/>
                  </a:ext>
                </a:extLst>
              </a:tr>
              <a:tr h="54761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F4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5/10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523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4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272808" cy="3312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Tous les items ont un Support supérieur à 20%</a:t>
            </a:r>
          </a:p>
          <a:p>
            <a:pPr marL="533400" lvl="1" indent="0">
              <a:buNone/>
            </a:pPr>
            <a:r>
              <a:rPr lang="fr-FR" sz="2200" b="1" dirty="0">
                <a:solidFill>
                  <a:schemeClr val="accent4"/>
                </a:solidFill>
                <a:latin typeface="Barlow Light" panose="020B0604020202020204" charset="0"/>
                <a:sym typeface="Wingdings" panose="05000000000000000000" pitchFamily="2" charset="2"/>
              </a:rPr>
              <a:t></a:t>
            </a:r>
            <a:r>
              <a:rPr lang="fr-FR" sz="2200" dirty="0">
                <a:latin typeface="Barlow Light" panose="020B0604020202020204" charset="0"/>
              </a:rPr>
              <a:t>Pas de suppression lors de cette étape de notre exemple.</a:t>
            </a:r>
          </a:p>
          <a:p>
            <a:pPr marL="533400" lvl="1" indent="0">
              <a:buNone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Etape 2:</a:t>
            </a:r>
            <a:r>
              <a:rPr lang="fr-F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 </a:t>
            </a:r>
            <a:r>
              <a:rPr lang="fr-FR" sz="2200" dirty="0">
                <a:latin typeface="Barlow Light" panose="020B0604020202020204" charset="0"/>
              </a:rPr>
              <a:t>construire les item-set de niveau suivant (items de taille 2) et calculer leur support.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65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FB9D7-388D-45CE-BA78-C4E6AB3D6BC6}"/>
              </a:ext>
            </a:extLst>
          </p:cNvPr>
          <p:cNvSpPr/>
          <p:nvPr/>
        </p:nvSpPr>
        <p:spPr>
          <a:xfrm>
            <a:off x="1248588" y="184765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D0529-96E9-41FE-99AE-1B72AFE2FBD1}"/>
              </a:ext>
            </a:extLst>
          </p:cNvPr>
          <p:cNvSpPr/>
          <p:nvPr/>
        </p:nvSpPr>
        <p:spPr>
          <a:xfrm>
            <a:off x="3270334" y="184765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9AAD36-B8DB-47BD-8AE6-1DB241CF00CF}"/>
              </a:ext>
            </a:extLst>
          </p:cNvPr>
          <p:cNvSpPr/>
          <p:nvPr/>
        </p:nvSpPr>
        <p:spPr>
          <a:xfrm>
            <a:off x="5292080" y="184765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6B32E-389B-49FA-B377-EBA79B1627FC}"/>
              </a:ext>
            </a:extLst>
          </p:cNvPr>
          <p:cNvSpPr/>
          <p:nvPr/>
        </p:nvSpPr>
        <p:spPr>
          <a:xfrm>
            <a:off x="7313826" y="184765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7CA99-4E1B-43D9-B43E-63F74B399380}"/>
              </a:ext>
            </a:extLst>
          </p:cNvPr>
          <p:cNvSpPr/>
          <p:nvPr/>
        </p:nvSpPr>
        <p:spPr>
          <a:xfrm>
            <a:off x="661100" y="342657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F59221-73C3-4572-89AA-A3A57F30F402}"/>
              </a:ext>
            </a:extLst>
          </p:cNvPr>
          <p:cNvSpPr/>
          <p:nvPr/>
        </p:nvSpPr>
        <p:spPr>
          <a:xfrm>
            <a:off x="1136929" y="342978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0D592-70EE-49FD-A689-744AF7BE3200}"/>
              </a:ext>
            </a:extLst>
          </p:cNvPr>
          <p:cNvSpPr/>
          <p:nvPr/>
        </p:nvSpPr>
        <p:spPr>
          <a:xfrm>
            <a:off x="1954560" y="3424637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2DA3BC-9C13-4028-8129-8A759BD82258}"/>
              </a:ext>
            </a:extLst>
          </p:cNvPr>
          <p:cNvSpPr/>
          <p:nvPr/>
        </p:nvSpPr>
        <p:spPr>
          <a:xfrm>
            <a:off x="2418862" y="342312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ACDDF8-AD59-438D-AED0-8B0F23B1C8B7}"/>
              </a:ext>
            </a:extLst>
          </p:cNvPr>
          <p:cNvSpPr/>
          <p:nvPr/>
        </p:nvSpPr>
        <p:spPr>
          <a:xfrm>
            <a:off x="3390647" y="342312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BDA99-23AD-4270-8F21-A1B3E3031527}"/>
              </a:ext>
            </a:extLst>
          </p:cNvPr>
          <p:cNvSpPr/>
          <p:nvPr/>
        </p:nvSpPr>
        <p:spPr>
          <a:xfrm>
            <a:off x="3874998" y="3424637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1D5C2C-DDA1-45E4-B052-88637AB855AB}"/>
              </a:ext>
            </a:extLst>
          </p:cNvPr>
          <p:cNvSpPr/>
          <p:nvPr/>
        </p:nvSpPr>
        <p:spPr>
          <a:xfrm>
            <a:off x="5028818" y="343584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64CE15-F97F-4A19-8A9E-F9CEE988FDF3}"/>
              </a:ext>
            </a:extLst>
          </p:cNvPr>
          <p:cNvSpPr/>
          <p:nvPr/>
        </p:nvSpPr>
        <p:spPr>
          <a:xfrm>
            <a:off x="5508104" y="343584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43A7C-D1AF-41B0-95E9-9D93B64EAFC5}"/>
              </a:ext>
            </a:extLst>
          </p:cNvPr>
          <p:cNvSpPr/>
          <p:nvPr/>
        </p:nvSpPr>
        <p:spPr>
          <a:xfrm>
            <a:off x="8482900" y="3424637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870CF0-58C6-450A-BC77-E348239250E6}"/>
              </a:ext>
            </a:extLst>
          </p:cNvPr>
          <p:cNvSpPr/>
          <p:nvPr/>
        </p:nvSpPr>
        <p:spPr>
          <a:xfrm>
            <a:off x="8007071" y="342312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F8DD15-9E62-4ED2-B6D5-F5A61B13039E}"/>
              </a:ext>
            </a:extLst>
          </p:cNvPr>
          <p:cNvSpPr/>
          <p:nvPr/>
        </p:nvSpPr>
        <p:spPr>
          <a:xfrm>
            <a:off x="7122248" y="342978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8307B-F359-42C7-8683-2112BA3FE5A4}"/>
              </a:ext>
            </a:extLst>
          </p:cNvPr>
          <p:cNvSpPr/>
          <p:nvPr/>
        </p:nvSpPr>
        <p:spPr>
          <a:xfrm>
            <a:off x="6637897" y="342312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F56FFE0-3DD7-4B45-BFB0-E7C370EBDE77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877124" y="2207693"/>
            <a:ext cx="587488" cy="1218883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E252091-F815-4900-99B2-ECD12E0906A9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1464612" y="2207693"/>
            <a:ext cx="705972" cy="1216944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4E703C-B7D8-4895-9640-94D7551FE44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480412" y="2212842"/>
            <a:ext cx="2126259" cy="1210286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ED98D68-941E-4452-BED6-F9DB1F7D40C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1352953" y="2207693"/>
            <a:ext cx="2133405" cy="122209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82115A1-B7AD-4BB4-8A55-E9EEDD704C9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478385" y="2225121"/>
            <a:ext cx="1766457" cy="12107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83B2FC7-EB2E-425A-8784-4A2B6BAC6541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459919" y="2225121"/>
            <a:ext cx="3394002" cy="119800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6E6F739-3DB5-434A-8740-077007215469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2634886" y="2207693"/>
            <a:ext cx="2873218" cy="12154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DDFA4ED-58D0-4610-AC37-8121BE69E79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520174" y="2221891"/>
            <a:ext cx="203954" cy="12139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8FCCCC1-2D58-4C7C-96C9-13A4A2AEB18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510453" y="2210525"/>
            <a:ext cx="2712642" cy="12126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01FA4DD-22FB-4879-BC33-F3B57260FC59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7529850" y="2207693"/>
            <a:ext cx="1169074" cy="121694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573BA79E-A97D-41A9-AAB7-7A1A0FAE18A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338272" y="2210525"/>
            <a:ext cx="195142" cy="121926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E0B525D-17C7-4472-9852-82376BC4986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091022" y="2221891"/>
            <a:ext cx="3449736" cy="120274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1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272808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Etape 2: calculer le support de chaque </a:t>
            </a:r>
            <a:r>
              <a:rPr lang="fr-FR" sz="2200" dirty="0" err="1">
                <a:latin typeface="Barlow Light" panose="020B0604020202020204" charset="0"/>
              </a:rPr>
              <a:t>itemset</a:t>
            </a:r>
            <a:r>
              <a:rPr lang="fr-FR" sz="2200" dirty="0">
                <a:latin typeface="Barlow Light" panose="020B0604020202020204" charset="0"/>
              </a:rPr>
              <a:t>. 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aphicFrame>
        <p:nvGraphicFramePr>
          <p:cNvPr id="6" name="Google Shape;628;p25">
            <a:extLst>
              <a:ext uri="{FF2B5EF4-FFF2-40B4-BE49-F238E27FC236}">
                <a16:creationId xmlns:a16="http://schemas.microsoft.com/office/drawing/2014/main" id="{DC748163-C8A0-4BE2-9E99-4EF672466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520015"/>
              </p:ext>
            </p:extLst>
          </p:nvPr>
        </p:nvGraphicFramePr>
        <p:xfrm>
          <a:off x="1907704" y="2211710"/>
          <a:ext cx="5040560" cy="2818285"/>
        </p:xfrm>
        <a:graphic>
          <a:graphicData uri="http://schemas.openxmlformats.org/drawingml/2006/table">
            <a:tbl>
              <a:tblPr>
                <a:noFill/>
                <a:tableStyleId>{D7AEECF4-432E-4D26-AA6D-92A1E89D1F9B}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050101062"/>
                    </a:ext>
                  </a:extLst>
                </a:gridCol>
              </a:tblGrid>
              <a:tr h="435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Arial"/>
                          <a:sym typeface="Barlow Light"/>
                        </a:rPr>
                        <a:t>Items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sym typeface="Arial"/>
                        </a:rPr>
                        <a:t>Support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{F1, F2}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4/10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{F1, F3}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3/10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{F1, F4}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2/10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50826"/>
                  </a:ext>
                </a:extLst>
              </a:tr>
              <a:tr h="4010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{F2, F3}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5/10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523028"/>
                  </a:ext>
                </a:extLst>
              </a:tr>
              <a:tr h="4010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{F2, F4}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4/10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571119"/>
                  </a:ext>
                </a:extLst>
              </a:tr>
              <a:tr h="4010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{F3, F4}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1/10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7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99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995686"/>
            <a:ext cx="7272808" cy="29523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L’</a:t>
            </a:r>
            <a:r>
              <a:rPr lang="fr-FR" sz="2200" dirty="0" err="1">
                <a:latin typeface="Barlow Light" panose="020B0604020202020204" charset="0"/>
              </a:rPr>
              <a:t>itemsets</a:t>
            </a:r>
            <a:r>
              <a:rPr lang="fr-FR" sz="2200" dirty="0">
                <a:latin typeface="Barlow Light" panose="020B0604020202020204" charset="0"/>
              </a:rPr>
              <a:t> {F3, F4} n’a pas obtenu un support suffisant et nous le supprimons avant de passer à la création des </a:t>
            </a:r>
            <a:r>
              <a:rPr lang="fr-FR" sz="2200" dirty="0" err="1">
                <a:latin typeface="Barlow Light" panose="020B0604020202020204" charset="0"/>
              </a:rPr>
              <a:t>itemsets</a:t>
            </a:r>
            <a:r>
              <a:rPr lang="fr-FR" sz="2200" dirty="0">
                <a:latin typeface="Barlow Light" panose="020B0604020202020204" charset="0"/>
              </a:rPr>
              <a:t> de niveau suivant :</a:t>
            </a:r>
          </a:p>
          <a:p>
            <a:pPr marL="533400" lvl="1" indent="0">
              <a:buNone/>
            </a:pPr>
            <a:r>
              <a:rPr lang="fr-FR" sz="2200" b="1" dirty="0">
                <a:solidFill>
                  <a:schemeClr val="accent4"/>
                </a:solidFill>
                <a:latin typeface="Barlow Light" panose="020B0604020202020204" charset="0"/>
                <a:sym typeface="Wingdings" panose="05000000000000000000" pitchFamily="2" charset="2"/>
              </a:rPr>
              <a:t></a:t>
            </a:r>
            <a:r>
              <a:rPr lang="fr-FR" sz="2200" dirty="0">
                <a:latin typeface="Barlow Light" panose="020B0604020202020204" charset="0"/>
              </a:rPr>
              <a:t> Supprimer ces </a:t>
            </a:r>
            <a:r>
              <a:rPr lang="fr-FR" sz="2200" dirty="0" err="1">
                <a:latin typeface="Barlow Light" panose="020B0604020202020204" charset="0"/>
              </a:rPr>
              <a:t>itemsets</a:t>
            </a:r>
            <a:r>
              <a:rPr lang="fr-FR" sz="2200" dirty="0">
                <a:latin typeface="Barlow Light" panose="020B0604020202020204" charset="0"/>
              </a:rPr>
              <a:t> avant de passer à l’étape suivante.</a:t>
            </a:r>
          </a:p>
          <a:p>
            <a:pPr marL="533400" lvl="1" indent="0">
              <a:buNone/>
            </a:pPr>
            <a:endParaRPr lang="fr-FR" sz="22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75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FB9D7-388D-45CE-BA78-C4E6AB3D6BC6}"/>
              </a:ext>
            </a:extLst>
          </p:cNvPr>
          <p:cNvSpPr/>
          <p:nvPr/>
        </p:nvSpPr>
        <p:spPr>
          <a:xfrm>
            <a:off x="1248588" y="184765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D0529-96E9-41FE-99AE-1B72AFE2FBD1}"/>
              </a:ext>
            </a:extLst>
          </p:cNvPr>
          <p:cNvSpPr/>
          <p:nvPr/>
        </p:nvSpPr>
        <p:spPr>
          <a:xfrm>
            <a:off x="3270334" y="184765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9AAD36-B8DB-47BD-8AE6-1DB241CF00CF}"/>
              </a:ext>
            </a:extLst>
          </p:cNvPr>
          <p:cNvSpPr/>
          <p:nvPr/>
        </p:nvSpPr>
        <p:spPr>
          <a:xfrm>
            <a:off x="5292080" y="184765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6B32E-389B-49FA-B377-EBA79B1627FC}"/>
              </a:ext>
            </a:extLst>
          </p:cNvPr>
          <p:cNvSpPr/>
          <p:nvPr/>
        </p:nvSpPr>
        <p:spPr>
          <a:xfrm>
            <a:off x="7313826" y="184765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7CA99-4E1B-43D9-B43E-63F74B399380}"/>
              </a:ext>
            </a:extLst>
          </p:cNvPr>
          <p:cNvSpPr/>
          <p:nvPr/>
        </p:nvSpPr>
        <p:spPr>
          <a:xfrm>
            <a:off x="661100" y="342657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F59221-73C3-4572-89AA-A3A57F30F402}"/>
              </a:ext>
            </a:extLst>
          </p:cNvPr>
          <p:cNvSpPr/>
          <p:nvPr/>
        </p:nvSpPr>
        <p:spPr>
          <a:xfrm>
            <a:off x="1136929" y="342978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0D592-70EE-49FD-A689-744AF7BE3200}"/>
              </a:ext>
            </a:extLst>
          </p:cNvPr>
          <p:cNvSpPr/>
          <p:nvPr/>
        </p:nvSpPr>
        <p:spPr>
          <a:xfrm>
            <a:off x="1954560" y="3424637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2DA3BC-9C13-4028-8129-8A759BD82258}"/>
              </a:ext>
            </a:extLst>
          </p:cNvPr>
          <p:cNvSpPr/>
          <p:nvPr/>
        </p:nvSpPr>
        <p:spPr>
          <a:xfrm>
            <a:off x="2418862" y="342312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ACDDF8-AD59-438D-AED0-8B0F23B1C8B7}"/>
              </a:ext>
            </a:extLst>
          </p:cNvPr>
          <p:cNvSpPr/>
          <p:nvPr/>
        </p:nvSpPr>
        <p:spPr>
          <a:xfrm>
            <a:off x="3390647" y="342312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BDA99-23AD-4270-8F21-A1B3E3031527}"/>
              </a:ext>
            </a:extLst>
          </p:cNvPr>
          <p:cNvSpPr/>
          <p:nvPr/>
        </p:nvSpPr>
        <p:spPr>
          <a:xfrm>
            <a:off x="3874998" y="3424637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1D5C2C-DDA1-45E4-B052-88637AB855AB}"/>
              </a:ext>
            </a:extLst>
          </p:cNvPr>
          <p:cNvSpPr/>
          <p:nvPr/>
        </p:nvSpPr>
        <p:spPr>
          <a:xfrm>
            <a:off x="5028818" y="343584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64CE15-F97F-4A19-8A9E-F9CEE988FDF3}"/>
              </a:ext>
            </a:extLst>
          </p:cNvPr>
          <p:cNvSpPr/>
          <p:nvPr/>
        </p:nvSpPr>
        <p:spPr>
          <a:xfrm>
            <a:off x="5508104" y="343584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43A7C-D1AF-41B0-95E9-9D93B64EAFC5}"/>
              </a:ext>
            </a:extLst>
          </p:cNvPr>
          <p:cNvSpPr/>
          <p:nvPr/>
        </p:nvSpPr>
        <p:spPr>
          <a:xfrm>
            <a:off x="8482900" y="3424637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870CF0-58C6-450A-BC77-E348239250E6}"/>
              </a:ext>
            </a:extLst>
          </p:cNvPr>
          <p:cNvSpPr/>
          <p:nvPr/>
        </p:nvSpPr>
        <p:spPr>
          <a:xfrm>
            <a:off x="8007071" y="342312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F8DD15-9E62-4ED2-B6D5-F5A61B13039E}"/>
              </a:ext>
            </a:extLst>
          </p:cNvPr>
          <p:cNvSpPr/>
          <p:nvPr/>
        </p:nvSpPr>
        <p:spPr>
          <a:xfrm>
            <a:off x="7122248" y="342978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8307B-F359-42C7-8683-2112BA3FE5A4}"/>
              </a:ext>
            </a:extLst>
          </p:cNvPr>
          <p:cNvSpPr/>
          <p:nvPr/>
        </p:nvSpPr>
        <p:spPr>
          <a:xfrm>
            <a:off x="6637897" y="342312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F56FFE0-3DD7-4B45-BFB0-E7C370EBDE77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877124" y="2207693"/>
            <a:ext cx="587488" cy="1218883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E252091-F815-4900-99B2-ECD12E0906A9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1464612" y="2207693"/>
            <a:ext cx="705972" cy="1216944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4E703C-B7D8-4895-9640-94D7551FE44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480412" y="2212842"/>
            <a:ext cx="2126259" cy="1210286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ED98D68-941E-4452-BED6-F9DB1F7D40C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1352953" y="2207693"/>
            <a:ext cx="2133405" cy="122209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82115A1-B7AD-4BB4-8A55-E9EEDD704C9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478385" y="2225121"/>
            <a:ext cx="1766457" cy="12107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83B2FC7-EB2E-425A-8784-4A2B6BAC6541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459919" y="2225121"/>
            <a:ext cx="3394002" cy="119800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6E6F739-3DB5-434A-8740-077007215469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2634886" y="2207693"/>
            <a:ext cx="2873218" cy="12154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DDFA4ED-58D0-4610-AC37-8121BE69E79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520174" y="2221891"/>
            <a:ext cx="203954" cy="12139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8FCCCC1-2D58-4C7C-96C9-13A4A2AEB18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510453" y="2210525"/>
            <a:ext cx="2712642" cy="12126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01FA4DD-22FB-4879-BC33-F3B57260FC59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7529850" y="2207693"/>
            <a:ext cx="1169074" cy="121694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573BA79E-A97D-41A9-AAB7-7A1A0FAE18A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338272" y="2210525"/>
            <a:ext cx="195142" cy="121926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E0B525D-17C7-4472-9852-82376BC4986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091022" y="2221891"/>
            <a:ext cx="3449736" cy="120274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194771E2-341E-4A13-A5E3-6F745D19F2D1}"/>
              </a:ext>
            </a:extLst>
          </p:cNvPr>
          <p:cNvCxnSpPr/>
          <p:nvPr/>
        </p:nvCxnSpPr>
        <p:spPr>
          <a:xfrm>
            <a:off x="7884368" y="3579862"/>
            <a:ext cx="1152128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2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Règles d’association: Définition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707654"/>
                <a:ext cx="7380000" cy="2952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0" tIns="0" rIns="0" bIns="0" anchor="ctr" anchorCtr="0">
                <a:noAutofit/>
              </a:bodyPr>
              <a:lstStyle/>
              <a:p>
                <a:pPr lvl="0" algn="ctr">
                  <a:spcBef>
                    <a:spcPts val="1200"/>
                  </a:spcBef>
                  <a:buNone/>
                </a:pPr>
                <a:r>
                  <a:rPr lang="fr-FR" dirty="0"/>
                  <a:t>En data </a:t>
                </a:r>
                <a:r>
                  <a:rPr lang="fr-FR" dirty="0" err="1"/>
                  <a:t>mining</a:t>
                </a:r>
                <a:r>
                  <a:rPr lang="fr-FR" dirty="0"/>
                  <a:t>, on utilise la technique des </a:t>
                </a:r>
                <a:r>
                  <a:rPr lang="fr-FR" b="1" dirty="0"/>
                  <a:t>règles d’association</a:t>
                </a:r>
                <a:r>
                  <a:rPr lang="fr-FR" dirty="0"/>
                  <a:t> pour déterminer les éléments qui se retrouvent ensembles. Les règles d’association sont des règles du type A implique B </a:t>
                </a:r>
                <a14:m>
                  <m:oMath xmlns:m="http://schemas.openxmlformats.org/officeDocument/2006/math">
                    <m:r>
                      <a:rPr lang="fr-FR" b="1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fr-FR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fr-FR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sz="2800" b="1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707654"/>
                <a:ext cx="7380000" cy="2952000"/>
              </a:xfrm>
              <a:prstGeom prst="rect">
                <a:avLst/>
              </a:prstGeom>
              <a:blipFill>
                <a:blip r:embed="rId3"/>
                <a:stretch>
                  <a:fillRect r="-634"/>
                </a:stretch>
              </a:blip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595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FB9D7-388D-45CE-BA78-C4E6AB3D6BC6}"/>
              </a:ext>
            </a:extLst>
          </p:cNvPr>
          <p:cNvSpPr/>
          <p:nvPr/>
        </p:nvSpPr>
        <p:spPr>
          <a:xfrm>
            <a:off x="1248588" y="210044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D0529-96E9-41FE-99AE-1B72AFE2FBD1}"/>
              </a:ext>
            </a:extLst>
          </p:cNvPr>
          <p:cNvSpPr/>
          <p:nvPr/>
        </p:nvSpPr>
        <p:spPr>
          <a:xfrm>
            <a:off x="3270334" y="210044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9AAD36-B8DB-47BD-8AE6-1DB241CF00CF}"/>
              </a:ext>
            </a:extLst>
          </p:cNvPr>
          <p:cNvSpPr/>
          <p:nvPr/>
        </p:nvSpPr>
        <p:spPr>
          <a:xfrm>
            <a:off x="5292080" y="210044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6B32E-389B-49FA-B377-EBA79B1627FC}"/>
              </a:ext>
            </a:extLst>
          </p:cNvPr>
          <p:cNvSpPr/>
          <p:nvPr/>
        </p:nvSpPr>
        <p:spPr>
          <a:xfrm>
            <a:off x="7313826" y="210044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7CA99-4E1B-43D9-B43E-63F74B399380}"/>
              </a:ext>
            </a:extLst>
          </p:cNvPr>
          <p:cNvSpPr/>
          <p:nvPr/>
        </p:nvSpPr>
        <p:spPr>
          <a:xfrm>
            <a:off x="884684" y="338247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F59221-73C3-4572-89AA-A3A57F30F402}"/>
              </a:ext>
            </a:extLst>
          </p:cNvPr>
          <p:cNvSpPr/>
          <p:nvPr/>
        </p:nvSpPr>
        <p:spPr>
          <a:xfrm>
            <a:off x="1360513" y="338568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0D592-70EE-49FD-A689-744AF7BE3200}"/>
              </a:ext>
            </a:extLst>
          </p:cNvPr>
          <p:cNvSpPr/>
          <p:nvPr/>
        </p:nvSpPr>
        <p:spPr>
          <a:xfrm>
            <a:off x="2444909" y="339205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2DA3BC-9C13-4028-8129-8A759BD82258}"/>
              </a:ext>
            </a:extLst>
          </p:cNvPr>
          <p:cNvSpPr/>
          <p:nvPr/>
        </p:nvSpPr>
        <p:spPr>
          <a:xfrm>
            <a:off x="2909211" y="339054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ACDDF8-AD59-438D-AED0-8B0F23B1C8B7}"/>
              </a:ext>
            </a:extLst>
          </p:cNvPr>
          <p:cNvSpPr/>
          <p:nvPr/>
        </p:nvSpPr>
        <p:spPr>
          <a:xfrm>
            <a:off x="3972900" y="338332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BDA99-23AD-4270-8F21-A1B3E3031527}"/>
              </a:ext>
            </a:extLst>
          </p:cNvPr>
          <p:cNvSpPr/>
          <p:nvPr/>
        </p:nvSpPr>
        <p:spPr>
          <a:xfrm>
            <a:off x="4457251" y="338483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1D5C2C-DDA1-45E4-B052-88637AB855AB}"/>
              </a:ext>
            </a:extLst>
          </p:cNvPr>
          <p:cNvSpPr/>
          <p:nvPr/>
        </p:nvSpPr>
        <p:spPr>
          <a:xfrm>
            <a:off x="5774283" y="337099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64CE15-F97F-4A19-8A9E-F9CEE988FDF3}"/>
              </a:ext>
            </a:extLst>
          </p:cNvPr>
          <p:cNvSpPr/>
          <p:nvPr/>
        </p:nvSpPr>
        <p:spPr>
          <a:xfrm>
            <a:off x="6253569" y="337099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F56FFE0-3DD7-4B45-BFB0-E7C370EBDE7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1100708" y="2460483"/>
            <a:ext cx="363904" cy="921988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E252091-F815-4900-99B2-ECD12E0906A9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1464612" y="2460483"/>
            <a:ext cx="1196321" cy="931568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4E703C-B7D8-4895-9640-94D7551FE444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1464612" y="2460483"/>
            <a:ext cx="2724312" cy="922839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ED98D68-941E-4452-BED6-F9DB1F7D40C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576537" y="2460483"/>
            <a:ext cx="1909821" cy="92519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82115A1-B7AD-4BB4-8A55-E9EEDD704C90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3486358" y="2460483"/>
            <a:ext cx="2503949" cy="9105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6E6F739-3DB5-434A-8740-07700721546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3125235" y="2460483"/>
            <a:ext cx="2382869" cy="9300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DDFA4ED-58D0-4610-AC37-8121BE69E796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5508104" y="2460483"/>
            <a:ext cx="961489" cy="9105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E0B525D-17C7-4472-9852-82376BC4986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716537" y="2460483"/>
            <a:ext cx="2813313" cy="98943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804E08D-DA28-4011-BC99-B4326023F957}"/>
              </a:ext>
            </a:extLst>
          </p:cNvPr>
          <p:cNvSpPr/>
          <p:nvPr/>
        </p:nvSpPr>
        <p:spPr>
          <a:xfrm>
            <a:off x="1316732" y="476081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0AB66A-575A-42B4-9558-98A641BCAA80}"/>
              </a:ext>
            </a:extLst>
          </p:cNvPr>
          <p:cNvSpPr/>
          <p:nvPr/>
        </p:nvSpPr>
        <p:spPr>
          <a:xfrm>
            <a:off x="1792561" y="476402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4177CA-8AEB-4303-BA6D-72703A945539}"/>
              </a:ext>
            </a:extLst>
          </p:cNvPr>
          <p:cNvSpPr/>
          <p:nvPr/>
        </p:nvSpPr>
        <p:spPr>
          <a:xfrm>
            <a:off x="2268855" y="476718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DD8AF0-0763-43C4-9F5B-7A76FF5DE787}"/>
              </a:ext>
            </a:extLst>
          </p:cNvPr>
          <p:cNvSpPr/>
          <p:nvPr/>
        </p:nvSpPr>
        <p:spPr>
          <a:xfrm>
            <a:off x="3371762" y="475760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FC3A13-0409-43F2-8FF9-D26046F1ED24}"/>
              </a:ext>
            </a:extLst>
          </p:cNvPr>
          <p:cNvSpPr/>
          <p:nvPr/>
        </p:nvSpPr>
        <p:spPr>
          <a:xfrm>
            <a:off x="3847591" y="476081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7EC24-F422-453B-9442-7556C8472D51}"/>
              </a:ext>
            </a:extLst>
          </p:cNvPr>
          <p:cNvSpPr/>
          <p:nvPr/>
        </p:nvSpPr>
        <p:spPr>
          <a:xfrm>
            <a:off x="4323885" y="475760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B9932C-51A0-4E1F-BE92-F1D521A4CC4C}"/>
              </a:ext>
            </a:extLst>
          </p:cNvPr>
          <p:cNvSpPr/>
          <p:nvPr/>
        </p:nvSpPr>
        <p:spPr>
          <a:xfrm>
            <a:off x="5243970" y="476718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8C2F94-D2CB-4927-A34A-FB578E291044}"/>
              </a:ext>
            </a:extLst>
          </p:cNvPr>
          <p:cNvSpPr/>
          <p:nvPr/>
        </p:nvSpPr>
        <p:spPr>
          <a:xfrm>
            <a:off x="5719799" y="476397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43CFA2-9829-4412-B54D-D7322E320F6F}"/>
              </a:ext>
            </a:extLst>
          </p:cNvPr>
          <p:cNvSpPr/>
          <p:nvPr/>
        </p:nvSpPr>
        <p:spPr>
          <a:xfrm>
            <a:off x="6196093" y="476713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3AC4A30-9A3A-4823-B583-660A317E5186}"/>
              </a:ext>
            </a:extLst>
          </p:cNvPr>
          <p:cNvCxnSpPr>
            <a:stCxn id="13" idx="2"/>
            <a:endCxn id="53" idx="0"/>
          </p:cNvCxnSpPr>
          <p:nvPr/>
        </p:nvCxnSpPr>
        <p:spPr>
          <a:xfrm>
            <a:off x="1576537" y="3745721"/>
            <a:ext cx="432048" cy="101830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82807B8-F864-437E-8FDF-63D950FAA7B5}"/>
              </a:ext>
            </a:extLst>
          </p:cNvPr>
          <p:cNvCxnSpPr>
            <a:stCxn id="15" idx="2"/>
            <a:endCxn id="53" idx="0"/>
          </p:cNvCxnSpPr>
          <p:nvPr/>
        </p:nvCxnSpPr>
        <p:spPr>
          <a:xfrm flipH="1">
            <a:off x="2008585" y="3750582"/>
            <a:ext cx="1116650" cy="10134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13B2730-25CB-4B78-A24B-306C67CCDF17}"/>
              </a:ext>
            </a:extLst>
          </p:cNvPr>
          <p:cNvCxnSpPr>
            <a:stCxn id="12" idx="2"/>
            <a:endCxn id="56" idx="0"/>
          </p:cNvCxnSpPr>
          <p:nvPr/>
        </p:nvCxnSpPr>
        <p:spPr>
          <a:xfrm>
            <a:off x="1100708" y="3742511"/>
            <a:ext cx="2962907" cy="101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AE9AA7B-8009-46E0-8FCF-4DBB27CF7CC1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 flipH="1">
            <a:off x="4063615" y="3744871"/>
            <a:ext cx="609660" cy="1015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A6BD6A27-8C62-480B-B562-A11109016F19}"/>
              </a:ext>
            </a:extLst>
          </p:cNvPr>
          <p:cNvCxnSpPr>
            <a:stCxn id="16" idx="2"/>
            <a:endCxn id="59" idx="0"/>
          </p:cNvCxnSpPr>
          <p:nvPr/>
        </p:nvCxnSpPr>
        <p:spPr>
          <a:xfrm>
            <a:off x="4188924" y="3743362"/>
            <a:ext cx="1746899" cy="10206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4" name="Connecteur droit 543">
            <a:extLst>
              <a:ext uri="{FF2B5EF4-FFF2-40B4-BE49-F238E27FC236}">
                <a16:creationId xmlns:a16="http://schemas.microsoft.com/office/drawing/2014/main" id="{7988E461-3BBC-4053-8EDD-DF06BF6F1FE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 flipH="1">
            <a:off x="5935823" y="3731033"/>
            <a:ext cx="533770" cy="10329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99592" y="1417550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Etape 3:</a:t>
            </a: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 </a:t>
            </a:r>
            <a:r>
              <a:rPr lang="fr-FR" sz="1600" dirty="0">
                <a:latin typeface="Barlow Light" panose="020B0604020202020204" charset="0"/>
              </a:rPr>
              <a:t>création des </a:t>
            </a:r>
            <a:r>
              <a:rPr lang="fr-FR" sz="1600" dirty="0" err="1">
                <a:latin typeface="Barlow Light" panose="020B0604020202020204" charset="0"/>
              </a:rPr>
              <a:t>itemsets</a:t>
            </a:r>
            <a:r>
              <a:rPr lang="fr-FR" sz="1600" dirty="0">
                <a:latin typeface="Barlow Light" panose="020B0604020202020204" charset="0"/>
              </a:rPr>
              <a:t> de niveau suivant (items de taille 3) et calculer leur support.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F8DD15-9E62-4ED2-B6D5-F5A61B13039E}"/>
              </a:ext>
            </a:extLst>
          </p:cNvPr>
          <p:cNvSpPr/>
          <p:nvPr/>
        </p:nvSpPr>
        <p:spPr>
          <a:xfrm>
            <a:off x="8137120" y="337902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48307B-F359-42C7-8683-2112BA3FE5A4}"/>
              </a:ext>
            </a:extLst>
          </p:cNvPr>
          <p:cNvSpPr/>
          <p:nvPr/>
        </p:nvSpPr>
        <p:spPr>
          <a:xfrm>
            <a:off x="7652769" y="3372365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83B2FC7-EB2E-425A-8784-4A2B6BAC6541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3486358" y="2460483"/>
            <a:ext cx="4382435" cy="91188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73BA79E-A97D-41A9-AAB7-7A1A0FAE18AA}"/>
              </a:ext>
            </a:extLst>
          </p:cNvPr>
          <p:cNvCxnSpPr>
            <a:cxnSpLocks/>
          </p:cNvCxnSpPr>
          <p:nvPr/>
        </p:nvCxnSpPr>
        <p:spPr>
          <a:xfrm>
            <a:off x="7565158" y="2481624"/>
            <a:ext cx="823294" cy="91854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BB9932C-51A0-4E1F-BE92-F1D521A4CC4C}"/>
              </a:ext>
            </a:extLst>
          </p:cNvPr>
          <p:cNvSpPr/>
          <p:nvPr/>
        </p:nvSpPr>
        <p:spPr>
          <a:xfrm>
            <a:off x="7004281" y="475643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E8C2F94-D2CB-4927-A34A-FB578E291044}"/>
              </a:ext>
            </a:extLst>
          </p:cNvPr>
          <p:cNvSpPr/>
          <p:nvPr/>
        </p:nvSpPr>
        <p:spPr>
          <a:xfrm>
            <a:off x="7480110" y="475322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43CFA2-9829-4412-B54D-D7322E320F6F}"/>
              </a:ext>
            </a:extLst>
          </p:cNvPr>
          <p:cNvSpPr/>
          <p:nvPr/>
        </p:nvSpPr>
        <p:spPr>
          <a:xfrm>
            <a:off x="7956404" y="475638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A6BD6A27-8C62-480B-B562-A11109016F19}"/>
              </a:ext>
            </a:extLst>
          </p:cNvPr>
          <p:cNvCxnSpPr/>
          <p:nvPr/>
        </p:nvCxnSpPr>
        <p:spPr>
          <a:xfrm>
            <a:off x="5985242" y="3758809"/>
            <a:ext cx="1746899" cy="102061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988E461-3BBC-4053-8EDD-DF06BF6F1FEA}"/>
              </a:ext>
            </a:extLst>
          </p:cNvPr>
          <p:cNvCxnSpPr/>
          <p:nvPr/>
        </p:nvCxnSpPr>
        <p:spPr>
          <a:xfrm flipH="1">
            <a:off x="7732141" y="3746480"/>
            <a:ext cx="533770" cy="10329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959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272808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Etape 3: calculer le support de chaque </a:t>
            </a:r>
            <a:r>
              <a:rPr lang="fr-FR" sz="2200" dirty="0" err="1">
                <a:latin typeface="Barlow Light" panose="020B0604020202020204" charset="0"/>
              </a:rPr>
              <a:t>itemset</a:t>
            </a:r>
            <a:r>
              <a:rPr lang="fr-FR" sz="2200" dirty="0">
                <a:latin typeface="Barlow Light" panose="020B0604020202020204" charset="0"/>
              </a:rPr>
              <a:t>. 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graphicFrame>
        <p:nvGraphicFramePr>
          <p:cNvPr id="6" name="Google Shape;628;p25">
            <a:extLst>
              <a:ext uri="{FF2B5EF4-FFF2-40B4-BE49-F238E27FC236}">
                <a16:creationId xmlns:a16="http://schemas.microsoft.com/office/drawing/2014/main" id="{DC748163-C8A0-4BE2-9E99-4EF672466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913409"/>
              </p:ext>
            </p:extLst>
          </p:nvPr>
        </p:nvGraphicFramePr>
        <p:xfrm>
          <a:off x="1907704" y="2125772"/>
          <a:ext cx="5832648" cy="2966258"/>
        </p:xfrm>
        <a:graphic>
          <a:graphicData uri="http://schemas.openxmlformats.org/drawingml/2006/table">
            <a:tbl>
              <a:tblPr>
                <a:noFill/>
                <a:tableStyleId>{D7AEECF4-432E-4D26-AA6D-92A1E89D1F9B}</a:tableStyleId>
              </a:tblPr>
              <a:tblGrid>
                <a:gridCol w="291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3050101062"/>
                    </a:ext>
                  </a:extLst>
                </a:gridCol>
              </a:tblGrid>
              <a:tr h="6413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Arial"/>
                          <a:sym typeface="Barlow Light"/>
                        </a:rPr>
                        <a:t>Items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sym typeface="Arial"/>
                        </a:rPr>
                        <a:t>Support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8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{F1, F2, F3}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3/10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{F1, F2, F4}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2/10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{F1, F3, F4}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1/10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7219"/>
                  </a:ext>
                </a:extLst>
              </a:tr>
              <a:tr h="589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{F2, F3, F4}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1/10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3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0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FB9D7-388D-45CE-BA78-C4E6AB3D6BC6}"/>
              </a:ext>
            </a:extLst>
          </p:cNvPr>
          <p:cNvSpPr/>
          <p:nvPr/>
        </p:nvSpPr>
        <p:spPr>
          <a:xfrm>
            <a:off x="1183674" y="192167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D0529-96E9-41FE-99AE-1B72AFE2FBD1}"/>
              </a:ext>
            </a:extLst>
          </p:cNvPr>
          <p:cNvSpPr/>
          <p:nvPr/>
        </p:nvSpPr>
        <p:spPr>
          <a:xfrm>
            <a:off x="3205420" y="192167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9AAD36-B8DB-47BD-8AE6-1DB241CF00CF}"/>
              </a:ext>
            </a:extLst>
          </p:cNvPr>
          <p:cNvSpPr/>
          <p:nvPr/>
        </p:nvSpPr>
        <p:spPr>
          <a:xfrm>
            <a:off x="5227166" y="192167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6B32E-389B-49FA-B377-EBA79B1627FC}"/>
              </a:ext>
            </a:extLst>
          </p:cNvPr>
          <p:cNvSpPr/>
          <p:nvPr/>
        </p:nvSpPr>
        <p:spPr>
          <a:xfrm>
            <a:off x="7248912" y="192167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7CA99-4E1B-43D9-B43E-63F74B399380}"/>
              </a:ext>
            </a:extLst>
          </p:cNvPr>
          <p:cNvSpPr/>
          <p:nvPr/>
        </p:nvSpPr>
        <p:spPr>
          <a:xfrm>
            <a:off x="819770" y="3203704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F59221-73C3-4572-89AA-A3A57F30F402}"/>
              </a:ext>
            </a:extLst>
          </p:cNvPr>
          <p:cNvSpPr/>
          <p:nvPr/>
        </p:nvSpPr>
        <p:spPr>
          <a:xfrm>
            <a:off x="1295599" y="3206914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0D592-70EE-49FD-A689-744AF7BE3200}"/>
              </a:ext>
            </a:extLst>
          </p:cNvPr>
          <p:cNvSpPr/>
          <p:nvPr/>
        </p:nvSpPr>
        <p:spPr>
          <a:xfrm>
            <a:off x="2379995" y="3213284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2DA3BC-9C13-4028-8129-8A759BD82258}"/>
              </a:ext>
            </a:extLst>
          </p:cNvPr>
          <p:cNvSpPr/>
          <p:nvPr/>
        </p:nvSpPr>
        <p:spPr>
          <a:xfrm>
            <a:off x="2844297" y="3211775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ACDDF8-AD59-438D-AED0-8B0F23B1C8B7}"/>
              </a:ext>
            </a:extLst>
          </p:cNvPr>
          <p:cNvSpPr/>
          <p:nvPr/>
        </p:nvSpPr>
        <p:spPr>
          <a:xfrm>
            <a:off x="3907986" y="3204555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BDA99-23AD-4270-8F21-A1B3E3031527}"/>
              </a:ext>
            </a:extLst>
          </p:cNvPr>
          <p:cNvSpPr/>
          <p:nvPr/>
        </p:nvSpPr>
        <p:spPr>
          <a:xfrm>
            <a:off x="4392337" y="3206064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1D5C2C-DDA1-45E4-B052-88637AB855AB}"/>
              </a:ext>
            </a:extLst>
          </p:cNvPr>
          <p:cNvSpPr/>
          <p:nvPr/>
        </p:nvSpPr>
        <p:spPr>
          <a:xfrm>
            <a:off x="5709369" y="319222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64CE15-F97F-4A19-8A9E-F9CEE988FDF3}"/>
              </a:ext>
            </a:extLst>
          </p:cNvPr>
          <p:cNvSpPr/>
          <p:nvPr/>
        </p:nvSpPr>
        <p:spPr>
          <a:xfrm>
            <a:off x="6188655" y="319222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F56FFE0-3DD7-4B45-BFB0-E7C370EBDE7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1035794" y="2281716"/>
            <a:ext cx="363904" cy="921988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E252091-F815-4900-99B2-ECD12E0906A9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1399698" y="2281716"/>
            <a:ext cx="1196321" cy="931568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4E703C-B7D8-4895-9640-94D7551FE444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1399698" y="2281716"/>
            <a:ext cx="2724312" cy="922839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ED98D68-941E-4452-BED6-F9DB1F7D40C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511623" y="2281716"/>
            <a:ext cx="1909821" cy="92519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82115A1-B7AD-4BB4-8A55-E9EEDD704C90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3421444" y="2281716"/>
            <a:ext cx="2503949" cy="9105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6E6F739-3DB5-434A-8740-07700721546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3060321" y="2281716"/>
            <a:ext cx="2382869" cy="9300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DDFA4ED-58D0-4610-AC37-8121BE69E796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5443190" y="2281716"/>
            <a:ext cx="961489" cy="9105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E0B525D-17C7-4472-9852-82376BC4986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51623" y="2281716"/>
            <a:ext cx="2813313" cy="98943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804E08D-DA28-4011-BC99-B4326023F957}"/>
              </a:ext>
            </a:extLst>
          </p:cNvPr>
          <p:cNvSpPr/>
          <p:nvPr/>
        </p:nvSpPr>
        <p:spPr>
          <a:xfrm>
            <a:off x="1251818" y="458205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0AB66A-575A-42B4-9558-98A641BCAA80}"/>
              </a:ext>
            </a:extLst>
          </p:cNvPr>
          <p:cNvSpPr/>
          <p:nvPr/>
        </p:nvSpPr>
        <p:spPr>
          <a:xfrm>
            <a:off x="1727647" y="458526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4177CA-8AEB-4303-BA6D-72703A945539}"/>
              </a:ext>
            </a:extLst>
          </p:cNvPr>
          <p:cNvSpPr/>
          <p:nvPr/>
        </p:nvSpPr>
        <p:spPr>
          <a:xfrm>
            <a:off x="2203941" y="458842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DD8AF0-0763-43C4-9F5B-7A76FF5DE787}"/>
              </a:ext>
            </a:extLst>
          </p:cNvPr>
          <p:cNvSpPr/>
          <p:nvPr/>
        </p:nvSpPr>
        <p:spPr>
          <a:xfrm>
            <a:off x="3306848" y="457884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FC3A13-0409-43F2-8FF9-D26046F1ED24}"/>
              </a:ext>
            </a:extLst>
          </p:cNvPr>
          <p:cNvSpPr/>
          <p:nvPr/>
        </p:nvSpPr>
        <p:spPr>
          <a:xfrm>
            <a:off x="3782677" y="458205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7EC24-F422-453B-9442-7556C8472D51}"/>
              </a:ext>
            </a:extLst>
          </p:cNvPr>
          <p:cNvSpPr/>
          <p:nvPr/>
        </p:nvSpPr>
        <p:spPr>
          <a:xfrm>
            <a:off x="4258971" y="457884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B9932C-51A0-4E1F-BE92-F1D521A4CC4C}"/>
              </a:ext>
            </a:extLst>
          </p:cNvPr>
          <p:cNvSpPr/>
          <p:nvPr/>
        </p:nvSpPr>
        <p:spPr>
          <a:xfrm>
            <a:off x="5179056" y="458842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8C2F94-D2CB-4927-A34A-FB578E291044}"/>
              </a:ext>
            </a:extLst>
          </p:cNvPr>
          <p:cNvSpPr/>
          <p:nvPr/>
        </p:nvSpPr>
        <p:spPr>
          <a:xfrm>
            <a:off x="5654885" y="458521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43CFA2-9829-4412-B54D-D7322E320F6F}"/>
              </a:ext>
            </a:extLst>
          </p:cNvPr>
          <p:cNvSpPr/>
          <p:nvPr/>
        </p:nvSpPr>
        <p:spPr>
          <a:xfrm>
            <a:off x="6131179" y="458837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3AC4A30-9A3A-4823-B583-660A317E5186}"/>
              </a:ext>
            </a:extLst>
          </p:cNvPr>
          <p:cNvCxnSpPr>
            <a:stCxn id="13" idx="2"/>
            <a:endCxn id="53" idx="0"/>
          </p:cNvCxnSpPr>
          <p:nvPr/>
        </p:nvCxnSpPr>
        <p:spPr>
          <a:xfrm>
            <a:off x="1511623" y="3566954"/>
            <a:ext cx="432048" cy="101830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82807B8-F864-437E-8FDF-63D950FAA7B5}"/>
              </a:ext>
            </a:extLst>
          </p:cNvPr>
          <p:cNvCxnSpPr>
            <a:stCxn id="15" idx="2"/>
            <a:endCxn id="53" idx="0"/>
          </p:cNvCxnSpPr>
          <p:nvPr/>
        </p:nvCxnSpPr>
        <p:spPr>
          <a:xfrm flipH="1">
            <a:off x="1943671" y="3571815"/>
            <a:ext cx="1116650" cy="10134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13B2730-25CB-4B78-A24B-306C67CCDF17}"/>
              </a:ext>
            </a:extLst>
          </p:cNvPr>
          <p:cNvCxnSpPr>
            <a:stCxn id="12" idx="2"/>
            <a:endCxn id="56" idx="0"/>
          </p:cNvCxnSpPr>
          <p:nvPr/>
        </p:nvCxnSpPr>
        <p:spPr>
          <a:xfrm>
            <a:off x="1035794" y="3563744"/>
            <a:ext cx="2962907" cy="101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AE9AA7B-8009-46E0-8FCF-4DBB27CF7CC1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 flipH="1">
            <a:off x="3998701" y="3566104"/>
            <a:ext cx="609660" cy="1015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A6BD6A27-8C62-480B-B562-A11109016F19}"/>
              </a:ext>
            </a:extLst>
          </p:cNvPr>
          <p:cNvCxnSpPr>
            <a:stCxn id="16" idx="2"/>
            <a:endCxn id="59" idx="0"/>
          </p:cNvCxnSpPr>
          <p:nvPr/>
        </p:nvCxnSpPr>
        <p:spPr>
          <a:xfrm>
            <a:off x="4124010" y="3564595"/>
            <a:ext cx="1746899" cy="10206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4" name="Connecteur droit 543">
            <a:extLst>
              <a:ext uri="{FF2B5EF4-FFF2-40B4-BE49-F238E27FC236}">
                <a16:creationId xmlns:a16="http://schemas.microsoft.com/office/drawing/2014/main" id="{7988E461-3BBC-4053-8EDD-DF06BF6F1FE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 flipH="1">
            <a:off x="5870909" y="3552266"/>
            <a:ext cx="533770" cy="10329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99592" y="1417550"/>
            <a:ext cx="7416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1600" dirty="0">
                <a:latin typeface="Barlow Light" panose="020B0604020202020204" charset="0"/>
              </a:rPr>
              <a:t> Supprimer les </a:t>
            </a:r>
            <a:r>
              <a:rPr lang="fr-FR" sz="1600" dirty="0" err="1">
                <a:latin typeface="Barlow Light" panose="020B0604020202020204" charset="0"/>
              </a:rPr>
              <a:t>itemsets</a:t>
            </a:r>
            <a:r>
              <a:rPr lang="fr-FR" sz="1600" dirty="0">
                <a:latin typeface="Barlow Light" panose="020B0604020202020204" charset="0"/>
              </a:rPr>
              <a:t> non fréquents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F8DD15-9E62-4ED2-B6D5-F5A61B13039E}"/>
              </a:ext>
            </a:extLst>
          </p:cNvPr>
          <p:cNvSpPr/>
          <p:nvPr/>
        </p:nvSpPr>
        <p:spPr>
          <a:xfrm>
            <a:off x="8072206" y="320025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48307B-F359-42C7-8683-2112BA3FE5A4}"/>
              </a:ext>
            </a:extLst>
          </p:cNvPr>
          <p:cNvSpPr/>
          <p:nvPr/>
        </p:nvSpPr>
        <p:spPr>
          <a:xfrm>
            <a:off x="7587855" y="319359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83B2FC7-EB2E-425A-8784-4A2B6BAC6541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3421444" y="2281716"/>
            <a:ext cx="4382435" cy="91188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73BA79E-A97D-41A9-AAB7-7A1A0FAE18AA}"/>
              </a:ext>
            </a:extLst>
          </p:cNvPr>
          <p:cNvCxnSpPr>
            <a:cxnSpLocks/>
          </p:cNvCxnSpPr>
          <p:nvPr/>
        </p:nvCxnSpPr>
        <p:spPr>
          <a:xfrm>
            <a:off x="7500244" y="2302857"/>
            <a:ext cx="823294" cy="91854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BB9932C-51A0-4E1F-BE92-F1D521A4CC4C}"/>
              </a:ext>
            </a:extLst>
          </p:cNvPr>
          <p:cNvSpPr/>
          <p:nvPr/>
        </p:nvSpPr>
        <p:spPr>
          <a:xfrm>
            <a:off x="6939367" y="457766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E8C2F94-D2CB-4927-A34A-FB578E291044}"/>
              </a:ext>
            </a:extLst>
          </p:cNvPr>
          <p:cNvSpPr/>
          <p:nvPr/>
        </p:nvSpPr>
        <p:spPr>
          <a:xfrm>
            <a:off x="7415196" y="457445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43CFA2-9829-4412-B54D-D7322E320F6F}"/>
              </a:ext>
            </a:extLst>
          </p:cNvPr>
          <p:cNvSpPr/>
          <p:nvPr/>
        </p:nvSpPr>
        <p:spPr>
          <a:xfrm>
            <a:off x="7891490" y="4577616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A6BD6A27-8C62-480B-B562-A11109016F19}"/>
              </a:ext>
            </a:extLst>
          </p:cNvPr>
          <p:cNvCxnSpPr/>
          <p:nvPr/>
        </p:nvCxnSpPr>
        <p:spPr>
          <a:xfrm>
            <a:off x="5920328" y="3580042"/>
            <a:ext cx="1746899" cy="102061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988E461-3BBC-4053-8EDD-DF06BF6F1FEA}"/>
              </a:ext>
            </a:extLst>
          </p:cNvPr>
          <p:cNvCxnSpPr/>
          <p:nvPr/>
        </p:nvCxnSpPr>
        <p:spPr>
          <a:xfrm flipH="1">
            <a:off x="7667227" y="3567713"/>
            <a:ext cx="533770" cy="10329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0BC29238-7ABF-4BD9-A210-AD1E95F39A9C}"/>
              </a:ext>
            </a:extLst>
          </p:cNvPr>
          <p:cNvCxnSpPr>
            <a:cxnSpLocks/>
          </p:cNvCxnSpPr>
          <p:nvPr/>
        </p:nvCxnSpPr>
        <p:spPr>
          <a:xfrm flipV="1">
            <a:off x="5074331" y="4754476"/>
            <a:ext cx="3314093" cy="13966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056784" cy="3312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La première phase de l’algorithme est terminée.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Les </a:t>
            </a:r>
            <a:r>
              <a:rPr lang="fr-FR" sz="2200" dirty="0" err="1">
                <a:latin typeface="Barlow Light" panose="020B0604020202020204" charset="0"/>
              </a:rPr>
              <a:t>itemsets</a:t>
            </a:r>
            <a:r>
              <a:rPr lang="fr-FR" sz="2200" dirty="0">
                <a:latin typeface="Barlow Light" panose="020B0604020202020204" charset="0"/>
              </a:rPr>
              <a:t> fréquents sont identifiés.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Calculer la confiance de chaque règle d’association qui en découle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Garder les règle d’association qui satisfont le critère de confiance qui est 60%.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327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03848" y="1851670"/>
                <a:ext cx="5328592" cy="3147814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endParaRPr lang="fr-FR" sz="2000" b="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=0,6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=0,6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03848" y="1851670"/>
                <a:ext cx="5328592" cy="3147814"/>
              </a:xfrm>
              <a:prstGeom prst="rect">
                <a:avLst/>
              </a:prstGeom>
              <a:blipFill>
                <a:blip r:embed="rId3"/>
                <a:stretch>
                  <a:fillRect l="-18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6495D-F2EE-48D6-AA83-A34045811507}"/>
              </a:ext>
            </a:extLst>
          </p:cNvPr>
          <p:cNvSpPr/>
          <p:nvPr/>
        </p:nvSpPr>
        <p:spPr>
          <a:xfrm>
            <a:off x="1684040" y="238810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6DC80-C084-4AD6-923B-83227FC5001E}"/>
              </a:ext>
            </a:extLst>
          </p:cNvPr>
          <p:cNvSpPr/>
          <p:nvPr/>
        </p:nvSpPr>
        <p:spPr>
          <a:xfrm>
            <a:off x="2159869" y="239131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93152-76CA-4DD7-B4F8-93058F5D5A4E}"/>
              </a:ext>
            </a:extLst>
          </p:cNvPr>
          <p:cNvSpPr/>
          <p:nvPr/>
        </p:nvSpPr>
        <p:spPr>
          <a:xfrm>
            <a:off x="1695567" y="393502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D97F2-C906-4A5E-91BB-0FD12C6F4864}"/>
              </a:ext>
            </a:extLst>
          </p:cNvPr>
          <p:cNvSpPr/>
          <p:nvPr/>
        </p:nvSpPr>
        <p:spPr>
          <a:xfrm>
            <a:off x="2159869" y="393351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EC9CEE68-5545-4F6C-B7F7-1145B1E20A64}"/>
              </a:ext>
            </a:extLst>
          </p:cNvPr>
          <p:cNvSpPr/>
          <p:nvPr/>
        </p:nvSpPr>
        <p:spPr>
          <a:xfrm>
            <a:off x="3023828" y="2119341"/>
            <a:ext cx="144016" cy="93610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A68E3FC6-0DD6-4DBC-BAC4-007EFCACDB6F}"/>
              </a:ext>
            </a:extLst>
          </p:cNvPr>
          <p:cNvSpPr/>
          <p:nvPr/>
        </p:nvSpPr>
        <p:spPr>
          <a:xfrm>
            <a:off x="3023828" y="3645481"/>
            <a:ext cx="144016" cy="93610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07CFF9C-E4B5-4F81-9A94-DBDF40239DC3}"/>
              </a:ext>
            </a:extLst>
          </p:cNvPr>
          <p:cNvCxnSpPr>
            <a:cxnSpLocks/>
          </p:cNvCxnSpPr>
          <p:nvPr/>
        </p:nvCxnSpPr>
        <p:spPr>
          <a:xfrm>
            <a:off x="3203848" y="2931790"/>
            <a:ext cx="446449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3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03848" y="1923678"/>
                <a:ext cx="5328592" cy="307580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=0,4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=0,4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=0,6</m:t>
                    </m:r>
                  </m:oMath>
                </a14:m>
                <a:endParaRPr lang="fr-FR" sz="2000" b="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03848" y="1923678"/>
                <a:ext cx="5328592" cy="3075806"/>
              </a:xfrm>
              <a:prstGeom prst="rect">
                <a:avLst/>
              </a:prstGeom>
              <a:blipFill>
                <a:blip r:embed="rId3"/>
                <a:stretch>
                  <a:fillRect l="-18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BD6391-2B8D-48E0-BDE5-1B5EBAC71186}"/>
              </a:ext>
            </a:extLst>
          </p:cNvPr>
          <p:cNvSpPr/>
          <p:nvPr/>
        </p:nvSpPr>
        <p:spPr>
          <a:xfrm>
            <a:off x="1692384" y="2307443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275E8-362D-4F1A-B73F-0B13E76D84AB}"/>
              </a:ext>
            </a:extLst>
          </p:cNvPr>
          <p:cNvSpPr/>
          <p:nvPr/>
        </p:nvSpPr>
        <p:spPr>
          <a:xfrm>
            <a:off x="2176735" y="230895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EC9CEE68-5545-4F6C-B7F7-1145B1E20A64}"/>
              </a:ext>
            </a:extLst>
          </p:cNvPr>
          <p:cNvSpPr/>
          <p:nvPr/>
        </p:nvSpPr>
        <p:spPr>
          <a:xfrm>
            <a:off x="3059832" y="2086708"/>
            <a:ext cx="144016" cy="93610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A68E3FC6-0DD6-4DBC-BAC4-007EFCACDB6F}"/>
              </a:ext>
            </a:extLst>
          </p:cNvPr>
          <p:cNvSpPr/>
          <p:nvPr/>
        </p:nvSpPr>
        <p:spPr>
          <a:xfrm>
            <a:off x="3059832" y="3543096"/>
            <a:ext cx="144016" cy="93610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351E48-956E-4E6D-8B79-E3E8CC46ACE9}"/>
              </a:ext>
            </a:extLst>
          </p:cNvPr>
          <p:cNvSpPr/>
          <p:nvPr/>
        </p:nvSpPr>
        <p:spPr>
          <a:xfrm>
            <a:off x="1667000" y="384198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30B33-CEFC-4357-AD9D-193B9F8B2E19}"/>
              </a:ext>
            </a:extLst>
          </p:cNvPr>
          <p:cNvSpPr/>
          <p:nvPr/>
        </p:nvSpPr>
        <p:spPr>
          <a:xfrm>
            <a:off x="2146286" y="384198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3FA31E0-9326-4C8A-9000-729F35B0AAB3}"/>
              </a:ext>
            </a:extLst>
          </p:cNvPr>
          <p:cNvCxnSpPr>
            <a:cxnSpLocks/>
          </p:cNvCxnSpPr>
          <p:nvPr/>
        </p:nvCxnSpPr>
        <p:spPr>
          <a:xfrm>
            <a:off x="3203848" y="2787774"/>
            <a:ext cx="446449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C8FB47F-227F-4387-A5D1-943B7E3970A7}"/>
              </a:ext>
            </a:extLst>
          </p:cNvPr>
          <p:cNvCxnSpPr>
            <a:cxnSpLocks/>
          </p:cNvCxnSpPr>
          <p:nvPr/>
        </p:nvCxnSpPr>
        <p:spPr>
          <a:xfrm>
            <a:off x="3203848" y="2211710"/>
            <a:ext cx="446449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0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03848" y="2643758"/>
                <a:ext cx="5328592" cy="235572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03848" y="2643758"/>
                <a:ext cx="5328592" cy="2355726"/>
              </a:xfrm>
              <a:prstGeom prst="rect">
                <a:avLst/>
              </a:prstGeom>
              <a:blipFill>
                <a:blip r:embed="rId3"/>
                <a:stretch>
                  <a:fillRect l="-18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BD6391-2B8D-48E0-BDE5-1B5EBAC71186}"/>
              </a:ext>
            </a:extLst>
          </p:cNvPr>
          <p:cNvSpPr/>
          <p:nvPr/>
        </p:nvSpPr>
        <p:spPr>
          <a:xfrm>
            <a:off x="1661935" y="3002289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275E8-362D-4F1A-B73F-0B13E76D84AB}"/>
              </a:ext>
            </a:extLst>
          </p:cNvPr>
          <p:cNvSpPr/>
          <p:nvPr/>
        </p:nvSpPr>
        <p:spPr>
          <a:xfrm>
            <a:off x="2146286" y="300379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EC9CEE68-5545-4F6C-B7F7-1145B1E20A64}"/>
              </a:ext>
            </a:extLst>
          </p:cNvPr>
          <p:cNvSpPr/>
          <p:nvPr/>
        </p:nvSpPr>
        <p:spPr>
          <a:xfrm>
            <a:off x="3029383" y="2781554"/>
            <a:ext cx="144016" cy="93610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C8FB47F-227F-4387-A5D1-943B7E3970A7}"/>
              </a:ext>
            </a:extLst>
          </p:cNvPr>
          <p:cNvCxnSpPr>
            <a:cxnSpLocks/>
          </p:cNvCxnSpPr>
          <p:nvPr/>
        </p:nvCxnSpPr>
        <p:spPr>
          <a:xfrm>
            <a:off x="3173399" y="2906556"/>
            <a:ext cx="446449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03848" y="1491630"/>
                <a:ext cx="5328592" cy="3507854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=0,75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=0,6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=0,6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=0,37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=0,6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03848" y="1491630"/>
                <a:ext cx="5328592" cy="3507854"/>
              </a:xfrm>
              <a:prstGeom prst="rect">
                <a:avLst/>
              </a:prstGeom>
              <a:blipFill>
                <a:blip r:embed="rId3"/>
                <a:stretch>
                  <a:fillRect l="-18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A68E3FC6-0DD6-4DBC-BAC4-007EFCACDB6F}"/>
              </a:ext>
            </a:extLst>
          </p:cNvPr>
          <p:cNvSpPr/>
          <p:nvPr/>
        </p:nvSpPr>
        <p:spPr>
          <a:xfrm>
            <a:off x="3059832" y="1553622"/>
            <a:ext cx="144016" cy="3250375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AAF91E-A11B-4ECF-9031-52867110F641}"/>
              </a:ext>
            </a:extLst>
          </p:cNvPr>
          <p:cNvSpPr/>
          <p:nvPr/>
        </p:nvSpPr>
        <p:spPr>
          <a:xfrm>
            <a:off x="1331640" y="302649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3C5CA9-8A20-4852-96CB-C25A3DD751C2}"/>
              </a:ext>
            </a:extLst>
          </p:cNvPr>
          <p:cNvSpPr/>
          <p:nvPr/>
        </p:nvSpPr>
        <p:spPr>
          <a:xfrm>
            <a:off x="1807469" y="302970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845B0E-B425-4A6E-839E-632D700162A3}"/>
              </a:ext>
            </a:extLst>
          </p:cNvPr>
          <p:cNvSpPr/>
          <p:nvPr/>
        </p:nvSpPr>
        <p:spPr>
          <a:xfrm>
            <a:off x="2283763" y="303286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8B86B05-D466-40CA-B7A6-F5683ABF1751}"/>
              </a:ext>
            </a:extLst>
          </p:cNvPr>
          <p:cNvCxnSpPr>
            <a:cxnSpLocks/>
          </p:cNvCxnSpPr>
          <p:nvPr/>
        </p:nvCxnSpPr>
        <p:spPr>
          <a:xfrm>
            <a:off x="3563888" y="4011910"/>
            <a:ext cx="446449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6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03848" y="1491630"/>
                <a:ext cx="5328592" cy="3507854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4)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=0,4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4)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=0,25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4)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=0,4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Barlow Light" panose="020B0604020202020204" charset="0"/>
                  </a:rPr>
                  <a:t>Conf(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03848" y="1491630"/>
                <a:ext cx="5328592" cy="3507854"/>
              </a:xfrm>
              <a:prstGeom prst="rect">
                <a:avLst/>
              </a:prstGeom>
              <a:blipFill>
                <a:blip r:embed="rId3"/>
                <a:stretch>
                  <a:fillRect l="-18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A68E3FC6-0DD6-4DBC-BAC4-007EFCACDB6F}"/>
              </a:ext>
            </a:extLst>
          </p:cNvPr>
          <p:cNvSpPr/>
          <p:nvPr/>
        </p:nvSpPr>
        <p:spPr>
          <a:xfrm>
            <a:off x="3059832" y="1553622"/>
            <a:ext cx="144016" cy="3445861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2CF09D-BA18-4200-B8CE-5045EAAE858F}"/>
              </a:ext>
            </a:extLst>
          </p:cNvPr>
          <p:cNvSpPr/>
          <p:nvPr/>
        </p:nvSpPr>
        <p:spPr>
          <a:xfrm>
            <a:off x="1287859" y="302647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80051B-4B0F-4C02-BF81-B7C749144366}"/>
              </a:ext>
            </a:extLst>
          </p:cNvPr>
          <p:cNvSpPr/>
          <p:nvPr/>
        </p:nvSpPr>
        <p:spPr>
          <a:xfrm>
            <a:off x="1763688" y="302968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940C0-EA20-4B7C-A586-A52EF3F63948}"/>
              </a:ext>
            </a:extLst>
          </p:cNvPr>
          <p:cNvSpPr/>
          <p:nvPr/>
        </p:nvSpPr>
        <p:spPr>
          <a:xfrm>
            <a:off x="2239982" y="302647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8B86B05-D466-40CA-B7A6-F5683ABF1751}"/>
              </a:ext>
            </a:extLst>
          </p:cNvPr>
          <p:cNvCxnSpPr>
            <a:cxnSpLocks/>
          </p:cNvCxnSpPr>
          <p:nvPr/>
        </p:nvCxnSpPr>
        <p:spPr>
          <a:xfrm>
            <a:off x="3508648" y="1779662"/>
            <a:ext cx="446449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8B86B05-D466-40CA-B7A6-F5683ABF1751}"/>
              </a:ext>
            </a:extLst>
          </p:cNvPr>
          <p:cNvCxnSpPr>
            <a:cxnSpLocks/>
          </p:cNvCxnSpPr>
          <p:nvPr/>
        </p:nvCxnSpPr>
        <p:spPr>
          <a:xfrm>
            <a:off x="3508648" y="2355726"/>
            <a:ext cx="4663752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8B86B05-D466-40CA-B7A6-F5683ABF1751}"/>
              </a:ext>
            </a:extLst>
          </p:cNvPr>
          <p:cNvCxnSpPr>
            <a:cxnSpLocks/>
          </p:cNvCxnSpPr>
          <p:nvPr/>
        </p:nvCxnSpPr>
        <p:spPr>
          <a:xfrm>
            <a:off x="3508648" y="2931790"/>
            <a:ext cx="446449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8B86B05-D466-40CA-B7A6-F5683ABF1751}"/>
              </a:ext>
            </a:extLst>
          </p:cNvPr>
          <p:cNvCxnSpPr>
            <a:cxnSpLocks/>
          </p:cNvCxnSpPr>
          <p:nvPr/>
        </p:nvCxnSpPr>
        <p:spPr>
          <a:xfrm>
            <a:off x="3508648" y="3435846"/>
            <a:ext cx="446449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5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056784" cy="3312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L’algorithme apriori a terminé son travail et a permis de créer 13 règles d’association.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Pour apprécier plus finement ces règles, on peut encore </a:t>
            </a:r>
            <a:r>
              <a:rPr lang="fr-FR" sz="2200" b="1" dirty="0">
                <a:latin typeface="Barlow Light" panose="020B0604020202020204" charset="0"/>
              </a:rPr>
              <a:t>calculer le lift.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Lift:</a:t>
            </a:r>
            <a:r>
              <a:rPr lang="fr-FR" sz="2200" dirty="0">
                <a:latin typeface="Barlow Light" panose="020B0604020202020204" charset="0"/>
              </a:rPr>
              <a:t> est une bonne mesure de performance de la règle d’association. Il caractérise l’intérêt de la règle, sa </a:t>
            </a:r>
            <a:r>
              <a:rPr lang="fr-FR" sz="2200" b="1" dirty="0">
                <a:latin typeface="Barlow Light" panose="020B0604020202020204" charset="0"/>
              </a:rPr>
              <a:t>force</a:t>
            </a:r>
            <a:r>
              <a:rPr lang="fr-FR" sz="2200" dirty="0">
                <a:latin typeface="Barlow Light" panose="020B0604020202020204" charset="0"/>
              </a:rPr>
              <a:t>.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7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Règles d’association: Définition</a:t>
            </a:r>
            <a:endParaRPr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43608" y="1491630"/>
            <a:ext cx="7344816" cy="201622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L’analyse du panier d’épicerie utilise les règles d’association.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Dans une épicerie, les règles d’association décrivent les produits qui se retrouvent dans le même panier. </a:t>
            </a:r>
            <a:endParaRPr lang="fr-FR" sz="2200" b="1" dirty="0">
              <a:solidFill>
                <a:schemeClr val="accent4"/>
              </a:solidFill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6B6C4B-65C0-48A7-8CED-903FCD1CA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076" y="3363838"/>
            <a:ext cx="5632102" cy="17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1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056784" cy="3312368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latin typeface="Barlow Light" panose="020B0604020202020204" charset="0"/>
                  </a:rPr>
                  <a:t>Le lift est la confiance de la règle divisée par la valeur espérée de la confiance:</a:t>
                </a:r>
              </a:p>
              <a:p>
                <a:pPr marL="7620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1→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1→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latin typeface="Barlow Light" panose="020B0604020202020204" charset="0"/>
                  </a:rPr>
                  <a:t>Un </a:t>
                </a:r>
                <a:r>
                  <a:rPr lang="fr-FR" sz="2200" b="1" dirty="0">
                    <a:latin typeface="Barlow Light" panose="020B0604020202020204" charset="0"/>
                  </a:rPr>
                  <a:t>lift supérieur </a:t>
                </a:r>
                <a:r>
                  <a:rPr lang="fr-FR" sz="2200" dirty="0">
                    <a:latin typeface="Barlow Light" panose="020B0604020202020204" charset="0"/>
                  </a:rPr>
                  <a:t>à </a:t>
                </a:r>
                <a:r>
                  <a:rPr lang="fr-FR" sz="2200" b="1" dirty="0">
                    <a:latin typeface="Barlow Light" panose="020B0604020202020204" charset="0"/>
                  </a:rPr>
                  <a:t>1</a:t>
                </a:r>
                <a:r>
                  <a:rPr lang="fr-FR" sz="2200" dirty="0">
                    <a:latin typeface="Barlow Light" panose="020B0604020202020204" charset="0"/>
                  </a:rPr>
                  <a:t> indique qu’il existe bien un lien entre les 2 éléments.</a:t>
                </a: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056784" cy="3312368"/>
              </a:xfrm>
              <a:prstGeom prst="rect">
                <a:avLst/>
              </a:prstGeom>
              <a:blipFill>
                <a:blip r:embed="rId3"/>
                <a:stretch>
                  <a:fillRect l="-1295" t="-2390" r="-1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825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056784" cy="7920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Calculer le lift et classer les règles de décision en fonction de sa valeur</a:t>
            </a:r>
            <a:endParaRPr lang="fr-F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5EA0F4-38BF-40B4-8E35-B4F8D912B74E}"/>
                  </a:ext>
                </a:extLst>
              </p:cNvPr>
              <p:cNvSpPr txBox="1"/>
              <p:nvPr/>
            </p:nvSpPr>
            <p:spPr>
              <a:xfrm>
                <a:off x="3275856" y="2538523"/>
                <a:ext cx="4752528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72A3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1→</m:t>
                    </m:r>
                    <m:r>
                      <m:rPr>
                        <m:sty m:val="p"/>
                      </m:rP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2</m:t>
                    </m:r>
                  </m:oMath>
                </a14:m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72A3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)=0,8/0,8=1</a:t>
                </a:r>
              </a:p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272A36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72A3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1→</m:t>
                    </m:r>
                    <m:r>
                      <m:rPr>
                        <m:sty m:val="p"/>
                      </m:rP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3</m:t>
                    </m:r>
                  </m:oMath>
                </a14:m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72A3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)=0,6/0,5=1,2</a:t>
                </a:r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72A36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72A3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3→</m:t>
                    </m:r>
                    <m:r>
                      <m:rPr>
                        <m:sty m:val="p"/>
                      </m:rP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1</m:t>
                    </m:r>
                  </m:oMath>
                </a14:m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72A3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)=0,6/0,5=1,2</a:t>
                </a:r>
              </a:p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272A36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72A3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2→</m:t>
                    </m:r>
                    <m:r>
                      <m:rPr>
                        <m:sty m:val="p"/>
                      </m:rP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3</m:t>
                    </m:r>
                  </m:oMath>
                </a14:m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72A3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)=0,6/0,5=1,2</a:t>
                </a:r>
              </a:p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72A3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3→</m:t>
                    </m:r>
                    <m:r>
                      <m:rPr>
                        <m:sty m:val="p"/>
                      </m:rP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72A3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2</m:t>
                    </m:r>
                  </m:oMath>
                </a14:m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72A3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)=1/0,8   =1,25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5EA0F4-38BF-40B4-8E35-B4F8D912B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538523"/>
                <a:ext cx="4752528" cy="2785378"/>
              </a:xfrm>
              <a:prstGeom prst="rect">
                <a:avLst/>
              </a:prstGeom>
              <a:blipFill>
                <a:blip r:embed="rId3"/>
                <a:stretch>
                  <a:fillRect t="-19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8FD1CD9-9361-4833-AD35-6704EE1AAEAD}"/>
              </a:ext>
            </a:extLst>
          </p:cNvPr>
          <p:cNvSpPr/>
          <p:nvPr/>
        </p:nvSpPr>
        <p:spPr>
          <a:xfrm>
            <a:off x="1642892" y="262888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D59A-66EB-49C7-8A5E-B6503714B0BD}"/>
              </a:ext>
            </a:extLst>
          </p:cNvPr>
          <p:cNvSpPr/>
          <p:nvPr/>
        </p:nvSpPr>
        <p:spPr>
          <a:xfrm>
            <a:off x="2118721" y="2632092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05B5B0-65C7-43A9-875C-60940A62C26E}"/>
              </a:ext>
            </a:extLst>
          </p:cNvPr>
          <p:cNvSpPr/>
          <p:nvPr/>
        </p:nvSpPr>
        <p:spPr>
          <a:xfrm>
            <a:off x="1642892" y="3451077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21B420-9C17-49EE-BAC9-FF1F5ECE424E}"/>
              </a:ext>
            </a:extLst>
          </p:cNvPr>
          <p:cNvSpPr/>
          <p:nvPr/>
        </p:nvSpPr>
        <p:spPr>
          <a:xfrm>
            <a:off x="2107194" y="344956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6FC1D-113D-471C-A574-506DF42DA3B1}"/>
              </a:ext>
            </a:extLst>
          </p:cNvPr>
          <p:cNvSpPr/>
          <p:nvPr/>
        </p:nvSpPr>
        <p:spPr>
          <a:xfrm>
            <a:off x="1642892" y="4489800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1356A-D999-4FBD-97F1-BB5A3A48BD5B}"/>
              </a:ext>
            </a:extLst>
          </p:cNvPr>
          <p:cNvSpPr/>
          <p:nvPr/>
        </p:nvSpPr>
        <p:spPr>
          <a:xfrm>
            <a:off x="2122178" y="4489800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12" name="Étoile : 10 branches 11">
            <a:extLst>
              <a:ext uri="{FF2B5EF4-FFF2-40B4-BE49-F238E27FC236}">
                <a16:creationId xmlns:a16="http://schemas.microsoft.com/office/drawing/2014/main" id="{CDFE4C39-CD50-476D-9920-250B5F1F4046}"/>
              </a:ext>
            </a:extLst>
          </p:cNvPr>
          <p:cNvSpPr/>
          <p:nvPr/>
        </p:nvSpPr>
        <p:spPr>
          <a:xfrm>
            <a:off x="7746860" y="4685794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4</a:t>
            </a:r>
          </a:p>
        </p:txBody>
      </p:sp>
      <p:sp>
        <p:nvSpPr>
          <p:cNvPr id="13" name="Étoile : 10 branches 12">
            <a:extLst>
              <a:ext uri="{FF2B5EF4-FFF2-40B4-BE49-F238E27FC236}">
                <a16:creationId xmlns:a16="http://schemas.microsoft.com/office/drawing/2014/main" id="{7B56BA5F-5362-4EC2-A8C4-914D69B94554}"/>
              </a:ext>
            </a:extLst>
          </p:cNvPr>
          <p:cNvSpPr/>
          <p:nvPr/>
        </p:nvSpPr>
        <p:spPr>
          <a:xfrm>
            <a:off x="7746860" y="4227707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5</a:t>
            </a:r>
          </a:p>
        </p:txBody>
      </p:sp>
      <p:sp>
        <p:nvSpPr>
          <p:cNvPr id="14" name="Étoile : 10 branches 13">
            <a:extLst>
              <a:ext uri="{FF2B5EF4-FFF2-40B4-BE49-F238E27FC236}">
                <a16:creationId xmlns:a16="http://schemas.microsoft.com/office/drawing/2014/main" id="{6475E67E-CD03-46C0-9D57-DDBFAD953467}"/>
              </a:ext>
            </a:extLst>
          </p:cNvPr>
          <p:cNvSpPr/>
          <p:nvPr/>
        </p:nvSpPr>
        <p:spPr>
          <a:xfrm>
            <a:off x="7748616" y="3638624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5</a:t>
            </a:r>
          </a:p>
        </p:txBody>
      </p:sp>
      <p:sp>
        <p:nvSpPr>
          <p:cNvPr id="15" name="Étoile : 10 branches 14">
            <a:extLst>
              <a:ext uri="{FF2B5EF4-FFF2-40B4-BE49-F238E27FC236}">
                <a16:creationId xmlns:a16="http://schemas.microsoft.com/office/drawing/2014/main" id="{E78EFB3E-6595-497E-87CE-F53374209B3C}"/>
              </a:ext>
            </a:extLst>
          </p:cNvPr>
          <p:cNvSpPr/>
          <p:nvPr/>
        </p:nvSpPr>
        <p:spPr>
          <a:xfrm>
            <a:off x="7746860" y="3203095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5</a:t>
            </a:r>
          </a:p>
        </p:txBody>
      </p:sp>
      <p:sp>
        <p:nvSpPr>
          <p:cNvPr id="16" name="Étoile : 10 branches 15">
            <a:extLst>
              <a:ext uri="{FF2B5EF4-FFF2-40B4-BE49-F238E27FC236}">
                <a16:creationId xmlns:a16="http://schemas.microsoft.com/office/drawing/2014/main" id="{90356AC5-A0A7-43B7-B654-1E383519D701}"/>
              </a:ext>
            </a:extLst>
          </p:cNvPr>
          <p:cNvSpPr/>
          <p:nvPr/>
        </p:nvSpPr>
        <p:spPr>
          <a:xfrm>
            <a:off x="7748616" y="2543860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4917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5EA0F4-38BF-40B4-8E35-B4F8D912B74E}"/>
                  </a:ext>
                </a:extLst>
              </p:cNvPr>
              <p:cNvSpPr txBox="1"/>
              <p:nvPr/>
            </p:nvSpPr>
            <p:spPr>
              <a:xfrm>
                <a:off x="3203848" y="1923678"/>
                <a:ext cx="4752528" cy="354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381000">
                  <a:lnSpc>
                    <a:spcPct val="115000"/>
                  </a:lnSpc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b="0" i="1" smtClean="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4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→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b="0" i="0" smtClean="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2</m:t>
                    </m:r>
                  </m:oMath>
                </a14:m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)=0,8/0,8=1</a:t>
                </a:r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72A36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72A36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endParaRPr lang="fr-FR" sz="2200" dirty="0">
                  <a:solidFill>
                    <a:srgbClr val="272A3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72A36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 marL="457200" lvl="0" indent="-381000">
                  <a:lnSpc>
                    <a:spcPct val="115000"/>
                  </a:lnSpc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1,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b="0" i="1" smtClean="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4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→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b="0" i="0" smtClean="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2</m:t>
                    </m:r>
                  </m:oMath>
                </a14:m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)=1/0,8=1,25</a:t>
                </a:r>
              </a:p>
              <a:p>
                <a:pPr marL="457200" lvl="0" indent="-381000">
                  <a:lnSpc>
                    <a:spcPct val="115000"/>
                  </a:lnSpc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2,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b="0" i="1" smtClean="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4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→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1</m:t>
                    </m:r>
                  </m:oMath>
                </a14:m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)=1/0,5=2</a:t>
                </a:r>
              </a:p>
              <a:p>
                <a:pPr marL="457200" lvl="0" indent="-381000">
                  <a:lnSpc>
                    <a:spcPct val="115000"/>
                  </a:lnSpc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</a:pPr>
                <a:endParaRPr lang="fr-FR" sz="2200" dirty="0">
                  <a:solidFill>
                    <a:srgbClr val="272A3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72A36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endParaRPr lang="fr-FR" sz="22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5EA0F4-38BF-40B4-8E35-B4F8D912B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923678"/>
                <a:ext cx="4752528" cy="3545586"/>
              </a:xfrm>
              <a:prstGeom prst="rect">
                <a:avLst/>
              </a:prstGeom>
              <a:blipFill>
                <a:blip r:embed="rId3"/>
                <a:stretch>
                  <a:fillRect l="-128" t="-8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89B4EEB-4FA3-4AC1-AF56-35DD2C9CD9F1}"/>
              </a:ext>
            </a:extLst>
          </p:cNvPr>
          <p:cNvSpPr/>
          <p:nvPr/>
        </p:nvSpPr>
        <p:spPr>
          <a:xfrm>
            <a:off x="1303991" y="364548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AE5472-1E64-4F9E-958D-2A864E4F3010}"/>
              </a:ext>
            </a:extLst>
          </p:cNvPr>
          <p:cNvSpPr/>
          <p:nvPr/>
        </p:nvSpPr>
        <p:spPr>
          <a:xfrm>
            <a:off x="1779820" y="364869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F9F27-D197-4B34-BA50-C307F85E9587}"/>
              </a:ext>
            </a:extLst>
          </p:cNvPr>
          <p:cNvSpPr/>
          <p:nvPr/>
        </p:nvSpPr>
        <p:spPr>
          <a:xfrm>
            <a:off x="2256114" y="364548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F4</a:t>
            </a:r>
          </a:p>
        </p:txBody>
      </p:sp>
      <p:sp>
        <p:nvSpPr>
          <p:cNvPr id="5" name="Étoile : 10 branches 4">
            <a:extLst>
              <a:ext uri="{FF2B5EF4-FFF2-40B4-BE49-F238E27FC236}">
                <a16:creationId xmlns:a16="http://schemas.microsoft.com/office/drawing/2014/main" id="{5DF04040-F284-420D-B84E-8D03EBA35C12}"/>
              </a:ext>
            </a:extLst>
          </p:cNvPr>
          <p:cNvSpPr/>
          <p:nvPr/>
        </p:nvSpPr>
        <p:spPr>
          <a:xfrm>
            <a:off x="8025758" y="3876491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1</a:t>
            </a:r>
          </a:p>
        </p:txBody>
      </p:sp>
      <p:sp>
        <p:nvSpPr>
          <p:cNvPr id="21" name="Étoile : 10 branches 20">
            <a:extLst>
              <a:ext uri="{FF2B5EF4-FFF2-40B4-BE49-F238E27FC236}">
                <a16:creationId xmlns:a16="http://schemas.microsoft.com/office/drawing/2014/main" id="{9120BEF4-A7A8-49AB-A038-894A72363546}"/>
              </a:ext>
            </a:extLst>
          </p:cNvPr>
          <p:cNvSpPr/>
          <p:nvPr/>
        </p:nvSpPr>
        <p:spPr>
          <a:xfrm>
            <a:off x="8025758" y="1941680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6</a:t>
            </a:r>
          </a:p>
        </p:txBody>
      </p:sp>
      <p:sp>
        <p:nvSpPr>
          <p:cNvPr id="22" name="Étoile : 10 branches 21">
            <a:extLst>
              <a:ext uri="{FF2B5EF4-FFF2-40B4-BE49-F238E27FC236}">
                <a16:creationId xmlns:a16="http://schemas.microsoft.com/office/drawing/2014/main" id="{74F41139-8AAA-445D-80A3-E335AEC480A1}"/>
              </a:ext>
            </a:extLst>
          </p:cNvPr>
          <p:cNvSpPr/>
          <p:nvPr/>
        </p:nvSpPr>
        <p:spPr>
          <a:xfrm>
            <a:off x="8025758" y="3336431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FD1CD9-9361-4833-AD35-6704EE1AAEAD}"/>
              </a:ext>
            </a:extLst>
          </p:cNvPr>
          <p:cNvSpPr/>
          <p:nvPr/>
        </p:nvSpPr>
        <p:spPr>
          <a:xfrm>
            <a:off x="1547513" y="210369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DD59A-66EB-49C7-8A5E-B6503714B0BD}"/>
              </a:ext>
            </a:extLst>
          </p:cNvPr>
          <p:cNvSpPr/>
          <p:nvPr/>
        </p:nvSpPr>
        <p:spPr>
          <a:xfrm>
            <a:off x="2023342" y="2106908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3654984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5EA0F4-38BF-40B4-8E35-B4F8D912B74E}"/>
                  </a:ext>
                </a:extLst>
              </p:cNvPr>
              <p:cNvSpPr txBox="1"/>
              <p:nvPr/>
            </p:nvSpPr>
            <p:spPr>
              <a:xfrm>
                <a:off x="3189356" y="1851670"/>
                <a:ext cx="4752528" cy="3690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381000">
                  <a:lnSpc>
                    <a:spcPct val="115000"/>
                  </a:lnSpc>
                  <a:spcAft>
                    <a:spcPts val="120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1,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2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→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3</m:t>
                    </m:r>
                  </m:oMath>
                </a14:m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)=0,7/0,5=1,4</a:t>
                </a:r>
              </a:p>
              <a:p>
                <a:pPr marL="457200" lvl="0" indent="-381000">
                  <a:lnSpc>
                    <a:spcPct val="115000"/>
                  </a:lnSpc>
                  <a:spcAft>
                    <a:spcPts val="120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1,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3→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2</m:t>
                    </m:r>
                  </m:oMath>
                </a14:m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)=1/0,8   =1,25</a:t>
                </a:r>
              </a:p>
              <a:p>
                <a:pPr marL="457200" lvl="0" indent="-381000">
                  <a:lnSpc>
                    <a:spcPct val="115000"/>
                  </a:lnSpc>
                  <a:spcAft>
                    <a:spcPts val="120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2,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3→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1</m:t>
                    </m:r>
                  </m:oMath>
                </a14:m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)=0,6/0,5=1,2</a:t>
                </a:r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72A36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 marL="457200" lvl="0" indent="-381000">
                  <a:lnSpc>
                    <a:spcPct val="115000"/>
                  </a:lnSpc>
                  <a:spcAft>
                    <a:spcPts val="120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1→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b="0" i="0" smtClean="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2, </m:t>
                    </m:r>
                    <m:r>
                      <m:rPr>
                        <m:sty m:val="p"/>
                      </m:rPr>
                      <a:rPr lang="fr-FR" sz="2200" b="0" i="0" smtClean="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b="0" i="0" smtClean="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3</m:t>
                    </m:r>
                  </m:oMath>
                </a14:m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)=0,6/0,5=1,2</a:t>
                </a:r>
              </a:p>
              <a:p>
                <a:pPr marL="457200" lvl="0" indent="-381000">
                  <a:lnSpc>
                    <a:spcPct val="115000"/>
                  </a:lnSpc>
                  <a:spcAft>
                    <a:spcPts val="120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Lift(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b="0" i="1" smtClean="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3</m:t>
                    </m:r>
                    <m:r>
                      <a:rPr lang="fr-FR" sz="2200" i="1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→</m:t>
                    </m:r>
                    <m:r>
                      <m:rPr>
                        <m:sty m:val="p"/>
                      </m:rP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1, </m:t>
                    </m:r>
                    <m:r>
                      <m:rPr>
                        <m:sty m:val="p"/>
                      </m:rPr>
                      <a:rPr lang="fr-FR" sz="2200" b="0" i="0" smtClean="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F</m:t>
                    </m:r>
                    <m:r>
                      <a:rPr lang="fr-FR" sz="2200" b="0" i="0" smtClean="0">
                        <a:solidFill>
                          <a:srgbClr val="272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2</m:t>
                    </m:r>
                  </m:oMath>
                </a14:m>
                <a:r>
                  <a:rPr lang="fr-FR" sz="2200" dirty="0">
                    <a:solidFill>
                      <a:srgbClr val="272A3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)=0,6/0,4=1,5</a:t>
                </a:r>
              </a:p>
              <a:p>
                <a:pPr marL="457200" marR="0" lvl="0" indent="-381000" algn="l" defTabSz="914400" rtl="0" eaLnBrk="1" fontAlgn="auto" latinLnBrk="0" hangingPunct="1">
                  <a:lnSpc>
                    <a:spcPct val="115000"/>
                  </a:lnSpc>
                  <a:spcAft>
                    <a:spcPts val="1200"/>
                  </a:spcAft>
                  <a:buClr>
                    <a:srgbClr val="FFAD1D"/>
                  </a:buClr>
                  <a:buSzPts val="2400"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fr-FR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72A36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>
                  <a:spcAft>
                    <a:spcPts val="1200"/>
                  </a:spcAft>
                </a:pPr>
                <a:endParaRPr lang="fr-FR" sz="22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5EA0F4-38BF-40B4-8E35-B4F8D912B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356" y="1851670"/>
                <a:ext cx="4752528" cy="3690241"/>
              </a:xfrm>
              <a:prstGeom prst="rect">
                <a:avLst/>
              </a:prstGeom>
              <a:blipFill>
                <a:blip r:embed="rId3"/>
                <a:stretch>
                  <a:fillRect t="-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7C51B09-491A-424A-9AF7-7F43610EB321}"/>
              </a:ext>
            </a:extLst>
          </p:cNvPr>
          <p:cNvSpPr/>
          <p:nvPr/>
        </p:nvSpPr>
        <p:spPr>
          <a:xfrm>
            <a:off x="1215851" y="316631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538E5E-970D-4EC5-BAAC-A63D2EE8243F}"/>
              </a:ext>
            </a:extLst>
          </p:cNvPr>
          <p:cNvSpPr/>
          <p:nvPr/>
        </p:nvSpPr>
        <p:spPr>
          <a:xfrm>
            <a:off x="1691680" y="316952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DCB7A8-2CE8-4F04-B748-D95845211799}"/>
              </a:ext>
            </a:extLst>
          </p:cNvPr>
          <p:cNvSpPr/>
          <p:nvPr/>
        </p:nvSpPr>
        <p:spPr>
          <a:xfrm>
            <a:off x="2167974" y="3172681"/>
            <a:ext cx="43204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F3</a:t>
            </a:r>
          </a:p>
        </p:txBody>
      </p:sp>
      <p:sp>
        <p:nvSpPr>
          <p:cNvPr id="5" name="Étoile : 10 branches 4">
            <a:extLst>
              <a:ext uri="{FF2B5EF4-FFF2-40B4-BE49-F238E27FC236}">
                <a16:creationId xmlns:a16="http://schemas.microsoft.com/office/drawing/2014/main" id="{5DF04040-F284-420D-B84E-8D03EBA35C12}"/>
              </a:ext>
            </a:extLst>
          </p:cNvPr>
          <p:cNvSpPr/>
          <p:nvPr/>
        </p:nvSpPr>
        <p:spPr>
          <a:xfrm>
            <a:off x="8032102" y="4007205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2</a:t>
            </a:r>
          </a:p>
        </p:txBody>
      </p:sp>
      <p:sp>
        <p:nvSpPr>
          <p:cNvPr id="21" name="Étoile : 10 branches 20">
            <a:extLst>
              <a:ext uri="{FF2B5EF4-FFF2-40B4-BE49-F238E27FC236}">
                <a16:creationId xmlns:a16="http://schemas.microsoft.com/office/drawing/2014/main" id="{9120BEF4-A7A8-49AB-A038-894A72363546}"/>
              </a:ext>
            </a:extLst>
          </p:cNvPr>
          <p:cNvSpPr/>
          <p:nvPr/>
        </p:nvSpPr>
        <p:spPr>
          <a:xfrm>
            <a:off x="7996551" y="2947472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5</a:t>
            </a:r>
          </a:p>
        </p:txBody>
      </p:sp>
      <p:sp>
        <p:nvSpPr>
          <p:cNvPr id="22" name="Étoile : 10 branches 21">
            <a:extLst>
              <a:ext uri="{FF2B5EF4-FFF2-40B4-BE49-F238E27FC236}">
                <a16:creationId xmlns:a16="http://schemas.microsoft.com/office/drawing/2014/main" id="{74F41139-8AAA-445D-80A3-E335AEC480A1}"/>
              </a:ext>
            </a:extLst>
          </p:cNvPr>
          <p:cNvSpPr/>
          <p:nvPr/>
        </p:nvSpPr>
        <p:spPr>
          <a:xfrm>
            <a:off x="8032102" y="3493668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5</a:t>
            </a:r>
          </a:p>
        </p:txBody>
      </p:sp>
      <p:sp>
        <p:nvSpPr>
          <p:cNvPr id="23" name="Étoile : 10 branches 22">
            <a:extLst>
              <a:ext uri="{FF2B5EF4-FFF2-40B4-BE49-F238E27FC236}">
                <a16:creationId xmlns:a16="http://schemas.microsoft.com/office/drawing/2014/main" id="{B7C9C0B6-8CA3-4D0D-8ADE-48739EF7B191}"/>
              </a:ext>
            </a:extLst>
          </p:cNvPr>
          <p:cNvSpPr/>
          <p:nvPr/>
        </p:nvSpPr>
        <p:spPr>
          <a:xfrm>
            <a:off x="7996551" y="1890001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3</a:t>
            </a:r>
          </a:p>
        </p:txBody>
      </p:sp>
      <p:sp>
        <p:nvSpPr>
          <p:cNvPr id="24" name="Étoile : 10 branches 23">
            <a:extLst>
              <a:ext uri="{FF2B5EF4-FFF2-40B4-BE49-F238E27FC236}">
                <a16:creationId xmlns:a16="http://schemas.microsoft.com/office/drawing/2014/main" id="{D7357613-62A1-4F8B-8287-6091CAF0CE53}"/>
              </a:ext>
            </a:extLst>
          </p:cNvPr>
          <p:cNvSpPr/>
          <p:nvPr/>
        </p:nvSpPr>
        <p:spPr>
          <a:xfrm>
            <a:off x="8001634" y="2363840"/>
            <a:ext cx="360040" cy="360040"/>
          </a:xfrm>
          <a:prstGeom prst="star10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99479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Exercice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54308" y="1805679"/>
            <a:ext cx="7056784" cy="3312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000" dirty="0">
                <a:latin typeface="Barlow Light" panose="020B0604020202020204" charset="0"/>
              </a:rPr>
              <a:t>On veut appliquer le modèle des "Règles d'association" à un problème de </a:t>
            </a:r>
            <a:r>
              <a:rPr lang="fr-FR" sz="2000" dirty="0" err="1">
                <a:latin typeface="Barlow Light" panose="020B0604020202020204" charset="0"/>
              </a:rPr>
              <a:t>TextMining</a:t>
            </a:r>
            <a:r>
              <a:rPr lang="fr-FR" sz="2000" dirty="0">
                <a:latin typeface="Barlow Light" panose="020B0604020202020204" charset="0"/>
              </a:rPr>
              <a:t>.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000" dirty="0">
                <a:latin typeface="Barlow Light" panose="020B0604020202020204" charset="0"/>
              </a:rPr>
              <a:t>Le tableau suivant représente les mots-clés (les mots les plus importants) extraits à partir de 7 textes.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000" dirty="0">
                <a:latin typeface="Barlow Light" panose="020B0604020202020204" charset="0"/>
                <a:ea typeface="Cambria Math" panose="02040503050406030204" pitchFamily="18" charset="0"/>
              </a:rPr>
              <a:t>Appliquez  l'algorithme a priori pour trouver toutes les règles d'association qui vérifient </a:t>
            </a:r>
            <a:r>
              <a:rPr lang="fr-FR" sz="2000" dirty="0" err="1">
                <a:latin typeface="Barlow Light" panose="020B0604020202020204" charset="0"/>
                <a:ea typeface="Cambria Math" panose="02040503050406030204" pitchFamily="18" charset="0"/>
              </a:rPr>
              <a:t>minsup</a:t>
            </a:r>
            <a:r>
              <a:rPr lang="fr-FR" sz="2000" dirty="0">
                <a:latin typeface="Barlow Light" panose="020B0604020202020204" charset="0"/>
                <a:ea typeface="Cambria Math" panose="02040503050406030204" pitchFamily="18" charset="0"/>
              </a:rPr>
              <a:t> &gt;=40% et donnez leur confiance.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000" dirty="0">
              <a:latin typeface="Barlow Light" panose="020B0604020202020204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000" dirty="0">
              <a:latin typeface="Barlow Light" panose="020B0604020202020204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000" dirty="0">
              <a:latin typeface="Barlow Light" panose="020B0604020202020204" charset="0"/>
              <a:ea typeface="Cambria Math" panose="02040503050406030204" pitchFamily="18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456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Exemple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graphicFrame>
        <p:nvGraphicFramePr>
          <p:cNvPr id="6" name="Google Shape;628;p25">
            <a:extLst>
              <a:ext uri="{FF2B5EF4-FFF2-40B4-BE49-F238E27FC236}">
                <a16:creationId xmlns:a16="http://schemas.microsoft.com/office/drawing/2014/main" id="{DC748163-C8A0-4BE2-9E99-4EF672466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482341"/>
              </p:ext>
            </p:extLst>
          </p:nvPr>
        </p:nvGraphicFramePr>
        <p:xfrm>
          <a:off x="1115616" y="1491630"/>
          <a:ext cx="7272808" cy="3533571"/>
        </p:xfrm>
        <a:graphic>
          <a:graphicData uri="http://schemas.openxmlformats.org/drawingml/2006/table">
            <a:tbl>
              <a:tblPr>
                <a:noFill/>
                <a:tableStyleId>{D7AEECF4-432E-4D26-AA6D-92A1E89D1F9B}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050101062"/>
                    </a:ext>
                  </a:extLst>
                </a:gridCol>
              </a:tblGrid>
              <a:tr h="56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Arial"/>
                          <a:sym typeface="Barlow Light"/>
                        </a:rPr>
                        <a:t>N° Texte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sym typeface="Arial"/>
                        </a:rPr>
                        <a:t>Mots clés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latin typeface="Barlow Light" panose="020B0604020202020204" charset="0"/>
                        </a:rPr>
                        <a:t>Finance, Marché, Budget, Economie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latin typeface="Barlow Light" panose="020B0604020202020204" charset="0"/>
                        </a:rPr>
                        <a:t>Ouverture, Finance, Economie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6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latin typeface="Barlow Light" panose="020B0604020202020204" charset="0"/>
                        </a:rPr>
                        <a:t>Ouverture, Assemblée, Handball, Sport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50826"/>
                  </a:ext>
                </a:extLst>
              </a:tr>
              <a:tr h="42726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latin typeface="Barlow Light" panose="020B0604020202020204" charset="0"/>
                        </a:rPr>
                        <a:t>Directeur, Budget, Finance, Economie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523028"/>
                  </a:ext>
                </a:extLst>
              </a:tr>
              <a:tr h="42726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latin typeface="Barlow Light" panose="020B0604020202020204" charset="0"/>
                        </a:rPr>
                        <a:t>Directeur, Assemblée, Handball, Sport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8928"/>
                  </a:ext>
                </a:extLst>
              </a:tr>
              <a:tr h="42726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latin typeface="Barlow Light" panose="020B0604020202020204" charset="0"/>
                        </a:rPr>
                        <a:t>Ouverture, Marché, Economie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97876"/>
                  </a:ext>
                </a:extLst>
              </a:tr>
              <a:tr h="42726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latin typeface="Barlow Light" panose="020B0604020202020204" charset="0"/>
                        </a:rPr>
                        <a:t>Ouverture, Assemblée, Directeur, Handball, Sport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24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4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Règles d’association: Définition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87904" y="1491630"/>
                <a:ext cx="7400520" cy="345638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0" tIns="0" rIns="0" bIns="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Transactions</a:t>
                </a:r>
                <a:r>
                  <a:rPr lang="fr-FR" sz="2200" dirty="0"/>
                  <a:t> : achats fait par un seul client.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Items</a:t>
                </a:r>
                <a:r>
                  <a:rPr lang="fr-FR" sz="2200" dirty="0"/>
                  <a:t> : produits achetés.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Règle d’association </a:t>
                </a:r>
                <a:r>
                  <a:rPr lang="fr-FR" sz="2200" dirty="0"/>
                  <a:t>: énoncé de la forme </a:t>
                </a:r>
                <a14:m>
                  <m:oMath xmlns:m="http://schemas.openxmlformats.org/officeDocument/2006/math">
                    <m:r>
                      <a:rPr lang="fr-FR" sz="20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𝑰𝒕𝒆𝒎</m:t>
                    </m:r>
                    <m:r>
                      <a:rPr lang="fr-FR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fr-FR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FR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𝑰𝒕𝒆𝒎</m:t>
                    </m:r>
                    <m:r>
                      <a:rPr lang="fr-FR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fr-FR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/>
                  <a:t>Item X = produit à analyser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/>
                  <a:t>Item Y = produit associé</a:t>
                </a:r>
                <a:endParaRPr lang="fr-FR" sz="2200" b="1" dirty="0">
                  <a:solidFill>
                    <a:schemeClr val="accent4"/>
                  </a:solidFill>
                </a:endParaRP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La force d’association sera mesurée par deux critères : le </a:t>
                </a:r>
                <a:r>
                  <a:rPr lang="fr-FR" sz="2200" b="1" dirty="0"/>
                  <a:t>support</a:t>
                </a:r>
                <a:r>
                  <a:rPr lang="fr-FR" sz="2200" dirty="0"/>
                  <a:t> et la </a:t>
                </a:r>
                <a:r>
                  <a:rPr lang="fr-FR" sz="2200" b="1" dirty="0"/>
                  <a:t>confiance.</a:t>
                </a: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87904" y="1491630"/>
                <a:ext cx="7400520" cy="3456384"/>
              </a:xfrm>
              <a:prstGeom prst="rect">
                <a:avLst/>
              </a:prstGeom>
              <a:blipFill>
                <a:blip r:embed="rId3"/>
                <a:stretch>
                  <a:fillRect l="-1149" r="-2135"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21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938A4-079E-4F5C-9754-5ACB0CFE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b="1" dirty="0"/>
              <a:t>Règles d’association: Support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7EFF35F-B31A-4A74-8D02-709084726A9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99774" y="1599700"/>
                <a:ext cx="6900618" cy="334831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200" b="1" dirty="0"/>
                  <a:t>Le support: </a:t>
                </a:r>
                <a:r>
                  <a:rPr lang="fr-FR" sz="2200" dirty="0"/>
                  <a:t>il représente la fiabilité. Ce critère permet de fixer un seuil en dessous duquel les règles ne sont pas considérées comme fiables.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Le support d’une règle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1⇒</m:t>
                    </m:r>
                    <m:r>
                      <a:rPr lang="fr-FR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  correspond à la probabilité </a:t>
                </a:r>
                <a:r>
                  <a:rPr lang="fr-FR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P(F1 ∩ F2)</a:t>
                </a:r>
                <a:r>
                  <a:rPr lang="fr-FR" sz="2200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Un ensemble d’item </a:t>
                </a:r>
                <a:r>
                  <a:rPr lang="fr-FR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fr-FR" sz="2200" dirty="0"/>
                  <a:t> est </a:t>
                </a:r>
                <a:r>
                  <a:rPr lang="fr-FR" sz="2200" dirty="0">
                    <a:solidFill>
                      <a:schemeClr val="accent4"/>
                    </a:solidFill>
                  </a:rPr>
                  <a:t>fréquent</a:t>
                </a:r>
                <a:r>
                  <a:rPr lang="fr-FR" sz="2200" dirty="0"/>
                  <a:t> si: </a:t>
                </a:r>
                <a:r>
                  <a:rPr lang="fr-FR" sz="2200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support(E)&gt;=</a:t>
                </a:r>
                <a:r>
                  <a:rPr lang="fr-FR" sz="2200" i="1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minsup</a:t>
                </a:r>
                <a:endParaRPr lang="fr-FR" sz="220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2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2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20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7EFF35F-B31A-4A74-8D02-709084726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9774" y="1599700"/>
                <a:ext cx="6900618" cy="3348314"/>
              </a:xfrm>
              <a:blipFill>
                <a:blip r:embed="rId2"/>
                <a:stretch>
                  <a:fillRect l="-1413" r="-30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8CBCBB-2084-4CA6-A5D0-3B965D8A0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00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938A4-079E-4F5C-9754-5ACB0CFE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b="1" dirty="0"/>
              <a:t>Règles d’association: Confiance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7EFF35F-B31A-4A74-8D02-709084726A9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99774" y="1599700"/>
                <a:ext cx="6900618" cy="3348314"/>
              </a:xfrm>
            </p:spPr>
            <p:txBody>
              <a:bodyPr/>
              <a:lstStyle/>
              <a:p>
                <a:pPr algn="ctr">
                  <a:buFont typeface="Wingdings" panose="05000000000000000000" pitchFamily="2" charset="2"/>
                  <a:buChar char="§"/>
                </a:pPr>
                <a:r>
                  <a:rPr lang="fr-FR" sz="22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La confiance</a:t>
                </a:r>
                <a:r>
                  <a:rPr lang="fr-FR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fr-FR" sz="2200" dirty="0"/>
                  <a:t>: elle représente la précision de la règle et peut être vue comme la probabilité conditionnelle: 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𝐶𝑜𝑛𝑓𝑖𝑎𝑛𝑐𝑒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1 →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200" dirty="0"/>
              </a:p>
              <a:p>
                <a:pPr>
                  <a:spcBef>
                    <a:spcPts val="240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Plus la confiance est élevée, meilleure est la règle d’association.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Une règle</a:t>
                </a:r>
                <a:r>
                  <a:rPr lang="fr-FR" sz="22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2200" b="1" i="1" dirty="0">
                    <a:latin typeface="Cambria Math" panose="02040503050406030204" pitchFamily="18" charset="0"/>
                  </a:rPr>
                  <a:t>r</a:t>
                </a:r>
                <a:r>
                  <a:rPr lang="fr-FR" sz="22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2200" dirty="0"/>
                  <a:t>est </a:t>
                </a:r>
                <a:r>
                  <a:rPr lang="fr-FR" sz="2200" dirty="0">
                    <a:solidFill>
                      <a:schemeClr val="accent4"/>
                    </a:solidFill>
                  </a:rPr>
                  <a:t>valide</a:t>
                </a:r>
                <a:r>
                  <a:rPr lang="fr-FR" sz="2200" dirty="0"/>
                  <a:t> si </a:t>
                </a:r>
                <a:r>
                  <a:rPr lang="fr-FR" sz="2200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confiance(r)&gt;=</a:t>
                </a:r>
                <a:r>
                  <a:rPr lang="fr-FR" sz="2200" i="1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minconf</a:t>
                </a:r>
                <a:endParaRPr lang="fr-FR" sz="220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20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7EFF35F-B31A-4A74-8D02-709084726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9774" y="1599700"/>
                <a:ext cx="6900618" cy="3348314"/>
              </a:xfrm>
              <a:blipFill>
                <a:blip r:embed="rId2"/>
                <a:stretch>
                  <a:fillRect l="-1413" t="-182" r="-2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8CBCBB-2084-4CA6-A5D0-3B965D8A0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85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938A4-079E-4F5C-9754-5ACB0CFE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b="1" dirty="0"/>
              <a:t>Règles d’association: Méthode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EFF35F-B31A-4A74-8D02-70908472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774" y="1599700"/>
            <a:ext cx="6900618" cy="33483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Déterminer l’ensemble des règles dont le support est supérieur à </a:t>
            </a:r>
            <a:r>
              <a:rPr lang="fr-FR" sz="2200" b="1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minsup</a:t>
            </a:r>
            <a:r>
              <a:rPr lang="fr-FR" sz="2200" dirty="0"/>
              <a:t> et la confiance à </a:t>
            </a:r>
            <a:r>
              <a:rPr lang="fr-FR" sz="2200" b="1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minconf</a:t>
            </a:r>
            <a:r>
              <a:rPr lang="fr-FR" sz="2200" dirty="0"/>
              <a:t>, ce que l’on décompose en deux sous-problèmes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Déterminer les ensembles </a:t>
            </a:r>
            <a:r>
              <a:rPr lang="fr-FR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fr-FR" sz="2200" dirty="0"/>
              <a:t> de mots fréquents </a:t>
            </a:r>
            <a:r>
              <a:rPr lang="fr-FR" sz="2200" i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(support(E)&gt;</a:t>
            </a:r>
            <a:r>
              <a:rPr lang="fr-FR" sz="2200" i="1" dirty="0" err="1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minsup</a:t>
            </a:r>
            <a:r>
              <a:rPr lang="fr-FR" sz="2200" i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Pour chacun de ces ensembles, générer toutes les règles</a:t>
            </a:r>
            <a:r>
              <a:rPr lang="fr-FR" sz="2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fr-FR" sz="2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200" dirty="0"/>
              <a:t>d’association valides </a:t>
            </a:r>
            <a:r>
              <a:rPr lang="fr-FR" sz="2200" i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(confiance(r)&gt;</a:t>
            </a:r>
            <a:r>
              <a:rPr lang="fr-FR" sz="2200" i="1" dirty="0" err="1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minconf</a:t>
            </a:r>
            <a:r>
              <a:rPr lang="fr-FR" sz="2200" i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8CBCBB-2084-4CA6-A5D0-3B965D8A0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6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28EF8-64A6-4DCC-BDD5-3F39D1FA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b="1" dirty="0"/>
              <a:t>Règles d’association: Algorithme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E9B75F26-0B4A-4A81-B733-BCE731A7AEC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99774" y="1599700"/>
                <a:ext cx="7116641" cy="3348314"/>
              </a:xfrm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  <a:tabLst/>
                </a:pPr>
                <a:r>
                  <a:rPr kumimoji="0" lang="fr-FR" altLang="fr-FR" sz="2000" b="1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Palatino Linotype" panose="02040502050505030304" pitchFamily="18" charset="0"/>
                  </a:rPr>
                  <a:t>Début Algorithme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fr-FR" altLang="fr-FR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D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: une base de transactions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fr-FR" altLang="fr-FR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I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: ensemble de tous les items avec |I|=n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  <a:tabLst/>
                </a:pPr>
                <a:r>
                  <a:rPr kumimoji="0" lang="fr-FR" altLang="fr-FR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     pour chaque 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ensemble d’items possible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  <a:tabLst/>
                </a:pP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          calculer son support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  <a:tabLst/>
                </a:pPr>
                <a:r>
                  <a:rPr lang="fr-FR" altLang="fr-FR" sz="20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         </a:t>
                </a:r>
                <a:r>
                  <a:rPr lang="fr-FR" altLang="fr-FR" sz="20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S</a:t>
                </a:r>
                <a:r>
                  <a:rPr kumimoji="0" lang="fr-FR" altLang="fr-FR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i 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support </a:t>
                </a:r>
                <a14:m>
                  <m:oMath xmlns:m="http://schemas.openxmlformats.org/officeDocument/2006/math">
                    <m:r>
                      <a:rPr kumimoji="0" lang="fr-FR" altLang="fr-FR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min_support 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	</a:t>
                </a:r>
                <a:r>
                  <a:rPr kumimoji="0" lang="fr-FR" altLang="fr-FR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pour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 </a:t>
                </a:r>
                <a:r>
                  <a:rPr kumimoji="0" lang="fr-FR" altLang="fr-FR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chaque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 règle </a:t>
                </a:r>
                <a:r>
                  <a:rPr kumimoji="0" lang="fr-FR" altLang="fr-FR" sz="2000" b="1" i="0" u="none" strike="noStrike" cap="none" normalizeH="0" baseline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Palatino Linotype" panose="02040502050505030304" pitchFamily="18" charset="0"/>
                  </a:rPr>
                  <a:t>r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altLang="fr-F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fr-FR" altLang="fr-F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fr-FR" altLang="fr-F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fr-FR" altLang="fr-F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fr-FR" altLang="fr-FR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alt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alt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alt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fr-FR" alt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alt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kumimoji="0" lang="fr-FR" altLang="fr-F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  <a:tabLst/>
                </a:pP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	       </a:t>
                </a:r>
                <a:r>
                  <a:rPr kumimoji="0" lang="fr-FR" altLang="fr-FR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Si 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confiance(r)</a:t>
                </a:r>
                <a:r>
                  <a:rPr kumimoji="0" lang="fr-FR" altLang="fr-FR" sz="20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fr-FR" altLang="fr-FR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 min_confiance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  <a:tabLst/>
                </a:pP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		afficher </a:t>
                </a:r>
                <a:r>
                  <a:rPr kumimoji="0" lang="fr-FR" altLang="fr-FR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</a:rPr>
                  <a:t>r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kumimoji="0" lang="fr-FR" altLang="fr-FR" sz="2000" b="1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Palatino Linotype" panose="02040502050505030304" pitchFamily="18" charset="0"/>
                  </a:rPr>
                  <a:t>Fin Algorithme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  <a:tabLst/>
                </a:pPr>
                <a:endParaRPr kumimoji="0" lang="fr-FR" altLang="fr-F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E9B75F26-0B4A-4A81-B733-BCE731A7A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9774" y="1599700"/>
                <a:ext cx="7116641" cy="3348314"/>
              </a:xfrm>
              <a:blipFill>
                <a:blip r:embed="rId2"/>
                <a:stretch>
                  <a:fillRect l="-2228" t="-2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48A964-C876-4511-B769-A17BC72BC2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fr-FR"/>
          </a:p>
        </p:txBody>
      </p:sp>
      <p:sp>
        <p:nvSpPr>
          <p:cNvPr id="6" name="AutoShape 2" descr="y">
            <a:extLst>
              <a:ext uri="{FF2B5EF4-FFF2-40B4-BE49-F238E27FC236}">
                <a16:creationId xmlns:a16="http://schemas.microsoft.com/office/drawing/2014/main" id="{00877846-4658-4B0B-BE41-A14F5E6F93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05875" y="-274638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3" descr="K">
            <a:extLst>
              <a:ext uri="{FF2B5EF4-FFF2-40B4-BE49-F238E27FC236}">
                <a16:creationId xmlns:a16="http://schemas.microsoft.com/office/drawing/2014/main" id="{B4B6921A-068F-4CA0-98C5-99068D390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29775" y="-274638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y">
            <a:extLst>
              <a:ext uri="{FF2B5EF4-FFF2-40B4-BE49-F238E27FC236}">
                <a16:creationId xmlns:a16="http://schemas.microsoft.com/office/drawing/2014/main" id="{3F7EB224-1BD9-4A63-8537-C36F24735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15175" y="0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5" descr="K">
            <a:extLst>
              <a:ext uri="{FF2B5EF4-FFF2-40B4-BE49-F238E27FC236}">
                <a16:creationId xmlns:a16="http://schemas.microsoft.com/office/drawing/2014/main" id="{8497468E-34CD-478C-9884-81D7DCF62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9075" y="0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1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Règles d’association: Principes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532654" cy="3312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 Si un ensemble est </a:t>
            </a:r>
            <a:r>
              <a:rPr lang="fr-FR" sz="2200" b="1" dirty="0">
                <a:latin typeface="Barlow Light" panose="020B0604020202020204" charset="0"/>
              </a:rPr>
              <a:t>non fréquent</a:t>
            </a:r>
            <a:r>
              <a:rPr lang="fr-FR" sz="2200" dirty="0">
                <a:latin typeface="Barlow Light" panose="020B0604020202020204" charset="0"/>
              </a:rPr>
              <a:t>, alors tous ses sur-ensembles ne sont pas fréquents 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200" dirty="0">
                <a:latin typeface="Barlow Light" panose="020B0604020202020204" charset="0"/>
              </a:rPr>
              <a:t>Si</a:t>
            </a:r>
            <a:r>
              <a:rPr lang="fr-FR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{A} </a:t>
            </a:r>
            <a:r>
              <a:rPr lang="fr-FR" sz="2200" dirty="0">
                <a:latin typeface="Barlow Light" panose="020B0604020202020204" charset="0"/>
              </a:rPr>
              <a:t>n’est pas fréquent alors </a:t>
            </a:r>
            <a:r>
              <a:rPr lang="fr-FR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{A,B} </a:t>
            </a:r>
            <a:r>
              <a:rPr lang="fr-FR" sz="2200" dirty="0">
                <a:latin typeface="Barlow Light" panose="020B0604020202020204" charset="0"/>
              </a:rPr>
              <a:t>ne peut pas l’être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200" dirty="0">
                <a:latin typeface="Barlow Light" panose="020B0604020202020204" charset="0"/>
              </a:rPr>
              <a:t>Si</a:t>
            </a:r>
            <a:r>
              <a:rPr lang="fr-FR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{A,B} </a:t>
            </a:r>
            <a:r>
              <a:rPr lang="fr-FR" sz="2200" dirty="0">
                <a:latin typeface="Barlow Light" panose="020B0604020202020204" charset="0"/>
              </a:rPr>
              <a:t>est fréquent alors</a:t>
            </a:r>
            <a:r>
              <a:rPr lang="fr-FR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{A} </a:t>
            </a:r>
            <a:r>
              <a:rPr lang="fr-FR" sz="2200" dirty="0">
                <a:latin typeface="Barlow Light" panose="020B0604020202020204" charset="0"/>
              </a:rPr>
              <a:t>et </a:t>
            </a:r>
            <a:r>
              <a:rPr lang="fr-FR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{B} </a:t>
            </a:r>
            <a:r>
              <a:rPr lang="fr-FR" sz="2200" dirty="0">
                <a:latin typeface="Barlow Light" panose="020B0604020202020204" charset="0"/>
              </a:rPr>
              <a:t>le sont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Itérativement, trouver les item-sets fréquents dont la cardinalité varie de 1 à k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Utiliser les item-sets fréquents pour générer les règles d’association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1708</Words>
  <Application>Microsoft Office PowerPoint</Application>
  <PresentationFormat>Affichage à l'écran (16:9)</PresentationFormat>
  <Paragraphs>371</Paragraphs>
  <Slides>35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Barlow Light</vt:lpstr>
      <vt:lpstr>Palatino Linotype</vt:lpstr>
      <vt:lpstr>Barlow SemiBold</vt:lpstr>
      <vt:lpstr>Arial</vt:lpstr>
      <vt:lpstr>Cambria Math</vt:lpstr>
      <vt:lpstr>Wingdings</vt:lpstr>
      <vt:lpstr>Lodovico template</vt:lpstr>
      <vt:lpstr>Règles d’association</vt:lpstr>
      <vt:lpstr>Règles d’association: Définition</vt:lpstr>
      <vt:lpstr>Règles d’association: Définition</vt:lpstr>
      <vt:lpstr>Règles d’association: Définition</vt:lpstr>
      <vt:lpstr>Règles d’association: Support</vt:lpstr>
      <vt:lpstr>Règles d’association: Confiance</vt:lpstr>
      <vt:lpstr>Règles d’association: Méthode</vt:lpstr>
      <vt:lpstr>Règles d’association: Algorithme</vt:lpstr>
      <vt:lpstr>Règles d’association: Principes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Exemple</vt:lpstr>
      <vt:lpstr>Règles d’association: Exercice</vt:lpstr>
      <vt:lpstr>Règles d’association: 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HP</dc:creator>
  <cp:lastModifiedBy>Imane CHLIOUI</cp:lastModifiedBy>
  <cp:revision>305</cp:revision>
  <dcterms:modified xsi:type="dcterms:W3CDTF">2023-01-18T10:59:56Z</dcterms:modified>
</cp:coreProperties>
</file>