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485" r:id="rId3"/>
    <p:sldId id="498" r:id="rId4"/>
    <p:sldId id="487" r:id="rId5"/>
    <p:sldId id="499" r:id="rId6"/>
    <p:sldId id="500" r:id="rId7"/>
    <p:sldId id="417" r:id="rId8"/>
    <p:sldId id="419" r:id="rId9"/>
    <p:sldId id="457" r:id="rId10"/>
    <p:sldId id="486" r:id="rId11"/>
    <p:sldId id="456" r:id="rId12"/>
    <p:sldId id="292" r:id="rId13"/>
    <p:sldId id="488" r:id="rId14"/>
    <p:sldId id="293" r:id="rId15"/>
    <p:sldId id="462" r:id="rId16"/>
    <p:sldId id="463" r:id="rId17"/>
    <p:sldId id="489" r:id="rId18"/>
    <p:sldId id="464" r:id="rId19"/>
    <p:sldId id="465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501" r:id="rId29"/>
    <p:sldId id="502" r:id="rId30"/>
    <p:sldId id="503" r:id="rId31"/>
    <p:sldId id="504" r:id="rId32"/>
    <p:sldId id="505" r:id="rId33"/>
  </p:sldIdLst>
  <p:sldSz cx="9144000" cy="5143500" type="screen16x9"/>
  <p:notesSz cx="6858000" cy="9144000"/>
  <p:embeddedFontLst>
    <p:embeddedFont>
      <p:font typeface="Barlow Light" panose="020B0604020202020204" charset="0"/>
      <p:regular r:id="rId35"/>
      <p:bold r:id="rId36"/>
      <p:italic r:id="rId37"/>
      <p:boldItalic r:id="rId38"/>
    </p:embeddedFont>
    <p:embeddedFont>
      <p:font typeface="Barlow SemiBold" panose="020B0604020202020204" charset="0"/>
      <p:regular r:id="rId39"/>
      <p:bold r:id="rId40"/>
      <p:italic r:id="rId41"/>
      <p:boldItalic r:id="rId42"/>
    </p:embeddedFont>
    <p:embeddedFont>
      <p:font typeface="Cambria Math" panose="02040503050406030204" pitchFamily="18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EECF4-432E-4D26-AA6D-92A1E89D1F9B}">
  <a:tblStyle styleId="{D7AEECF4-432E-4D26-AA6D-92A1E89D1F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Valeur des 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Feuil1!$A$2:$A$5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</c:numCache>
            </c:numRef>
          </c:xVal>
          <c:yVal>
            <c:numRef>
              <c:f>Feuil1!$B$2:$B$5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D3B-4C69-9AF9-2E76DE403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5526664"/>
        <c:axId val="455532896"/>
      </c:scatterChart>
      <c:valAx>
        <c:axId val="455526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i="1" dirty="0"/>
                  <a:t>Heures (X)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5532896"/>
        <c:crosses val="autoZero"/>
        <c:crossBetween val="midCat"/>
      </c:valAx>
      <c:valAx>
        <c:axId val="45553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i="1" dirty="0"/>
                  <a:t>Note (Y)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5526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Valeur des 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Feuil1!$A$2:$A$5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</c:numCache>
            </c:numRef>
          </c:xVal>
          <c:yVal>
            <c:numRef>
              <c:f>Feuil1!$B$2:$B$5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D3B-4C69-9AF9-2E76DE403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5526664"/>
        <c:axId val="455532896"/>
      </c:scatterChart>
      <c:valAx>
        <c:axId val="455526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i="1" dirty="0"/>
                  <a:t>Heures (X)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5532896"/>
        <c:crosses val="autoZero"/>
        <c:crossBetween val="midCat"/>
      </c:valAx>
      <c:valAx>
        <c:axId val="45553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i="1" dirty="0"/>
                  <a:t>Note (Y)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5526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Valeur des 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Feuil1!$A$2:$A$5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</c:numCache>
            </c:numRef>
          </c:xVal>
          <c:yVal>
            <c:numRef>
              <c:f>Feuil1!$B$2:$B$5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D3B-4C69-9AF9-2E76DE403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5526664"/>
        <c:axId val="455532896"/>
      </c:scatterChart>
      <c:valAx>
        <c:axId val="455526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i="1" dirty="0"/>
                  <a:t>Heures (X)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5532896"/>
        <c:crosses val="autoZero"/>
        <c:crossBetween val="midCat"/>
      </c:valAx>
      <c:valAx>
        <c:axId val="45553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i="1" dirty="0"/>
                  <a:t>Note (Y)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5526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Valeur des Y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xVal>
            <c:numRef>
              <c:f>Feuil1!$A$2:$A$6</c:f>
              <c:numCache>
                <c:formatCode>General</c:formatCode>
                <c:ptCount val="5"/>
                <c:pt idx="0">
                  <c:v>0.7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</c:numCache>
            </c:numRef>
          </c:xVal>
          <c:yVal>
            <c:numRef>
              <c:f>Feuil1!$B$2:$B$6</c:f>
              <c:numCache>
                <c:formatCode>General</c:formatCode>
                <c:ptCount val="5"/>
                <c:pt idx="0">
                  <c:v>2.7</c:v>
                </c:pt>
                <c:pt idx="1">
                  <c:v>1.2</c:v>
                </c:pt>
                <c:pt idx="2">
                  <c:v>0.5</c:v>
                </c:pt>
                <c:pt idx="3">
                  <c:v>1.5</c:v>
                </c:pt>
                <c:pt idx="4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AE4-4379-A9CD-AEEE7ACBB0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4280464"/>
        <c:axId val="584279152"/>
      </c:scatterChart>
      <c:valAx>
        <c:axId val="584280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4279152"/>
        <c:crosses val="autoZero"/>
        <c:crossBetween val="midCat"/>
      </c:valAx>
      <c:valAx>
        <c:axId val="58427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4280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941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5281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043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173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6952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666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293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791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5480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803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688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86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066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4490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5423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4696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9262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278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052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1303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3834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498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090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646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833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355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938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82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di.ilham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Régression linéaire</a:t>
            </a:r>
          </a:p>
        </p:txBody>
      </p:sp>
      <p:sp>
        <p:nvSpPr>
          <p:cNvPr id="3" name="Google Shape;516;p13"/>
          <p:cNvSpPr txBox="1">
            <a:spLocks/>
          </p:cNvSpPr>
          <p:nvPr/>
        </p:nvSpPr>
        <p:spPr>
          <a:xfrm>
            <a:off x="107504" y="4587974"/>
            <a:ext cx="5740200" cy="55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Barlow SemiBold"/>
                <a:ea typeface="Barlow SemiBold"/>
                <a:cs typeface="Barlow SemiBold"/>
                <a:sym typeface="Barlow SemiBold"/>
              </a:rPr>
              <a:t>Dr. Ilham KADI				2020/2021</a:t>
            </a:r>
          </a:p>
          <a:p>
            <a:pPr lvl="0" algn="ctr">
              <a:lnSpc>
                <a:spcPct val="90000"/>
              </a:lnSpc>
              <a:buClr>
                <a:schemeClr val="lt1"/>
              </a:buClr>
              <a:buSzPts val="4800"/>
            </a:pPr>
            <a:r>
              <a:rPr lang="fr-FR" sz="1800" dirty="0">
                <a:solidFill>
                  <a:schemeClr val="bg2">
                    <a:lumMod val="50000"/>
                  </a:schemeClr>
                </a:solidFill>
                <a:latin typeface="Barlow SemiBold"/>
                <a:ea typeface="Barlow SemiBold"/>
                <a:cs typeface="Barlow SemiBold"/>
                <a:sym typeface="Barlow SemiBold"/>
                <a:hlinkClick r:id="rId3"/>
              </a:rPr>
              <a:t>Kadi.ilham@gmail.com</a:t>
            </a:r>
            <a:endParaRPr lang="fr-FR" sz="1800" dirty="0">
              <a:solidFill>
                <a:schemeClr val="bg2">
                  <a:lumMod val="50000"/>
                </a:schemeClr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dirty="0"/>
              <a:t>Régression linéaire simple</a:t>
            </a:r>
            <a:endParaRPr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43608" y="1491630"/>
                <a:ext cx="7344816" cy="345638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0" tIns="0" rIns="0" bIns="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fr-FR" sz="2200" dirty="0"/>
                  <a:t>On cherche à trouver une droite</a:t>
                </a:r>
              </a:p>
              <a:p>
                <a:pPr marL="7620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fr-FR" sz="2200" dirty="0"/>
                  <a:t>		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fr-FR" sz="2200" dirty="0"/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fr-FR" sz="2200" dirty="0"/>
                  <a:t>tel que, quelque soit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sz="2200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200" b="1" dirty="0">
                    <a:solidFill>
                      <a:schemeClr val="accent4"/>
                    </a:solidFill>
                  </a:rPr>
                  <a:t> </a:t>
                </a:r>
                <a:r>
                  <a:rPr lang="fr-FR" sz="2200" dirty="0"/>
                  <a:t>, on veut que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fr-F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sz="2200" dirty="0"/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fr-FR" sz="2200" dirty="0">
                    <a:sym typeface="Wingdings" panose="05000000000000000000" pitchFamily="2" charset="2"/>
                  </a:rPr>
                  <a:t>La droite doit être le plus proche possible de tous les points des données d’apprentissage.</a:t>
                </a:r>
              </a:p>
              <a:p>
                <a:pPr marL="7620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fr-FR" sz="2200" b="1" dirty="0">
                    <a:solidFill>
                      <a:schemeClr val="accent4"/>
                    </a:solidFill>
                    <a:sym typeface="Wingdings" panose="05000000000000000000" pitchFamily="2" charset="2"/>
                  </a:rPr>
                  <a:t></a:t>
                </a:r>
                <a:r>
                  <a:rPr lang="fr-FR" sz="2200" dirty="0">
                    <a:sym typeface="Wingdings" panose="05000000000000000000" pitchFamily="2" charset="2"/>
                  </a:rPr>
                  <a:t>Minimiser la distance entre un point et la droite</a:t>
                </a:r>
                <a:endParaRPr lang="fr-FR" sz="2200" dirty="0"/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fr-FR" sz="22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3608" y="1491630"/>
                <a:ext cx="7344816" cy="3456384"/>
              </a:xfrm>
              <a:prstGeom prst="rect">
                <a:avLst/>
              </a:prstGeom>
              <a:blipFill>
                <a:blip r:embed="rId3"/>
                <a:stretch>
                  <a:fillRect l="-1075"/>
                </a:stretch>
              </a:blipFill>
              <a:ln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333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938A4-079E-4F5C-9754-5ACB0CFE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b="1" dirty="0"/>
              <a:t>Régression linéaire simple: Exemple</a:t>
            </a:r>
            <a:endParaRPr lang="fr-FR" sz="28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EFF35F-B31A-4A74-8D02-709084726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9774" y="1599700"/>
            <a:ext cx="6972625" cy="33483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200" dirty="0"/>
              <a:t>Existe-t-il une relation linéaire entre le nombre d’heures passées à étudier les maths </a:t>
            </a:r>
            <a:r>
              <a:rPr lang="fr-FR" sz="2200" i="1" dirty="0"/>
              <a:t>X</a:t>
            </a:r>
            <a:r>
              <a:rPr lang="fr-FR" sz="2200" dirty="0"/>
              <a:t> et le résultat au test </a:t>
            </a:r>
            <a:r>
              <a:rPr lang="fr-FR" sz="2200" i="1" dirty="0"/>
              <a:t>Y</a:t>
            </a:r>
            <a:r>
              <a:rPr lang="fr-FR" sz="2200" dirty="0"/>
              <a:t>?</a:t>
            </a:r>
            <a:endParaRPr lang="fr-FR" sz="21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8CBCBB-2084-4CA6-A5D0-3B965D8A0A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A55DC81-255A-496D-94CD-92B47E53C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886" y="3147814"/>
            <a:ext cx="47244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04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Régression linéaire simple: Exemple</a:t>
            </a:r>
            <a:endParaRPr lang="en" sz="3200" b="1"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947551" y="1491630"/>
            <a:ext cx="7532654" cy="35156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>
                <a:latin typeface="Barlow Light" panose="020B0604020202020204" charset="0"/>
              </a:rPr>
              <a:t>Représentation graphique des données (Nuage des points)</a:t>
            </a:r>
          </a:p>
          <a:p>
            <a:pPr marL="533400" lvl="1" indent="0">
              <a:buNone/>
            </a:pPr>
            <a:endParaRPr lang="fr-FR" sz="2200" dirty="0">
              <a:latin typeface="Barlow Light" panose="020B0604020202020204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200" dirty="0">
              <a:latin typeface="Barlow Light" panose="020B0604020202020204" charset="0"/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66B0DF61-27C7-4F42-8400-86DF2770C7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3565957"/>
              </p:ext>
            </p:extLst>
          </p:nvPr>
        </p:nvGraphicFramePr>
        <p:xfrm>
          <a:off x="1331640" y="2015690"/>
          <a:ext cx="5568280" cy="3112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Légende : double flèche courbée 5">
            <a:extLst>
              <a:ext uri="{FF2B5EF4-FFF2-40B4-BE49-F238E27FC236}">
                <a16:creationId xmlns:a16="http://schemas.microsoft.com/office/drawing/2014/main" id="{D2E505EE-4CC5-475F-8C90-FDAFF1A05EA3}"/>
              </a:ext>
            </a:extLst>
          </p:cNvPr>
          <p:cNvSpPr/>
          <p:nvPr/>
        </p:nvSpPr>
        <p:spPr>
          <a:xfrm>
            <a:off x="7609151" y="1918709"/>
            <a:ext cx="1174596" cy="165618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34643"/>
              <a:gd name="adj8" fmla="val -6404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Est-ce que plus j’étudie plus j’aurais de bonnes notes?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2F6C82A-C1EC-4611-97E3-4CE7B9E220B8}"/>
              </a:ext>
            </a:extLst>
          </p:cNvPr>
          <p:cNvCxnSpPr>
            <a:cxnSpLocks/>
          </p:cNvCxnSpPr>
          <p:nvPr/>
        </p:nvCxnSpPr>
        <p:spPr>
          <a:xfrm flipV="1">
            <a:off x="1907704" y="2427734"/>
            <a:ext cx="4896544" cy="7920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>
            <a:extLst>
              <a:ext uri="{FF2B5EF4-FFF2-40B4-BE49-F238E27FC236}">
                <a16:creationId xmlns:a16="http://schemas.microsoft.com/office/drawing/2014/main" id="{07AABA09-F1D5-4F0A-9767-70A3BEE90E3D}"/>
              </a:ext>
            </a:extLst>
          </p:cNvPr>
          <p:cNvSpPr/>
          <p:nvPr/>
        </p:nvSpPr>
        <p:spPr>
          <a:xfrm>
            <a:off x="5690178" y="2643758"/>
            <a:ext cx="432048" cy="3600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C0D5585-9D01-4E8B-B84E-AEF201500EEC}"/>
              </a:ext>
            </a:extLst>
          </p:cNvPr>
          <p:cNvSpPr/>
          <p:nvPr/>
        </p:nvSpPr>
        <p:spPr>
          <a:xfrm>
            <a:off x="4118459" y="3001312"/>
            <a:ext cx="369076" cy="33375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05E8290-F6CC-4B99-8CBA-66082B639AB8}"/>
              </a:ext>
            </a:extLst>
          </p:cNvPr>
          <p:cNvSpPr/>
          <p:nvPr/>
        </p:nvSpPr>
        <p:spPr>
          <a:xfrm>
            <a:off x="2483768" y="3300883"/>
            <a:ext cx="432048" cy="3600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3394593-032A-4A14-90EB-116A74D515C8}"/>
              </a:ext>
            </a:extLst>
          </p:cNvPr>
          <p:cNvSpPr/>
          <p:nvPr/>
        </p:nvSpPr>
        <p:spPr>
          <a:xfrm>
            <a:off x="4086973" y="2355726"/>
            <a:ext cx="432048" cy="3600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Régression linéaire simple: Exemple</a:t>
            </a:r>
            <a:endParaRPr lang="en" sz="3200" b="1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66B0DF61-27C7-4F42-8400-86DF2770C7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4074511"/>
              </p:ext>
            </p:extLst>
          </p:nvPr>
        </p:nvGraphicFramePr>
        <p:xfrm>
          <a:off x="1324462" y="2031690"/>
          <a:ext cx="5568280" cy="3112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Légende : double flèche courbée 5">
                <a:extLst>
                  <a:ext uri="{FF2B5EF4-FFF2-40B4-BE49-F238E27FC236}">
                    <a16:creationId xmlns:a16="http://schemas.microsoft.com/office/drawing/2014/main" id="{D2E505EE-4CC5-475F-8C90-FDAFF1A05EA3}"/>
                  </a:ext>
                </a:extLst>
              </p:cNvPr>
              <p:cNvSpPr/>
              <p:nvPr/>
            </p:nvSpPr>
            <p:spPr>
              <a:xfrm>
                <a:off x="7236296" y="1918708"/>
                <a:ext cx="1800200" cy="2165209"/>
              </a:xfrm>
              <a:prstGeom prst="borderCallout3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100000"/>
                  <a:gd name="adj6" fmla="val -16667"/>
                  <a:gd name="adj7" fmla="val 101259"/>
                  <a:gd name="adj8" fmla="val -22684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/>
                  <a:t>But</a:t>
                </a:r>
                <a:r>
                  <a:rPr lang="fr-FR" sz="1600" dirty="0"/>
                  <a:t>: trouver les valeurs de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1600" dirty="0"/>
                  <a:t> et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fr-FR" sz="1600" dirty="0"/>
              </a:p>
              <a:p>
                <a:pPr algn="ctr"/>
                <a:r>
                  <a:rPr lang="fr-FR" sz="1600" dirty="0"/>
                  <a:t>Pour tracer la droite:</a:t>
                </a:r>
              </a:p>
              <a:p>
                <a:pPr algn="ctr"/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fr-FR" sz="1600" dirty="0"/>
              </a:p>
              <a:p>
                <a:pPr algn="ctr"/>
                <a:endParaRPr lang="fr-FR" sz="1600" dirty="0"/>
              </a:p>
            </p:txBody>
          </p:sp>
        </mc:Choice>
        <mc:Fallback xmlns="">
          <p:sp>
            <p:nvSpPr>
              <p:cNvPr id="6" name="Légende : double flèche courbée 5">
                <a:extLst>
                  <a:ext uri="{FF2B5EF4-FFF2-40B4-BE49-F238E27FC236}">
                    <a16:creationId xmlns:a16="http://schemas.microsoft.com/office/drawing/2014/main" id="{D2E505EE-4CC5-475F-8C90-FDAFF1A05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1918708"/>
                <a:ext cx="1800200" cy="2165209"/>
              </a:xfrm>
              <a:prstGeom prst="borderCallout3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100000"/>
                  <a:gd name="adj6" fmla="val -16667"/>
                  <a:gd name="adj7" fmla="val 101259"/>
                  <a:gd name="adj8" fmla="val -22684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2F6C82A-C1EC-4611-97E3-4CE7B9E220B8}"/>
              </a:ext>
            </a:extLst>
          </p:cNvPr>
          <p:cNvCxnSpPr>
            <a:cxnSpLocks/>
          </p:cNvCxnSpPr>
          <p:nvPr/>
        </p:nvCxnSpPr>
        <p:spPr>
          <a:xfrm flipV="1">
            <a:off x="1907704" y="2427734"/>
            <a:ext cx="4896544" cy="7920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Légende : encadrée sans bordure 11">
            <a:extLst>
              <a:ext uri="{FF2B5EF4-FFF2-40B4-BE49-F238E27FC236}">
                <a16:creationId xmlns:a16="http://schemas.microsoft.com/office/drawing/2014/main" id="{5D169803-4F93-4EA7-B7C2-C64271B9216D}"/>
              </a:ext>
            </a:extLst>
          </p:cNvPr>
          <p:cNvSpPr/>
          <p:nvPr/>
        </p:nvSpPr>
        <p:spPr>
          <a:xfrm>
            <a:off x="7277661" y="2155681"/>
            <a:ext cx="1705856" cy="1479588"/>
          </a:xfrm>
          <a:prstGeom prst="callout1">
            <a:avLst>
              <a:gd name="adj1" fmla="val 18750"/>
              <a:gd name="adj2" fmla="val -8333"/>
              <a:gd name="adj3" fmla="val 46387"/>
              <a:gd name="adj4" fmla="val -3147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La droite doit passer au mieux par tous les points</a:t>
            </a:r>
          </a:p>
        </p:txBody>
      </p:sp>
    </p:spTree>
    <p:extLst>
      <p:ext uri="{BB962C8B-B14F-4D97-AF65-F5344CB8AC3E}">
        <p14:creationId xmlns:p14="http://schemas.microsoft.com/office/powerpoint/2010/main" val="262562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1" grpId="0" animBg="1"/>
      <p:bldP spid="10" grpId="0" animBg="1"/>
      <p:bldP spid="6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Méthode de moindres carrés</a:t>
            </a:r>
            <a:endParaRPr lang="e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1600" y="1635646"/>
                <a:ext cx="7532654" cy="329183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76200" lv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fr-F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𝐶𝑂𝑉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𝑉𝑎𝑟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fr-F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fr-F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𝑋𝑌</m:t>
                            </m:r>
                          </m:e>
                        </m:acc>
                        <m:r>
                          <a:rPr 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acc>
                          <m:accPr>
                            <m:chr m:val="̅"/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̅"/>
                            <m:ctrlPr>
                              <a:rPr lang="fr-F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fr-FR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  <m:r>
                          <a:rPr 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fr-F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dirty="0">
                  <a:latin typeface="Barlow Light" panose="020B0604020202020204" charset="0"/>
                  <a:ea typeface="Cambria Math" panose="02040503050406030204" pitchFamily="18" charset="0"/>
                </a:endParaRPr>
              </a:p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Avec:</a:t>
                </a:r>
              </a:p>
              <a:p>
                <a:pPr lvl="1"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𝐶𝑂𝑉</m:t>
                    </m:r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>
                    <a:latin typeface="Barlow Light" panose="020B0604020202020204" charset="0"/>
                    <a:ea typeface="Cambria Math" panose="02040503050406030204" pitchFamily="18" charset="0"/>
                  </a:rPr>
                  <a:t>: covariance de X, Y</a:t>
                </a:r>
              </a:p>
              <a:p>
                <a:pPr lvl="1"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fr-FR" sz="2000" dirty="0">
                    <a:latin typeface="Barlow Light" panose="020B0604020202020204" charset="0"/>
                    <a:ea typeface="Cambria Math" panose="02040503050406030204" pitchFamily="18" charset="0"/>
                  </a:rPr>
                  <a:t>: variance de X</a:t>
                </a:r>
              </a:p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dirty="0">
                  <a:latin typeface="Barlow Light" panose="020B0604020202020204" charset="0"/>
                  <a:ea typeface="Cambria Math" panose="02040503050406030204" pitchFamily="18" charset="0"/>
                </a:endParaRPr>
              </a:p>
              <a:p>
                <a:pPr marL="7620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fr-F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dirty="0">
                  <a:latin typeface="Barlow Light" panose="020B0604020202020204" charset="0"/>
                  <a:ea typeface="Cambria Math" panose="02040503050406030204" pitchFamily="18" charset="0"/>
                </a:endParaRPr>
              </a:p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000" dirty="0">
                  <a:latin typeface="Barlow Light" panose="020B0604020202020204" charset="0"/>
                  <a:ea typeface="Cambria Math" panose="02040503050406030204" pitchFamily="18" charset="0"/>
                </a:endParaRPr>
              </a:p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000" dirty="0">
                  <a:latin typeface="Barlow Light" panose="020B0604020202020204" charset="0"/>
                </a:endParaRPr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600" y="1635646"/>
                <a:ext cx="7532654" cy="3291830"/>
              </a:xfrm>
              <a:prstGeom prst="rect">
                <a:avLst/>
              </a:prstGeom>
              <a:blipFill>
                <a:blip r:embed="rId3"/>
                <a:stretch>
                  <a:fillRect l="-12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Méthode de moindres carrés</a:t>
            </a:r>
            <a:endParaRPr lang="en" sz="3200" b="1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38E912B9-0849-47A7-B4BA-9F6AA40A2D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7773739"/>
                  </p:ext>
                </p:extLst>
              </p:nvPr>
            </p:nvGraphicFramePr>
            <p:xfrm>
              <a:off x="2123728" y="1707654"/>
              <a:ext cx="5496270" cy="2628202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099254">
                      <a:extLst>
                        <a:ext uri="{9D8B030D-6E8A-4147-A177-3AD203B41FA5}">
                          <a16:colId xmlns:a16="http://schemas.microsoft.com/office/drawing/2014/main" val="2041541586"/>
                        </a:ext>
                      </a:extLst>
                    </a:gridCol>
                    <a:gridCol w="1099254">
                      <a:extLst>
                        <a:ext uri="{9D8B030D-6E8A-4147-A177-3AD203B41FA5}">
                          <a16:colId xmlns:a16="http://schemas.microsoft.com/office/drawing/2014/main" val="979146000"/>
                        </a:ext>
                      </a:extLst>
                    </a:gridCol>
                    <a:gridCol w="1099254">
                      <a:extLst>
                        <a:ext uri="{9D8B030D-6E8A-4147-A177-3AD203B41FA5}">
                          <a16:colId xmlns:a16="http://schemas.microsoft.com/office/drawing/2014/main" val="2434253663"/>
                        </a:ext>
                      </a:extLst>
                    </a:gridCol>
                    <a:gridCol w="1099254">
                      <a:extLst>
                        <a:ext uri="{9D8B030D-6E8A-4147-A177-3AD203B41FA5}">
                          <a16:colId xmlns:a16="http://schemas.microsoft.com/office/drawing/2014/main" val="2556253829"/>
                        </a:ext>
                      </a:extLst>
                    </a:gridCol>
                    <a:gridCol w="1099254">
                      <a:extLst>
                        <a:ext uri="{9D8B030D-6E8A-4147-A177-3AD203B41FA5}">
                          <a16:colId xmlns:a16="http://schemas.microsoft.com/office/drawing/2014/main" val="21161551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X</a:t>
                          </a:r>
                          <a:endParaRPr lang="fr-F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Y</a:t>
                          </a:r>
                          <a:endParaRPr lang="fr-F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XY</a:t>
                          </a:r>
                          <a:endParaRPr lang="fr-F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51320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64393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4268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7800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945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58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44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86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91105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4,5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14,5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21,5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71412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38E912B9-0849-47A7-B4BA-9F6AA40A2D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7773739"/>
                  </p:ext>
                </p:extLst>
              </p:nvPr>
            </p:nvGraphicFramePr>
            <p:xfrm>
              <a:off x="2123728" y="1707654"/>
              <a:ext cx="5496270" cy="2628202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099254">
                      <a:extLst>
                        <a:ext uri="{9D8B030D-6E8A-4147-A177-3AD203B41FA5}">
                          <a16:colId xmlns:a16="http://schemas.microsoft.com/office/drawing/2014/main" val="2041541586"/>
                        </a:ext>
                      </a:extLst>
                    </a:gridCol>
                    <a:gridCol w="1099254">
                      <a:extLst>
                        <a:ext uri="{9D8B030D-6E8A-4147-A177-3AD203B41FA5}">
                          <a16:colId xmlns:a16="http://schemas.microsoft.com/office/drawing/2014/main" val="979146000"/>
                        </a:ext>
                      </a:extLst>
                    </a:gridCol>
                    <a:gridCol w="1099254">
                      <a:extLst>
                        <a:ext uri="{9D8B030D-6E8A-4147-A177-3AD203B41FA5}">
                          <a16:colId xmlns:a16="http://schemas.microsoft.com/office/drawing/2014/main" val="2434253663"/>
                        </a:ext>
                      </a:extLst>
                    </a:gridCol>
                    <a:gridCol w="1099254">
                      <a:extLst>
                        <a:ext uri="{9D8B030D-6E8A-4147-A177-3AD203B41FA5}">
                          <a16:colId xmlns:a16="http://schemas.microsoft.com/office/drawing/2014/main" val="2556253829"/>
                        </a:ext>
                      </a:extLst>
                    </a:gridCol>
                    <a:gridCol w="1099254">
                      <a:extLst>
                        <a:ext uri="{9D8B030D-6E8A-4147-A177-3AD203B41FA5}">
                          <a16:colId xmlns:a16="http://schemas.microsoft.com/office/drawing/2014/main" val="2116155141"/>
                        </a:ext>
                      </a:extLst>
                    </a:gridCol>
                  </a:tblGrid>
                  <a:tr h="403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X</a:t>
                          </a:r>
                          <a:endParaRPr lang="fr-F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Y</a:t>
                          </a:r>
                          <a:endParaRPr lang="fr-F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XY</a:t>
                          </a:r>
                          <a:endParaRPr lang="fr-F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895" t="-6061" r="-100552" b="-56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111" t="-6061" r="-1111" b="-56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51320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64393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4268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7800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945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58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44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86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91105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4,5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14,5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21,5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71412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B1BCE481-C769-4697-89E3-DB80C9B1E120}"/>
              </a:ext>
            </a:extLst>
          </p:cNvPr>
          <p:cNvSpPr txBox="1"/>
          <p:nvPr/>
        </p:nvSpPr>
        <p:spPr>
          <a:xfrm>
            <a:off x="1115616" y="365187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Barlow Light" panose="020B0604020202020204" charset="0"/>
              </a:rPr>
              <a:t>Somme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54109F0-A578-49CD-9FB7-1A83112763D3}"/>
              </a:ext>
            </a:extLst>
          </p:cNvPr>
          <p:cNvSpPr txBox="1"/>
          <p:nvPr/>
        </p:nvSpPr>
        <p:spPr>
          <a:xfrm>
            <a:off x="1115616" y="3992165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Barlow Light" panose="020B0604020202020204" charset="0"/>
              </a:rPr>
              <a:t>Moyenne</a:t>
            </a:r>
          </a:p>
        </p:txBody>
      </p:sp>
    </p:spTree>
    <p:extLst>
      <p:ext uri="{BB962C8B-B14F-4D97-AF65-F5344CB8AC3E}">
        <p14:creationId xmlns:p14="http://schemas.microsoft.com/office/powerpoint/2010/main" val="3964277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Méthode de moindres carrés</a:t>
            </a:r>
            <a:endParaRPr lang="e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0" y="1635646"/>
                <a:ext cx="3932254" cy="329183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𝐶𝑂𝑉</m:t>
                    </m:r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fr-F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=14,5−3∗4,5=1</m:t>
                    </m:r>
                  </m:oMath>
                </a14:m>
                <a:endParaRPr lang="fr-FR" sz="1800" b="0" dirty="0">
                  <a:ea typeface="Cambria Math" panose="02040503050406030204" pitchFamily="18" charset="0"/>
                </a:endParaRPr>
              </a:p>
              <a:p>
                <a:pPr lvl="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=11−</m:t>
                    </m:r>
                    <m:sSup>
                      <m:sSup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fr-FR" sz="1800" b="0" dirty="0">
                  <a:ea typeface="Cambria Math" panose="02040503050406030204" pitchFamily="18" charset="0"/>
                </a:endParaRPr>
              </a:p>
              <a:p>
                <a:pPr lvl="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𝐶𝑂𝑉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𝑉𝑎𝑟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=0,5</m:t>
                    </m:r>
                  </m:oMath>
                </a14:m>
                <a:endParaRPr lang="fr-FR" sz="1800" b="0" dirty="0">
                  <a:ea typeface="Cambria Math" panose="02040503050406030204" pitchFamily="18" charset="0"/>
                </a:endParaRPr>
              </a:p>
              <a:p>
                <a:pPr lvl="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fr-F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̅"/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=4,5−0,5∗3=3</m:t>
                    </m:r>
                  </m:oMath>
                </a14:m>
                <a:endParaRPr lang="fr-FR" sz="1800" b="0" dirty="0">
                  <a:ea typeface="Cambria Math" panose="02040503050406030204" pitchFamily="18" charset="0"/>
                </a:endParaRPr>
              </a:p>
              <a:p>
                <a:pPr lvl="0">
                  <a:buFont typeface="Wingdings" panose="05000000000000000000" pitchFamily="2" charset="2"/>
                  <a:buChar char="§"/>
                </a:pPr>
                <a:endParaRPr lang="fr-FR" sz="1800" b="0" dirty="0">
                  <a:ea typeface="Cambria Math" panose="02040503050406030204" pitchFamily="18" charset="0"/>
                </a:endParaRPr>
              </a:p>
              <a:p>
                <a:pPr marL="76200" indent="0">
                  <a:buNone/>
                </a:pPr>
                <a:r>
                  <a:rPr lang="fr-FR" sz="2200" b="1" dirty="0">
                    <a:solidFill>
                      <a:schemeClr val="accent4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  </a:t>
                </a:r>
                <a:r>
                  <a:rPr lang="fr-FR" sz="2200" b="1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       </a:t>
                </a:r>
                <a14:m>
                  <m:oMath xmlns:m="http://schemas.openxmlformats.org/officeDocument/2006/math">
                    <m:r>
                      <a:rPr lang="fr-FR" sz="2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FR" sz="2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FR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FR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fr-FR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endParaRPr lang="fr-FR" sz="2200" b="1" dirty="0"/>
              </a:p>
              <a:p>
                <a:pPr marL="76200" lvl="0" indent="0">
                  <a:buNone/>
                </a:pPr>
                <a:endParaRPr lang="fr-FR" sz="1800" b="0" dirty="0">
                  <a:ea typeface="Cambria Math" panose="02040503050406030204" pitchFamily="18" charset="0"/>
                </a:endParaRPr>
              </a:p>
              <a:p>
                <a:pPr lvl="0">
                  <a:buFont typeface="Wingdings" panose="05000000000000000000" pitchFamily="2" charset="2"/>
                  <a:buChar char="§"/>
                </a:pPr>
                <a:endParaRPr lang="fr-FR" sz="1800" b="0" dirty="0">
                  <a:ea typeface="Cambria Math" panose="02040503050406030204" pitchFamily="18" charset="0"/>
                </a:endParaRPr>
              </a:p>
              <a:p>
                <a:pPr lvl="0">
                  <a:buFont typeface="Wingdings" panose="05000000000000000000" pitchFamily="2" charset="2"/>
                  <a:buChar char="§"/>
                </a:pPr>
                <a:endParaRPr lang="fr-FR" sz="1800" dirty="0"/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0" y="1635646"/>
                <a:ext cx="3932254" cy="3291830"/>
              </a:xfrm>
              <a:prstGeom prst="rect">
                <a:avLst/>
              </a:prstGeom>
              <a:blipFill>
                <a:blip r:embed="rId3"/>
                <a:stretch>
                  <a:fillRect l="-2326" t="-14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id="{2003F1EB-0F21-441B-8256-DD7A4E11C5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277639"/>
                  </p:ext>
                </p:extLst>
              </p:nvPr>
            </p:nvGraphicFramePr>
            <p:xfrm>
              <a:off x="1115617" y="1635646"/>
              <a:ext cx="3024335" cy="309634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604867">
                      <a:extLst>
                        <a:ext uri="{9D8B030D-6E8A-4147-A177-3AD203B41FA5}">
                          <a16:colId xmlns:a16="http://schemas.microsoft.com/office/drawing/2014/main" val="2041541586"/>
                        </a:ext>
                      </a:extLst>
                    </a:gridCol>
                    <a:gridCol w="604867">
                      <a:extLst>
                        <a:ext uri="{9D8B030D-6E8A-4147-A177-3AD203B41FA5}">
                          <a16:colId xmlns:a16="http://schemas.microsoft.com/office/drawing/2014/main" val="979146000"/>
                        </a:ext>
                      </a:extLst>
                    </a:gridCol>
                    <a:gridCol w="604867">
                      <a:extLst>
                        <a:ext uri="{9D8B030D-6E8A-4147-A177-3AD203B41FA5}">
                          <a16:colId xmlns:a16="http://schemas.microsoft.com/office/drawing/2014/main" val="2434253663"/>
                        </a:ext>
                      </a:extLst>
                    </a:gridCol>
                    <a:gridCol w="604867">
                      <a:extLst>
                        <a:ext uri="{9D8B030D-6E8A-4147-A177-3AD203B41FA5}">
                          <a16:colId xmlns:a16="http://schemas.microsoft.com/office/drawing/2014/main" val="2556253829"/>
                        </a:ext>
                      </a:extLst>
                    </a:gridCol>
                    <a:gridCol w="604867">
                      <a:extLst>
                        <a:ext uri="{9D8B030D-6E8A-4147-A177-3AD203B41FA5}">
                          <a16:colId xmlns:a16="http://schemas.microsoft.com/office/drawing/2014/main" val="2116155141"/>
                        </a:ext>
                      </a:extLst>
                    </a:gridCol>
                  </a:tblGrid>
                  <a:tr h="474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X</a:t>
                          </a:r>
                          <a:endParaRPr lang="fr-F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Y</a:t>
                          </a:r>
                          <a:endParaRPr lang="fr-F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XY</a:t>
                          </a:r>
                          <a:endParaRPr lang="fr-F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5132059"/>
                      </a:ext>
                    </a:extLst>
                  </a:tr>
                  <a:tr h="436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6439338"/>
                      </a:ext>
                    </a:extLst>
                  </a:tr>
                  <a:tr h="436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4268034"/>
                      </a:ext>
                    </a:extLst>
                  </a:tr>
                  <a:tr h="436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7800233"/>
                      </a:ext>
                    </a:extLst>
                  </a:tr>
                  <a:tr h="436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9450387"/>
                      </a:ext>
                    </a:extLst>
                  </a:tr>
                  <a:tr h="436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58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44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86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91105616"/>
                      </a:ext>
                    </a:extLst>
                  </a:tr>
                  <a:tr h="436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4,5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14,5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21,5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71412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id="{2003F1EB-0F21-441B-8256-DD7A4E11C5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277639"/>
                  </p:ext>
                </p:extLst>
              </p:nvPr>
            </p:nvGraphicFramePr>
            <p:xfrm>
              <a:off x="1115617" y="1635646"/>
              <a:ext cx="3024335" cy="309634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604867">
                      <a:extLst>
                        <a:ext uri="{9D8B030D-6E8A-4147-A177-3AD203B41FA5}">
                          <a16:colId xmlns:a16="http://schemas.microsoft.com/office/drawing/2014/main" val="2041541586"/>
                        </a:ext>
                      </a:extLst>
                    </a:gridCol>
                    <a:gridCol w="604867">
                      <a:extLst>
                        <a:ext uri="{9D8B030D-6E8A-4147-A177-3AD203B41FA5}">
                          <a16:colId xmlns:a16="http://schemas.microsoft.com/office/drawing/2014/main" val="979146000"/>
                        </a:ext>
                      </a:extLst>
                    </a:gridCol>
                    <a:gridCol w="604867">
                      <a:extLst>
                        <a:ext uri="{9D8B030D-6E8A-4147-A177-3AD203B41FA5}">
                          <a16:colId xmlns:a16="http://schemas.microsoft.com/office/drawing/2014/main" val="2434253663"/>
                        </a:ext>
                      </a:extLst>
                    </a:gridCol>
                    <a:gridCol w="604867">
                      <a:extLst>
                        <a:ext uri="{9D8B030D-6E8A-4147-A177-3AD203B41FA5}">
                          <a16:colId xmlns:a16="http://schemas.microsoft.com/office/drawing/2014/main" val="2556253829"/>
                        </a:ext>
                      </a:extLst>
                    </a:gridCol>
                    <a:gridCol w="604867">
                      <a:extLst>
                        <a:ext uri="{9D8B030D-6E8A-4147-A177-3AD203B41FA5}">
                          <a16:colId xmlns:a16="http://schemas.microsoft.com/office/drawing/2014/main" val="2116155141"/>
                        </a:ext>
                      </a:extLst>
                    </a:gridCol>
                  </a:tblGrid>
                  <a:tr h="474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X</a:t>
                          </a:r>
                          <a:endParaRPr lang="fr-F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Y</a:t>
                          </a:r>
                          <a:endParaRPr lang="fr-F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XY</a:t>
                          </a:r>
                          <a:endParaRPr lang="fr-F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8000" t="-1282" r="-100000" b="-55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020" t="-1282" r="-1010" b="-55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5132059"/>
                      </a:ext>
                    </a:extLst>
                  </a:tr>
                  <a:tr h="436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6439338"/>
                      </a:ext>
                    </a:extLst>
                  </a:tr>
                  <a:tr h="436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4268034"/>
                      </a:ext>
                    </a:extLst>
                  </a:tr>
                  <a:tr h="436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7800233"/>
                      </a:ext>
                    </a:extLst>
                  </a:tr>
                  <a:tr h="436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9450387"/>
                      </a:ext>
                    </a:extLst>
                  </a:tr>
                  <a:tr h="436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58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44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86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91105616"/>
                      </a:ext>
                    </a:extLst>
                  </a:tr>
                  <a:tr h="436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4,5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14,5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21,5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71412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30461FE7-ECCD-4459-B5FC-2C3742DC12CA}"/>
              </a:ext>
            </a:extLst>
          </p:cNvPr>
          <p:cNvSpPr txBox="1"/>
          <p:nvPr/>
        </p:nvSpPr>
        <p:spPr>
          <a:xfrm>
            <a:off x="5292080" y="3832652"/>
            <a:ext cx="2304256" cy="611306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104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Régression linéaire simple: Exemple</a:t>
            </a:r>
            <a:endParaRPr lang="en" sz="3200" b="1"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947551" y="1491630"/>
            <a:ext cx="7532654" cy="35156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>
                <a:latin typeface="Barlow Light" panose="020B0604020202020204" charset="0"/>
              </a:rPr>
              <a:t>Représentation graphique des données (Nuage des points)</a:t>
            </a:r>
          </a:p>
          <a:p>
            <a:pPr marL="533400" lvl="1" indent="0">
              <a:buNone/>
            </a:pPr>
            <a:endParaRPr lang="fr-FR" sz="2200" dirty="0">
              <a:latin typeface="Barlow Light" panose="020B0604020202020204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200" dirty="0">
              <a:latin typeface="Barlow Light" panose="020B0604020202020204" charset="0"/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66B0DF61-27C7-4F42-8400-86DF2770C783}"/>
              </a:ext>
            </a:extLst>
          </p:cNvPr>
          <p:cNvGraphicFramePr/>
          <p:nvPr/>
        </p:nvGraphicFramePr>
        <p:xfrm>
          <a:off x="1331640" y="2015690"/>
          <a:ext cx="5568280" cy="3112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2F6C82A-C1EC-4611-97E3-4CE7B9E220B8}"/>
              </a:ext>
            </a:extLst>
          </p:cNvPr>
          <p:cNvCxnSpPr>
            <a:cxnSpLocks/>
          </p:cNvCxnSpPr>
          <p:nvPr/>
        </p:nvCxnSpPr>
        <p:spPr>
          <a:xfrm flipV="1">
            <a:off x="1943938" y="2499742"/>
            <a:ext cx="4788302" cy="10081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AC3C51EB-10B0-4FBB-9F62-B29BB5CBBA77}"/>
                  </a:ext>
                </a:extLst>
              </p:cNvPr>
              <p:cNvSpPr txBox="1"/>
              <p:nvPr/>
            </p:nvSpPr>
            <p:spPr>
              <a:xfrm>
                <a:off x="7020272" y="2211710"/>
                <a:ext cx="18440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fr-FR" sz="1800" b="1" dirty="0"/>
              </a:p>
              <a:p>
                <a:endParaRPr lang="fr-FR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x=0 </a:t>
                </a:r>
                <a:r>
                  <a:rPr lang="fr-FR" sz="18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 y=3</a:t>
                </a:r>
              </a:p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x=6 </a:t>
                </a:r>
                <a:r>
                  <a:rPr lang="fr-FR" sz="18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 y=6</a:t>
                </a: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AC3C51EB-10B0-4FBB-9F62-B29BB5CBB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2211710"/>
                <a:ext cx="1844022" cy="1200329"/>
              </a:xfrm>
              <a:prstGeom prst="rect">
                <a:avLst/>
              </a:prstGeom>
              <a:blipFill>
                <a:blip r:embed="rId4"/>
                <a:stretch>
                  <a:fillRect l="-2318" b="-71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74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Mesure de la qualité d’ajustement</a:t>
            </a:r>
            <a:endParaRPr lang="en" sz="3200" b="1"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971600" y="1635646"/>
            <a:ext cx="7416824" cy="32918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r>
              <a:rPr lang="fr-FR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Contrainte:</a:t>
            </a:r>
            <a:r>
              <a:rPr lang="fr-FR" sz="2000" dirty="0"/>
              <a:t> Est-ce que les valeurs observées suivent cette tendance?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9B59C36A-4BC2-40F7-B329-C8951E3927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3135313"/>
              </p:ext>
            </p:extLst>
          </p:nvPr>
        </p:nvGraphicFramePr>
        <p:xfrm>
          <a:off x="2555776" y="2355726"/>
          <a:ext cx="4680520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71B66B9-FD51-461C-B47F-4C037C406B6A}"/>
              </a:ext>
            </a:extLst>
          </p:cNvPr>
          <p:cNvCxnSpPr/>
          <p:nvPr/>
        </p:nvCxnSpPr>
        <p:spPr>
          <a:xfrm flipV="1">
            <a:off x="2339752" y="3723878"/>
            <a:ext cx="5328592" cy="64807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42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Mesure de la qualité d’ajustement</a:t>
            </a:r>
            <a:endParaRPr lang="e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87624" y="1779662"/>
                <a:ext cx="7316630" cy="3312368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>
                  <a:buFont typeface="Wingdings" panose="05000000000000000000" pitchFamily="2" charset="2"/>
                  <a:buChar char="§"/>
                </a:pPr>
                <a:r>
                  <a:rPr lang="fr-FR" sz="2000" dirty="0"/>
                  <a:t>Coefficient de corrélation linéaire </a:t>
                </a:r>
                <a:r>
                  <a:rPr lang="fr-FR" sz="2000" i="1" dirty="0"/>
                  <a:t>r</a:t>
                </a:r>
                <a:r>
                  <a:rPr lang="fr-FR" sz="2000" dirty="0"/>
                  <a:t>:</a:t>
                </a:r>
              </a:p>
              <a:p>
                <a:pPr marL="76200" lvl="0" indent="0" algn="ctr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𝐶𝑂𝑉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𝐶𝑂𝑉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ad>
                          <m:radPr>
                            <m:degHide m:val="on"/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fr-FR" sz="2000" dirty="0"/>
              </a:p>
              <a:p>
                <a:endParaRPr lang="fr-FR" sz="2000" dirty="0"/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fr-F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fr-FR" sz="2000" dirty="0"/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fr-F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=21,5−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4,5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=1,25</m:t>
                    </m:r>
                  </m:oMath>
                </a14:m>
                <a:endParaRPr lang="fr-FR" sz="2000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7624" y="1779662"/>
                <a:ext cx="7316630" cy="3312368"/>
              </a:xfrm>
              <a:prstGeom prst="rect">
                <a:avLst/>
              </a:prstGeom>
              <a:blipFill>
                <a:blip r:embed="rId3"/>
                <a:stretch>
                  <a:fillRect l="-1750" t="-7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831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dirty="0"/>
              <a:t>Régression : Définition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43608" y="1491630"/>
                <a:ext cx="7344816" cy="345638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0" tIns="0" rIns="0" bIns="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fr-FR" sz="2200" dirty="0"/>
                  <a:t>Un algorithme d’apprentissage supervisé. 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fr-FR" sz="2200" b="1" u="sng" dirty="0">
                    <a:solidFill>
                      <a:schemeClr val="accent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But</a:t>
                </a:r>
                <a:r>
                  <a:rPr lang="fr-FR" sz="2200" dirty="0"/>
                  <a:t>: faire une prédiction de la variable cible ou de la variable à expliquer</a:t>
                </a:r>
                <a:r>
                  <a:rPr lang="fr-FR" sz="2200" b="1" dirty="0"/>
                  <a:t> </a:t>
                </a:r>
                <a:r>
                  <a:rPr lang="fr-FR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(Y)</a:t>
                </a:r>
                <a:r>
                  <a:rPr lang="fr-FR" sz="2200" b="1" dirty="0"/>
                  <a:t>, </a:t>
                </a:r>
                <a:r>
                  <a:rPr lang="fr-FR" sz="2200" dirty="0"/>
                  <a:t>grâce à des variables dites explicatives</a:t>
                </a:r>
                <a:r>
                  <a:rPr lang="fr-FR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(X) </a:t>
                </a:r>
                <a:r>
                  <a:rPr lang="fr-FR" sz="2200" dirty="0"/>
                  <a:t>ou prédictives</a:t>
                </a:r>
              </a:p>
              <a:p>
                <a:pPr marL="7620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200" dirty="0"/>
                  <a:t> </a:t>
                </a:r>
                <a:r>
                  <a:rPr lang="fr-FR" sz="2200" b="1" u="sng" dirty="0"/>
                  <a:t>Exemple: </a:t>
                </a:r>
                <a:r>
                  <a:rPr lang="fr-FR" sz="2200" dirty="0"/>
                  <a:t>Prédire la valeur d’une maison en fonction de sa superficie, sa localisation, la possibilité de parking ou non</a:t>
                </a:r>
                <a:endParaRPr lang="fr-FR" sz="22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3608" y="1491630"/>
                <a:ext cx="7344816" cy="3456384"/>
              </a:xfrm>
              <a:prstGeom prst="rect">
                <a:avLst/>
              </a:prstGeom>
              <a:blipFill>
                <a:blip r:embed="rId3"/>
                <a:stretch>
                  <a:fillRect l="-1158" r="-1902"/>
                </a:stretch>
              </a:blipFill>
              <a:ln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5711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Mesure de la qualité d’ajustement</a:t>
            </a:r>
            <a:endParaRPr lang="en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87624" y="1779662"/>
                <a:ext cx="7316630" cy="3312368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>
                  <a:buFont typeface="Wingdings" panose="05000000000000000000" pitchFamily="2" charset="2"/>
                  <a:buChar char="§"/>
                </a:pPr>
                <a:r>
                  <a:rPr lang="fr-FR" sz="2000" dirty="0"/>
                  <a:t>Coefficient de corrélation linéaire </a:t>
                </a:r>
                <a:r>
                  <a:rPr lang="fr-FR" sz="2000" i="1" dirty="0"/>
                  <a:t>r</a:t>
                </a:r>
                <a:r>
                  <a:rPr lang="fr-FR" sz="2000" dirty="0"/>
                  <a:t>:</a:t>
                </a:r>
              </a:p>
              <a:p>
                <a:pPr marL="76200" lvl="0" indent="0" algn="ctr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𝐶𝑂𝑉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ad>
                          <m:radPr>
                            <m:degHide m:val="on"/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1,25</m:t>
                            </m:r>
                          </m:e>
                        </m:rad>
                      </m:den>
                    </m:f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0,63</m:t>
                    </m:r>
                  </m:oMath>
                </a14:m>
                <a:endParaRPr lang="fr-FR" sz="2000" dirty="0"/>
              </a:p>
              <a:p>
                <a:endParaRPr lang="fr-FR" sz="2000" dirty="0"/>
              </a:p>
              <a:p>
                <a:pPr marL="76200" indent="0">
                  <a:buNone/>
                </a:pPr>
                <a:r>
                  <a:rPr lang="fr-FR" sz="2000" b="1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 </a:t>
                </a:r>
                <a:r>
                  <a:rPr lang="fr-FR" sz="2000" dirty="0">
                    <a:sym typeface="Wingdings" panose="05000000000000000000" pitchFamily="2" charset="2"/>
                  </a:rPr>
                  <a:t>La corrélation est positive car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sz="2000" dirty="0"/>
                  <a:t>&gt;0</a:t>
                </a:r>
              </a:p>
              <a:p>
                <a:pPr marL="76200" indent="0">
                  <a:buNone/>
                </a:pPr>
                <a:r>
                  <a:rPr lang="fr-FR" sz="2000" b="1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</a:t>
                </a:r>
                <a:r>
                  <a:rPr lang="fr-FR" sz="2000" dirty="0">
                    <a:sym typeface="Wingdings" panose="05000000000000000000" pitchFamily="2" charset="2"/>
                  </a:rPr>
                  <a:t> Mais, la corrélation n’est pas très forte</a:t>
                </a:r>
                <a:endParaRPr lang="fr-FR" sz="2000" dirty="0"/>
              </a:p>
              <a:p>
                <a:pPr marL="76200" indent="0">
                  <a:buNone/>
                </a:pPr>
                <a:endParaRPr lang="fr-FR" sz="2000" dirty="0"/>
              </a:p>
              <a:p>
                <a:endParaRPr lang="fr-FR" sz="2000" dirty="0"/>
              </a:p>
            </p:txBody>
          </p:sp>
        </mc:Choice>
        <mc:Fallback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7624" y="1779662"/>
                <a:ext cx="7316630" cy="3312368"/>
              </a:xfrm>
              <a:prstGeom prst="rect">
                <a:avLst/>
              </a:prstGeom>
              <a:blipFill>
                <a:blip r:embed="rId3"/>
                <a:stretch>
                  <a:fillRect l="-1333" t="-7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0769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Coefficient de corrélation linéaire </a:t>
            </a:r>
            <a:endParaRPr lang="en" sz="3200" b="1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6DD396C-7F33-4F9C-95EE-44F6CFD20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1814289"/>
            <a:ext cx="6696075" cy="3133725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12F7B92-6D70-450B-8D77-ACA64C47F834}"/>
              </a:ext>
            </a:extLst>
          </p:cNvPr>
          <p:cNvCxnSpPr/>
          <p:nvPr/>
        </p:nvCxnSpPr>
        <p:spPr>
          <a:xfrm flipV="1">
            <a:off x="5436096" y="2139702"/>
            <a:ext cx="1872208" cy="1728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440BBB3-C7D9-4360-AE66-59AF1A24B8BF}"/>
                  </a:ext>
                </a:extLst>
              </p:cNvPr>
              <p:cNvSpPr txBox="1"/>
              <p:nvPr/>
            </p:nvSpPr>
            <p:spPr>
              <a:xfrm>
                <a:off x="2267744" y="1594996"/>
                <a:ext cx="1080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fr-FR" sz="200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fr-FR" sz="200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FR" sz="20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440BBB3-C7D9-4360-AE66-59AF1A24B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594996"/>
                <a:ext cx="108012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B7CFB27-2BC6-4969-AE48-D017AB9EFD2B}"/>
                  </a:ext>
                </a:extLst>
              </p:cNvPr>
              <p:cNvSpPr txBox="1"/>
              <p:nvPr/>
            </p:nvSpPr>
            <p:spPr>
              <a:xfrm>
                <a:off x="6012160" y="1594996"/>
                <a:ext cx="1080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fr-FR" sz="200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fr-FR" sz="200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FR" sz="20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B7CFB27-2BC6-4969-AE48-D017AB9EF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594996"/>
                <a:ext cx="108012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89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Coefficient de corrélation linéaire </a:t>
            </a:r>
            <a:endParaRPr lang="en" sz="3200" b="1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440BBB3-C7D9-4360-AE66-59AF1A24B8BF}"/>
                  </a:ext>
                </a:extLst>
              </p:cNvPr>
              <p:cNvSpPr txBox="1"/>
              <p:nvPr/>
            </p:nvSpPr>
            <p:spPr>
              <a:xfrm>
                <a:off x="2267744" y="1594996"/>
                <a:ext cx="1080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fr-FR" sz="200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fr-FR" sz="200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FR" sz="20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440BBB3-C7D9-4360-AE66-59AF1A24B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594996"/>
                <a:ext cx="108012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B7CFB27-2BC6-4969-AE48-D017AB9EFD2B}"/>
                  </a:ext>
                </a:extLst>
              </p:cNvPr>
              <p:cNvSpPr txBox="1"/>
              <p:nvPr/>
            </p:nvSpPr>
            <p:spPr>
              <a:xfrm>
                <a:off x="6012160" y="1594996"/>
                <a:ext cx="1080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fr-FR" sz="200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FR" sz="200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FR" sz="20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B7CFB27-2BC6-4969-AE48-D017AB9EF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594996"/>
                <a:ext cx="108012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49C5E883-090A-4874-A2D7-5B161ACDD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562" y="1923678"/>
            <a:ext cx="6507125" cy="3219822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12F7B92-6D70-450B-8D77-ACA64C47F834}"/>
              </a:ext>
            </a:extLst>
          </p:cNvPr>
          <p:cNvCxnSpPr>
            <a:cxnSpLocks/>
          </p:cNvCxnSpPr>
          <p:nvPr/>
        </p:nvCxnSpPr>
        <p:spPr>
          <a:xfrm flipV="1">
            <a:off x="1475656" y="2283718"/>
            <a:ext cx="1656184" cy="1656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E51585-F6C0-4AD5-84DB-1F5D0365D56D}"/>
              </a:ext>
            </a:extLst>
          </p:cNvPr>
          <p:cNvCxnSpPr>
            <a:cxnSpLocks/>
          </p:cNvCxnSpPr>
          <p:nvPr/>
        </p:nvCxnSpPr>
        <p:spPr>
          <a:xfrm>
            <a:off x="5580112" y="2139702"/>
            <a:ext cx="1699468" cy="1800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1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dirty="0"/>
              <a:t>Régression linéaire multiple: Définition</a:t>
            </a:r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043608" y="1707654"/>
            <a:ext cx="7380000" cy="29520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spcBef>
                <a:spcPts val="1200"/>
              </a:spcBef>
              <a:buNone/>
            </a:pPr>
            <a:r>
              <a:rPr lang="fr-FR" dirty="0"/>
              <a:t>La </a:t>
            </a:r>
            <a:r>
              <a:rPr lang="fr-FR" b="1" dirty="0"/>
              <a:t>régression linéaire multiple </a:t>
            </a:r>
            <a:r>
              <a:rPr lang="fr-FR" dirty="0"/>
              <a:t>est une méthode de régression mathématique </a:t>
            </a:r>
            <a:r>
              <a:rPr lang="fr-FR" b="1" dirty="0"/>
              <a:t>étendant</a:t>
            </a:r>
            <a:r>
              <a:rPr lang="fr-FR" dirty="0"/>
              <a:t> la régression linéaire simple pour décrire les variations d'une variable endogène (cible) associée aux variations de plusieurs variables explicatives. </a:t>
            </a:r>
            <a:endParaRPr lang="fr-FR" sz="2800" dirty="0">
              <a:latin typeface="Barlow Light" panose="020B0604020202020204" charset="0"/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3011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dirty="0"/>
              <a:t>Régression linéaire multiple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F0A8A6-8120-4D64-BF95-2113D1FFD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2" y="0"/>
            <a:ext cx="8327586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98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8087364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000" b="1" dirty="0"/>
              <a:t>Régression linéaire multiple: Modèle théorique</a:t>
            </a:r>
            <a:endParaRPr lang="en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87624" y="1491630"/>
                <a:ext cx="7316630" cy="36004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>
                  <a:buFont typeface="Wingdings" panose="05000000000000000000" pitchFamily="2" charset="2"/>
                  <a:buChar char="§"/>
                </a:pPr>
                <a:r>
                  <a:rPr lang="fr-FR" sz="2000" dirty="0"/>
                  <a:t>Soit l’échantillon: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{1,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endParaRPr lang="fr-FR" sz="2000" dirty="0"/>
              </a:p>
              <a:p>
                <a:pPr lvl="0">
                  <a:buFont typeface="Wingdings" panose="05000000000000000000" pitchFamily="2" charset="2"/>
                  <a:buChar char="§"/>
                </a:pPr>
                <a:r>
                  <a:rPr lang="fr-FR" sz="2000" b="1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But</a:t>
                </a:r>
                <a:r>
                  <a:rPr lang="fr-FR" sz="2000" dirty="0"/>
                  <a:t>: expliquer avec le plus de précision possible, les valeurs prises par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dirty="0"/>
                  <a:t> (cible) à partir d'une série de variables explicatives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</m:oMath>
                </a14:m>
                <a:endParaRPr lang="fr-FR" sz="2000" dirty="0"/>
              </a:p>
              <a:p>
                <a:pPr lvl="0">
                  <a:buFont typeface="Wingdings" panose="05000000000000000000" pitchFamily="2" charset="2"/>
                  <a:buChar char="§"/>
                </a:pPr>
                <a:r>
                  <a:rPr lang="fr-FR" sz="2000" dirty="0"/>
                  <a:t>Formule théorique:</a:t>
                </a:r>
              </a:p>
              <a:p>
                <a:pPr marL="76200" lvl="0" indent="0" algn="ctr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2000" dirty="0"/>
                  <a:t> </a:t>
                </a:r>
              </a:p>
              <a:p>
                <a:pPr lvl="1"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fr-FR" sz="2000" b="0" dirty="0"/>
              </a:p>
              <a:p>
                <a:pPr lvl="1"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2000" dirty="0"/>
                  <a:t>: les paramètres à estimer</a:t>
                </a:r>
              </a:p>
              <a:p>
                <a:pPr lvl="0">
                  <a:buFont typeface="Wingdings" panose="05000000000000000000" pitchFamily="2" charset="2"/>
                  <a:buChar char="§"/>
                </a:pPr>
                <a:endParaRPr lang="fr-FR" sz="2000" dirty="0"/>
              </a:p>
              <a:p>
                <a:pPr lvl="0">
                  <a:buFont typeface="Wingdings" panose="05000000000000000000" pitchFamily="2" charset="2"/>
                  <a:buChar char="§"/>
                </a:pPr>
                <a:endParaRPr lang="fr-FR" sz="2000" dirty="0"/>
              </a:p>
              <a:p>
                <a:pPr marL="76200" indent="0">
                  <a:buNone/>
                </a:pPr>
                <a:endParaRPr lang="fr-FR" sz="2000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7624" y="1491630"/>
                <a:ext cx="7316630" cy="3600400"/>
              </a:xfrm>
              <a:prstGeom prst="rect">
                <a:avLst/>
              </a:prstGeom>
              <a:blipFill>
                <a:blip r:embed="rId3"/>
                <a:stretch>
                  <a:fillRect l="-1333" t="-169" r="-2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4783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8087364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000" b="1" dirty="0"/>
              <a:t>Régression linéaire multiple: Exemple</a:t>
            </a:r>
            <a:endParaRPr lang="en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87624" y="4515966"/>
                <a:ext cx="6768752" cy="6537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76200" lvl="0" indent="0" algn="ctr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−0,55170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+0,88758 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+0,51847 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+2,07934 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sz="2000" dirty="0"/>
                  <a:t> </a:t>
                </a:r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7624" y="4515966"/>
                <a:ext cx="6768752" cy="653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F7159B-0915-4DB1-8370-6AEC06586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1275606"/>
            <a:ext cx="4444901" cy="314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8087364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000" b="1" dirty="0"/>
              <a:t>Régression linéaire multiple: Exemple</a:t>
            </a:r>
            <a:endParaRPr lang="en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403647" y="3571656"/>
                <a:ext cx="7560841" cy="576064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762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−0,55170+0,88758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∗11,5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+0,51847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∗0,8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+2,07934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∗0,95</m:t>
                    </m:r>
                  </m:oMath>
                </a14:m>
                <a:endParaRPr lang="fr-FR" sz="2000" dirty="0"/>
              </a:p>
              <a:p>
                <a:pPr lvl="0">
                  <a:buFont typeface="Wingdings" panose="05000000000000000000" pitchFamily="2" charset="2"/>
                  <a:buChar char="§"/>
                </a:pPr>
                <a:endParaRPr lang="fr-FR" sz="2000" dirty="0"/>
              </a:p>
              <a:p>
                <a:pPr lvl="0">
                  <a:buFont typeface="Wingdings" panose="05000000000000000000" pitchFamily="2" charset="2"/>
                  <a:buChar char="§"/>
                </a:pPr>
                <a:endParaRPr lang="fr-FR" sz="2000" dirty="0"/>
              </a:p>
              <a:p>
                <a:pPr lvl="0">
                  <a:buFont typeface="Wingdings" panose="05000000000000000000" pitchFamily="2" charset="2"/>
                  <a:buChar char="§"/>
                </a:pPr>
                <a:endParaRPr lang="fr-FR" sz="2000" dirty="0"/>
              </a:p>
              <a:p>
                <a:pPr marL="76200" indent="0">
                  <a:buNone/>
                </a:pPr>
                <a:endParaRPr lang="fr-FR" sz="2000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03647" y="3571656"/>
                <a:ext cx="7560841" cy="576064"/>
              </a:xfrm>
              <a:prstGeom prst="rect">
                <a:avLst/>
              </a:prstGeom>
              <a:blipFill>
                <a:blip r:embed="rId3"/>
                <a:stretch>
                  <a:fillRect l="-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66247F-B90E-446D-B6F2-1AACB7818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338105"/>
            <a:ext cx="5228053" cy="6537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734B108-6EF8-4CF6-943C-98C834928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657" y="1424237"/>
            <a:ext cx="3981450" cy="523875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CAE1183-7732-480B-B4A1-03E7038C757A}"/>
              </a:ext>
            </a:extLst>
          </p:cNvPr>
          <p:cNvCxnSpPr>
            <a:cxnSpLocks/>
          </p:cNvCxnSpPr>
          <p:nvPr/>
        </p:nvCxnSpPr>
        <p:spPr>
          <a:xfrm flipV="1">
            <a:off x="5940152" y="1948112"/>
            <a:ext cx="288032" cy="5992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551;p18">
                <a:extLst>
                  <a:ext uri="{FF2B5EF4-FFF2-40B4-BE49-F238E27FC236}">
                    <a16:creationId xmlns:a16="http://schemas.microsoft.com/office/drawing/2014/main" id="{EA69513B-BF91-4A89-95B7-F1481EB25D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7864" y="4515966"/>
                <a:ext cx="2628801" cy="576064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ts val="2400"/>
                  <a:buFont typeface="Barlow Light"/>
                  <a:buChar char="▪"/>
                  <a:defRPr sz="24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1pPr>
                <a:lvl2pPr marL="914400" marR="0" lvl="1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400"/>
                  <a:buFont typeface="Barlow Light"/>
                  <a:buChar char="▫"/>
                  <a:defRPr sz="24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2pPr>
                <a:lvl3pPr marL="1371600" marR="0" lvl="2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▫"/>
                  <a:defRPr sz="24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3pPr>
                <a:lvl4pPr marL="1828800" marR="0" lvl="3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▫"/>
                  <a:defRPr sz="24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4pPr>
                <a:lvl5pPr marL="2286000" marR="0" lvl="4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▫"/>
                  <a:defRPr sz="24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5pPr>
                <a:lvl6pPr marL="2743200" marR="0" lvl="5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▫"/>
                  <a:defRPr sz="24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6pPr>
                <a:lvl7pPr marL="3200400" marR="0" lvl="6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▫"/>
                  <a:defRPr sz="24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7pPr>
                <a:lvl8pPr marL="3657600" marR="0" lvl="7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▫"/>
                  <a:defRPr sz="24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8pPr>
                <a:lvl9pPr marL="4114800" marR="0" lvl="8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▫"/>
                  <a:defRPr sz="24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9pPr>
              </a:lstStyle>
              <a:p>
                <a:pPr marL="76200" indent="0" algn="ctr">
                  <a:buFont typeface="Barlow Light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12,04</m:t>
                    </m:r>
                  </m:oMath>
                </a14:m>
                <a:endParaRPr lang="fr-FR" sz="20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fr-FR" sz="20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fr-FR" sz="20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fr-FR" sz="2000" dirty="0"/>
              </a:p>
              <a:p>
                <a:pPr marL="76200" indent="0">
                  <a:buFont typeface="Barlow Light"/>
                  <a:buNone/>
                </a:pPr>
                <a:endParaRPr lang="fr-FR" sz="2000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17" name="Google Shape;551;p18">
                <a:extLst>
                  <a:ext uri="{FF2B5EF4-FFF2-40B4-BE49-F238E27FC236}">
                    <a16:creationId xmlns:a16="http://schemas.microsoft.com/office/drawing/2014/main" id="{EA69513B-BF91-4A89-95B7-F1481EB25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515966"/>
                <a:ext cx="2628801" cy="5760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615C4988-D249-48BF-A9B4-4F579636730F}"/>
              </a:ext>
            </a:extLst>
          </p:cNvPr>
          <p:cNvSpPr/>
          <p:nvPr/>
        </p:nvSpPr>
        <p:spPr>
          <a:xfrm>
            <a:off x="4355976" y="4101878"/>
            <a:ext cx="360040" cy="34208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407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dirty="0"/>
              <a:t>Régression logistique: Définition</a:t>
            </a:r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827584" y="1707654"/>
            <a:ext cx="7632848" cy="29520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spcBef>
                <a:spcPts val="1200"/>
              </a:spcBef>
              <a:buNone/>
            </a:pPr>
            <a:r>
              <a:rPr lang="fr-FR" dirty="0"/>
              <a:t>La </a:t>
            </a:r>
            <a:r>
              <a:rPr lang="fr-FR" b="1" dirty="0"/>
              <a:t>régression logistique </a:t>
            </a:r>
            <a:r>
              <a:rPr lang="fr-FR" dirty="0"/>
              <a:t>est une technique prédictive qui vise à construire un modèle permettant de prédire / expliquer les valeurs prises par une variable cible qualitative à partir d’un ensemble de variables explicatives quantitatives ou qualitatives.</a:t>
            </a:r>
            <a:endParaRPr lang="fr-FR" sz="2800" dirty="0">
              <a:latin typeface="Barlow Light" panose="020B0604020202020204" charset="0"/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3498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8087364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2800" b="1" dirty="0"/>
              <a:t>Régression logistique: Définition</a:t>
            </a:r>
            <a:endParaRPr lang="en" sz="3000" b="1"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7624" y="1923678"/>
            <a:ext cx="6912768" cy="31683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fr-FR" sz="2000" dirty="0"/>
              <a:t>Si la variable cible est binaire, on parle alors de </a:t>
            </a:r>
            <a:r>
              <a:rPr lang="fr-FR" sz="2000" b="1" dirty="0"/>
              <a:t>régression logistique binaire.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1" dirty="0"/>
              <a:t>Exemple: </a:t>
            </a:r>
            <a:r>
              <a:rPr lang="fr-FR" sz="2000" dirty="0"/>
              <a:t>Vivant / Mort, Malade / Non malade, succès / échec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fr-FR" sz="2000" dirty="0"/>
              <a:t>Si la variable cible possède plus de 2 modalités, on parle de </a:t>
            </a:r>
            <a:r>
              <a:rPr lang="fr-FR" sz="2000" b="1" dirty="0"/>
              <a:t>régression logistique </a:t>
            </a:r>
            <a:r>
              <a:rPr lang="fr-FR" sz="2000" b="1" dirty="0" err="1"/>
              <a:t>polytomique</a:t>
            </a:r>
            <a:r>
              <a:rPr lang="fr-FR" sz="2000" dirty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76200" indent="0">
              <a:buNone/>
            </a:pPr>
            <a:endParaRPr lang="fr-FR" sz="2000" dirty="0"/>
          </a:p>
          <a:p>
            <a:endParaRPr lang="fr-FR" sz="2000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183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dirty="0"/>
              <a:t>Régression: Définition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43608" y="1491630"/>
                <a:ext cx="7344816" cy="79208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0" tIns="0" rIns="0" bIns="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fr-FR" sz="2200" dirty="0"/>
                  <a:t>Suivant la nature de </a:t>
                </a:r>
                <a:r>
                  <a:rPr lang="fr-FR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fr-FR" sz="2200" dirty="0"/>
                  <a:t>, le nombre et la nature 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fr-FR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200" dirty="0"/>
                  <a:t>, cette modélisation porte différents noms </a:t>
                </a:r>
                <a:endParaRPr lang="fr-FR" sz="22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3608" y="1491630"/>
                <a:ext cx="7344816" cy="792088"/>
              </a:xfrm>
              <a:prstGeom prst="rect">
                <a:avLst/>
              </a:prstGeom>
              <a:blipFill>
                <a:blip r:embed="rId3"/>
                <a:stretch>
                  <a:fillRect l="-1075" t="-10448" b="-9701"/>
                </a:stretch>
              </a:blipFill>
              <a:ln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aphicFrame>
        <p:nvGraphicFramePr>
          <p:cNvPr id="5" name="Google Shape;628;p25">
            <a:extLst>
              <a:ext uri="{FF2B5EF4-FFF2-40B4-BE49-F238E27FC236}">
                <a16:creationId xmlns:a16="http://schemas.microsoft.com/office/drawing/2014/main" id="{278F78F9-6D9F-472A-8D44-8732012EAD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4912377"/>
              </p:ext>
            </p:extLst>
          </p:nvPr>
        </p:nvGraphicFramePr>
        <p:xfrm>
          <a:off x="2051720" y="2571750"/>
          <a:ext cx="5574244" cy="2160241"/>
        </p:xfrm>
        <a:graphic>
          <a:graphicData uri="http://schemas.openxmlformats.org/drawingml/2006/table">
            <a:tbl>
              <a:tblPr>
                <a:noFill/>
                <a:tableStyleId>{D7AEECF4-432E-4D26-AA6D-92A1E89D1F9B}</a:tableStyleId>
              </a:tblPr>
              <a:tblGrid>
                <a:gridCol w="280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359">
                  <a:extLst>
                    <a:ext uri="{9D8B030D-6E8A-4147-A177-3AD203B41FA5}">
                      <a16:colId xmlns:a16="http://schemas.microsoft.com/office/drawing/2014/main" val="3050101062"/>
                    </a:ext>
                  </a:extLst>
                </a:gridCol>
              </a:tblGrid>
              <a:tr h="7865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 i="0" u="none" strike="noStrike" cap="none" dirty="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Arial"/>
                          <a:sym typeface="Barlow Light"/>
                        </a:rPr>
                        <a:t>Modélisation</a:t>
                      </a:r>
                      <a:endParaRPr sz="1800" b="1" i="0" u="none" strike="noStrike" cap="none" dirty="0">
                        <a:solidFill>
                          <a:schemeClr val="accent1"/>
                        </a:solidFill>
                        <a:latin typeface="Barlow Light"/>
                        <a:ea typeface="Barlow Light"/>
                        <a:cs typeface="Arial"/>
                        <a:sym typeface="Barlow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u="none" strike="noStrike" cap="none" dirty="0">
                          <a:solidFill>
                            <a:schemeClr val="accent1"/>
                          </a:solidFill>
                          <a:latin typeface="Barlow Light"/>
                          <a:sym typeface="Arial"/>
                        </a:rPr>
                        <a:t>Nature de la régression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Avec un seul </a:t>
                      </a:r>
                      <a:r>
                        <a:rPr lang="fr-FR" sz="1800" b="0" i="1" u="none" strike="noStrike" cap="none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rlow Light" panose="020B0604020202020204" charset="0"/>
                        </a:rPr>
                        <a:t>Régression simple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Avec plus d’un seul </a:t>
                      </a:r>
                      <a:r>
                        <a:rPr lang="fr-FR" sz="1800" b="0" i="1" u="none" strike="noStrike" cap="none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  <a:sym typeface="Arial"/>
                        </a:rPr>
                        <a:t>X</a:t>
                      </a:r>
                      <a:endParaRPr lang="fr-FR" sz="1800" b="0" i="0" u="none" strike="noStrike" cap="none" dirty="0">
                        <a:solidFill>
                          <a:srgbClr val="000000"/>
                        </a:solidFill>
                        <a:latin typeface="Barlow Light" panose="020B060402020202020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rlow Light" panose="020B0604020202020204" charset="0"/>
                        </a:rPr>
                        <a:t>Régression multiple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550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852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8087364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000" b="1" dirty="0"/>
              <a:t>Régression logistique: Modèle théorique</a:t>
            </a:r>
            <a:endParaRPr lang="en" sz="3000" b="1"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7624" y="1707654"/>
            <a:ext cx="6912768" cy="33843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fr-FR" sz="2000" dirty="0"/>
              <a:t>Dans la régression logistique, ce n’est pas </a:t>
            </a:r>
            <a:r>
              <a:rPr lang="fr-FR" sz="2000" b="1" dirty="0"/>
              <a:t>la réponse binaire</a:t>
            </a:r>
            <a:r>
              <a:rPr lang="fr-FR" sz="2000" dirty="0"/>
              <a:t> (malade/pas malade) qui est directement modélisée, mais la </a:t>
            </a:r>
            <a:r>
              <a:rPr lang="fr-FR" sz="2000" b="1" dirty="0"/>
              <a:t>probabilité</a:t>
            </a:r>
            <a:r>
              <a:rPr lang="fr-FR" sz="2000" dirty="0"/>
              <a:t> </a:t>
            </a:r>
            <a:r>
              <a:rPr lang="fr-FR" sz="2000" b="1" dirty="0"/>
              <a:t>de réalisation </a:t>
            </a:r>
            <a:r>
              <a:rPr lang="fr-FR" sz="2000" dirty="0"/>
              <a:t>d’une des deux modalités (être malade par exemple)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fr-FR" sz="2000" dirty="0"/>
              <a:t>Cette probabilité de réalisation ne peut </a:t>
            </a:r>
            <a:r>
              <a:rPr lang="fr-FR" sz="2000" b="1" dirty="0"/>
              <a:t>pas</a:t>
            </a:r>
            <a:r>
              <a:rPr lang="fr-FR" sz="2000" dirty="0"/>
              <a:t> être modélisée par </a:t>
            </a:r>
            <a:r>
              <a:rPr lang="fr-FR" sz="2000" b="1" dirty="0"/>
              <a:t>une droite </a:t>
            </a:r>
            <a:r>
              <a:rPr lang="fr-FR" sz="2000" dirty="0"/>
              <a:t>car celle-ci conduirait à des valeurs &lt;0 ou &gt;1.</a:t>
            </a:r>
          </a:p>
          <a:p>
            <a:pPr marL="76200" lvl="0" indent="0">
              <a:buNone/>
            </a:pPr>
            <a:r>
              <a:rPr lang="fr-FR" sz="2000" b="1" dirty="0">
                <a:solidFill>
                  <a:schemeClr val="accent4"/>
                </a:solidFill>
                <a:sym typeface="Wingdings" panose="05000000000000000000" pitchFamily="2" charset="2"/>
              </a:rPr>
              <a:t></a:t>
            </a:r>
            <a:r>
              <a:rPr lang="fr-FR" sz="2000" b="1" dirty="0">
                <a:solidFill>
                  <a:schemeClr val="accent4"/>
                </a:solidFill>
              </a:rPr>
              <a:t> </a:t>
            </a:r>
            <a:r>
              <a:rPr lang="fr-FR" sz="2000" dirty="0"/>
              <a:t>Ce qui est impossible puisqu’une probabilité est forcément bornée par 0 et 1.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76200" indent="0">
              <a:buNone/>
            </a:pPr>
            <a:endParaRPr lang="fr-FR" sz="2000" dirty="0"/>
          </a:p>
          <a:p>
            <a:endParaRPr lang="fr-FR" sz="2000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165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8087364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000" b="1" dirty="0"/>
              <a:t>Régression logistique: Modèle théorique</a:t>
            </a:r>
            <a:endParaRPr lang="en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87624" y="1563638"/>
                <a:ext cx="6912768" cy="3528392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>
                  <a:buFont typeface="Wingdings" panose="05000000000000000000" pitchFamily="2" charset="2"/>
                  <a:buChar char="§"/>
                </a:pPr>
                <a:r>
                  <a:rPr lang="fr-FR" sz="2000" dirty="0"/>
                  <a:t>Cette </a:t>
                </a:r>
                <a:r>
                  <a:rPr lang="fr-FR" sz="2000" b="1" dirty="0"/>
                  <a:t>probabilité</a:t>
                </a:r>
                <a:r>
                  <a:rPr lang="fr-FR" sz="2000" dirty="0"/>
                  <a:t>, est alors modélisée par une </a:t>
                </a:r>
                <a:r>
                  <a:rPr lang="fr-FR" sz="2000" b="1" dirty="0"/>
                  <a:t>courbe sigmoïde</a:t>
                </a:r>
                <a:r>
                  <a:rPr lang="fr-FR" sz="2000" dirty="0"/>
                  <a:t>, bornée par 0, et 1 </a:t>
                </a:r>
              </a:p>
              <a:p>
                <a:pPr lvl="0">
                  <a:buFont typeface="Wingdings" panose="05000000000000000000" pitchFamily="2" charset="2"/>
                  <a:buChar char="§"/>
                </a:pPr>
                <a:r>
                  <a:rPr lang="fr-FR" sz="2000" dirty="0"/>
                  <a:t>Cette courbe sigmoïde est définie par la </a:t>
                </a:r>
                <a:r>
                  <a:rPr lang="fr-FR" sz="2000" b="1" dirty="0"/>
                  <a:t>fonction logistique</a:t>
                </a:r>
                <a:r>
                  <a:rPr lang="fr-FR" sz="2000" dirty="0"/>
                  <a:t>, d’équation :</a:t>
                </a:r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fr-FR" sz="2000" dirty="0"/>
              </a:p>
              <a:p>
                <a:endParaRPr lang="fr-FR" sz="20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000" dirty="0"/>
                  <a:t>Ainsi : </a:t>
                </a:r>
                <a:r>
                  <a:rPr lang="fr-F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0&lt; f(x) &lt;1</a:t>
                </a: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7624" y="1563638"/>
                <a:ext cx="6912768" cy="3528392"/>
              </a:xfrm>
              <a:prstGeom prst="rect">
                <a:avLst/>
              </a:prstGeom>
              <a:blipFill>
                <a:blip r:embed="rId3"/>
                <a:stretch>
                  <a:fillRect l="-1411" t="-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1168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8087364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000" b="1" dirty="0"/>
              <a:t>Régression logistique: Modèle théorique</a:t>
            </a:r>
            <a:endParaRPr lang="en" sz="3000" b="1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63C5BF-B994-4680-8743-634D9FE87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503796"/>
            <a:ext cx="53816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4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dirty="0"/>
              <a:t>Régression: Définition</a:t>
            </a:r>
            <a:endParaRPr sz="3200" b="1"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043608" y="1491630"/>
            <a:ext cx="7344816" cy="345638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200" dirty="0"/>
              <a:t>Il existe 2 types: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200" b="1" u="sng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Régression simple</a:t>
            </a:r>
            <a:r>
              <a:rPr lang="fr-FR" sz="2200" dirty="0"/>
              <a:t>: contient une seule variable indépendante (Ex: relation  entre la  variable </a:t>
            </a:r>
            <a:r>
              <a:rPr lang="fr-FR" sz="2200" b="1" dirty="0"/>
              <a:t>Revenu</a:t>
            </a:r>
            <a:r>
              <a:rPr lang="fr-FR" sz="2200" dirty="0"/>
              <a:t>  et  la variable  </a:t>
            </a:r>
            <a:r>
              <a:rPr lang="fr-FR" sz="2200" b="1" dirty="0"/>
              <a:t>Consommation</a:t>
            </a:r>
            <a:r>
              <a:rPr lang="fr-FR" sz="2200" dirty="0"/>
              <a:t>)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200" b="1" u="sng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Régression multiple:</a:t>
            </a:r>
            <a:r>
              <a:rPr lang="fr-FR" sz="2200" dirty="0"/>
              <a:t> le modèle est composé d’au moins deux variables indépendantes (Ex: la demande  d’un  produit  peut  être expliquée par les Prix, Revenu et Publicité)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819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dirty="0"/>
              <a:t>Régression: Définition</a:t>
            </a:r>
            <a:endParaRPr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43608" y="1491630"/>
                <a:ext cx="7344816" cy="345638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0" tIns="0" rIns="0" bIns="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fr-FR" sz="2200" dirty="0"/>
                  <a:t> Si </a:t>
                </a:r>
                <a:r>
                  <a:rPr lang="fr-FR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fr-FR" sz="22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200" dirty="0"/>
                  <a:t> sont </a:t>
                </a:r>
                <a:r>
                  <a:rPr lang="fr-FR" sz="2200" b="1" dirty="0"/>
                  <a:t>quantitatives</a:t>
                </a:r>
                <a:r>
                  <a:rPr lang="fr-FR" sz="2200" dirty="0"/>
                  <a:t>, le modèle le plus connu est nommé </a:t>
                </a:r>
                <a:r>
                  <a:rPr lang="fr-FR" sz="2200" b="1" dirty="0">
                    <a:solidFill>
                      <a:schemeClr val="accent4"/>
                    </a:solidFill>
                  </a:rPr>
                  <a:t>régression linéaire</a:t>
                </a:r>
                <a:r>
                  <a:rPr lang="fr-FR" sz="2200" dirty="0"/>
                  <a:t>.  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fr-FR" sz="2200" dirty="0"/>
                  <a:t>Si </a:t>
                </a:r>
                <a:r>
                  <a:rPr lang="fr-FR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fr-FR" sz="2200" dirty="0"/>
                  <a:t> est </a:t>
                </a:r>
                <a:r>
                  <a:rPr lang="fr-FR" sz="2200" b="1" dirty="0"/>
                  <a:t>qualitative</a:t>
                </a:r>
                <a:r>
                  <a:rPr lang="fr-FR" sz="2200" dirty="0"/>
                  <a:t>, le modèle est nommé </a:t>
                </a:r>
                <a:r>
                  <a:rPr lang="fr-FR" sz="2200" b="1" dirty="0">
                    <a:solidFill>
                      <a:schemeClr val="accent4"/>
                    </a:solidFill>
                  </a:rPr>
                  <a:t>régression logistique</a:t>
                </a:r>
                <a:r>
                  <a:rPr lang="fr-FR" sz="2200" dirty="0"/>
                  <a:t>. </a:t>
                </a:r>
              </a:p>
              <a:p>
                <a:pPr lvl="1">
                  <a:spcAft>
                    <a:spcPts val="600"/>
                  </a:spcAft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r>
                  <a:rPr lang="fr-FR" sz="2000" dirty="0"/>
                  <a:t>Le cas le plus simple est la régression logistique binaire (2 classes). </a:t>
                </a:r>
              </a:p>
              <a:p>
                <a:pPr lvl="1">
                  <a:spcAft>
                    <a:spcPts val="600"/>
                  </a:spcAft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r>
                  <a:rPr lang="fr-FR" sz="2000" dirty="0"/>
                  <a:t>Si ce n'est pas le cas, la régression logistique peut être multinomiale, </a:t>
                </a:r>
                <a:r>
                  <a:rPr lang="fr-FR" sz="2000" dirty="0" err="1"/>
                  <a:t>polytomique</a:t>
                </a:r>
                <a:r>
                  <a:rPr lang="fr-FR" sz="2000" dirty="0"/>
                  <a:t>,... </a:t>
                </a:r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3608" y="1491630"/>
                <a:ext cx="7344816" cy="3456384"/>
              </a:xfrm>
              <a:prstGeom prst="rect">
                <a:avLst/>
              </a:prstGeom>
              <a:blipFill>
                <a:blip r:embed="rId3"/>
                <a:stretch>
                  <a:fillRect l="-1075" r="-1158"/>
                </a:stretch>
              </a:blipFill>
              <a:ln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548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dirty="0"/>
              <a:t>Régression: Définition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43608" y="1491630"/>
                <a:ext cx="7344816" cy="79208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0" tIns="0" rIns="0" bIns="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fr-FR" sz="2200" dirty="0"/>
                  <a:t>Suivant la nature de </a:t>
                </a:r>
                <a:r>
                  <a:rPr lang="fr-FR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fr-FR" sz="2200" dirty="0"/>
                  <a:t>, le nombre et la nature 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fr-FR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200" dirty="0"/>
                  <a:t>, cette modélisation porte différents noms </a:t>
                </a:r>
                <a:endParaRPr lang="fr-FR" sz="22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3608" y="1491630"/>
                <a:ext cx="7344816" cy="792088"/>
              </a:xfrm>
              <a:prstGeom prst="rect">
                <a:avLst/>
              </a:prstGeom>
              <a:blipFill>
                <a:blip r:embed="rId3"/>
                <a:stretch>
                  <a:fillRect l="-1075" t="-10448" b="-9701"/>
                </a:stretch>
              </a:blipFill>
              <a:ln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oogle Shape;628;p25">
                <a:extLst>
                  <a:ext uri="{FF2B5EF4-FFF2-40B4-BE49-F238E27FC236}">
                    <a16:creationId xmlns:a16="http://schemas.microsoft.com/office/drawing/2014/main" id="{278F78F9-6D9F-472A-8D44-8732012EAD1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04698091"/>
                  </p:ext>
                </p:extLst>
              </p:nvPr>
            </p:nvGraphicFramePr>
            <p:xfrm>
              <a:off x="2051720" y="2571750"/>
              <a:ext cx="5574244" cy="2160241"/>
            </p:xfrm>
            <a:graphic>
              <a:graphicData uri="http://schemas.openxmlformats.org/drawingml/2006/table">
                <a:tbl>
                  <a:tblPr>
                    <a:noFill/>
                    <a:tableStyleId>{D7AEECF4-432E-4D26-AA6D-92A1E89D1F9B}</a:tableStyleId>
                  </a:tblPr>
                  <a:tblGrid>
                    <a:gridCol w="28038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70359">
                      <a:extLst>
                        <a:ext uri="{9D8B030D-6E8A-4147-A177-3AD203B41FA5}">
                          <a16:colId xmlns:a16="http://schemas.microsoft.com/office/drawing/2014/main" val="3050101062"/>
                        </a:ext>
                      </a:extLst>
                    </a:gridCol>
                  </a:tblGrid>
                  <a:tr h="78656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ea typeface="Barlow Light"/>
                              <a:cs typeface="Arial"/>
                              <a:sym typeface="Barlow Light"/>
                            </a:rPr>
                            <a:t>Modélisation</a:t>
                          </a:r>
                          <a:endParaRPr sz="1800" b="1" i="0" u="none" strike="noStrike" cap="none" dirty="0">
                            <a:solidFill>
                              <a:schemeClr val="accent1"/>
                            </a:solidFill>
                            <a:latin typeface="Barlow Light"/>
                            <a:ea typeface="Barlow Light"/>
                            <a:cs typeface="Arial"/>
                            <a:sym typeface="Barlow Light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800" b="1" i="1" u="none" strike="noStrike" cap="none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b="1" i="0" u="none" strike="noStrike" cap="none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fr-FR" sz="1800" b="1" i="0" u="none" strike="noStrike" cap="none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ea typeface="Arial"/>
                              <a:cs typeface="Arial"/>
                              <a:sym typeface="Arial"/>
                            </a:rPr>
                            <a:t> </a:t>
                          </a:r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sym typeface="Arial"/>
                            </a:rPr>
                            <a:t>quantitative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57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800" b="0" i="1" u="none" strike="noStrike" cap="none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Y </a:t>
                          </a:r>
                          <a:r>
                            <a:rPr lang="fr-FR" sz="1800" b="0" i="0" u="none" strike="noStrike" cap="none" dirty="0">
                              <a:solidFill>
                                <a:srgbClr val="000000"/>
                              </a:solidFill>
                              <a:latin typeface="Barlow Light" panose="020B0604020202020204" charset="0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 q</a:t>
                          </a:r>
                          <a:r>
                            <a:rPr lang="fr-FR" sz="1800" b="0" i="0" u="none" strike="noStrike" cap="none" dirty="0">
                              <a:solidFill>
                                <a:srgbClr val="000000"/>
                              </a:solidFill>
                              <a:latin typeface="Barlow Light" panose="020B0604020202020204" charset="0"/>
                              <a:cs typeface="Arial"/>
                              <a:sym typeface="Arial"/>
                            </a:rPr>
                            <a:t>uantitative</a:t>
                          </a:r>
                          <a:endParaRPr lang="fr-FR" sz="1800" b="0" i="1" u="none" strike="noStrike" cap="none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  <a:sym typeface="Arial"/>
                          </a:endParaRPr>
                        </a:p>
                      </a:txBody>
                      <a:tcPr anchor="ctr">
                        <a:lnL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Régression linéaire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0790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800" b="0" i="1" u="none" strike="noStrike" cap="none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Y  </a:t>
                          </a:r>
                          <a:r>
                            <a:rPr lang="fr-FR" sz="1800" b="0" i="0" u="none" strike="noStrike" cap="none" dirty="0">
                              <a:solidFill>
                                <a:srgbClr val="000000"/>
                              </a:solidFill>
                              <a:latin typeface="Barlow Light" panose="020B0604020202020204" charset="0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q</a:t>
                          </a:r>
                          <a:r>
                            <a:rPr lang="fr-FR" sz="1800" b="0" i="0" u="none" strike="noStrike" cap="none" dirty="0">
                              <a:solidFill>
                                <a:srgbClr val="000000"/>
                              </a:solidFill>
                              <a:latin typeface="Barlow Light" panose="020B0604020202020204" charset="0"/>
                              <a:cs typeface="Arial"/>
                              <a:sym typeface="Arial"/>
                            </a:rPr>
                            <a:t>ualitative</a:t>
                          </a:r>
                        </a:p>
                      </a:txBody>
                      <a:tcPr anchor="ctr">
                        <a:lnL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Régression logistique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35508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oogle Shape;628;p25">
                <a:extLst>
                  <a:ext uri="{FF2B5EF4-FFF2-40B4-BE49-F238E27FC236}">
                    <a16:creationId xmlns:a16="http://schemas.microsoft.com/office/drawing/2014/main" id="{278F78F9-6D9F-472A-8D44-8732012EAD1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04698091"/>
                  </p:ext>
                </p:extLst>
              </p:nvPr>
            </p:nvGraphicFramePr>
            <p:xfrm>
              <a:off x="2051720" y="2571750"/>
              <a:ext cx="5574244" cy="2160241"/>
            </p:xfrm>
            <a:graphic>
              <a:graphicData uri="http://schemas.openxmlformats.org/drawingml/2006/table">
                <a:tbl>
                  <a:tblPr>
                    <a:noFill/>
                    <a:tableStyleId>{D7AEECF4-432E-4D26-AA6D-92A1E89D1F9B}</a:tableStyleId>
                  </a:tblPr>
                  <a:tblGrid>
                    <a:gridCol w="28038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70359">
                      <a:extLst>
                        <a:ext uri="{9D8B030D-6E8A-4147-A177-3AD203B41FA5}">
                          <a16:colId xmlns:a16="http://schemas.microsoft.com/office/drawing/2014/main" val="3050101062"/>
                        </a:ext>
                      </a:extLst>
                    </a:gridCol>
                  </a:tblGrid>
                  <a:tr h="78656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fr-FR" sz="1800" b="1" i="0" u="none" strike="noStrike" cap="none" dirty="0">
                              <a:solidFill>
                                <a:schemeClr val="accent1"/>
                              </a:solidFill>
                              <a:latin typeface="Barlow Light"/>
                              <a:ea typeface="Barlow Light"/>
                              <a:cs typeface="Arial"/>
                              <a:sym typeface="Barlow Light"/>
                            </a:rPr>
                            <a:t>Modélisation</a:t>
                          </a:r>
                          <a:endParaRPr sz="1800" b="1" i="0" u="none" strike="noStrike" cap="none" dirty="0">
                            <a:solidFill>
                              <a:schemeClr val="accent1"/>
                            </a:solidFill>
                            <a:latin typeface="Barlow Light"/>
                            <a:ea typeface="Barlow Light"/>
                            <a:cs typeface="Arial"/>
                            <a:sym typeface="Barlow Light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4"/>
                          <a:stretch>
                            <a:fillRect l="-101758" t="-2308" r="-1538" b="-17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57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800" b="0" i="1" u="none" strike="noStrike" cap="none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Y </a:t>
                          </a:r>
                          <a:r>
                            <a:rPr lang="fr-FR" sz="1800" b="0" i="0" u="none" strike="noStrike" cap="none" dirty="0">
                              <a:solidFill>
                                <a:srgbClr val="000000"/>
                              </a:solidFill>
                              <a:latin typeface="Barlow Light" panose="020B0604020202020204" charset="0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 q</a:t>
                          </a:r>
                          <a:r>
                            <a:rPr lang="fr-FR" sz="1800" b="0" i="0" u="none" strike="noStrike" cap="none" dirty="0">
                              <a:solidFill>
                                <a:srgbClr val="000000"/>
                              </a:solidFill>
                              <a:latin typeface="Barlow Light" panose="020B0604020202020204" charset="0"/>
                              <a:cs typeface="Arial"/>
                              <a:sym typeface="Arial"/>
                            </a:rPr>
                            <a:t>uantitative</a:t>
                          </a:r>
                          <a:endParaRPr lang="fr-FR" sz="1800" b="0" i="1" u="none" strike="noStrike" cap="none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  <a:sym typeface="Arial"/>
                          </a:endParaRPr>
                        </a:p>
                      </a:txBody>
                      <a:tcPr anchor="ctr">
                        <a:lnL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Régression linéaire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0790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800" b="0" i="1" u="none" strike="noStrike" cap="none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Y  </a:t>
                          </a:r>
                          <a:r>
                            <a:rPr lang="fr-FR" sz="1800" b="0" i="0" u="none" strike="noStrike" cap="none" dirty="0">
                              <a:solidFill>
                                <a:srgbClr val="000000"/>
                              </a:solidFill>
                              <a:latin typeface="Barlow Light" panose="020B0604020202020204" charset="0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q</a:t>
                          </a:r>
                          <a:r>
                            <a:rPr lang="fr-FR" sz="1800" b="0" i="0" u="none" strike="noStrike" cap="none" dirty="0">
                              <a:solidFill>
                                <a:srgbClr val="000000"/>
                              </a:solidFill>
                              <a:latin typeface="Barlow Light" panose="020B0604020202020204" charset="0"/>
                              <a:cs typeface="Arial"/>
                              <a:sym typeface="Arial"/>
                            </a:rPr>
                            <a:t>ualitative</a:t>
                          </a:r>
                        </a:p>
                      </a:txBody>
                      <a:tcPr anchor="ctr">
                        <a:lnL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>
                              <a:latin typeface="Barlow Light" panose="020B0604020202020204" charset="0"/>
                            </a:rPr>
                            <a:t>Régression logistique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35508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3240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dirty="0"/>
              <a:t>Régression linéaire simple: Définition</a:t>
            </a:r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043608" y="1707654"/>
            <a:ext cx="7380000" cy="29520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spcBef>
                <a:spcPts val="1200"/>
              </a:spcBef>
              <a:buNone/>
            </a:pPr>
            <a:r>
              <a:rPr lang="fr-FR" dirty="0"/>
              <a:t>La régression linéaire est un algorithme qui va </a:t>
            </a:r>
            <a:r>
              <a:rPr lang="fr-FR" b="1" dirty="0"/>
              <a:t>trouver une droite qui se rapproche le plus possible d’un ensemble de points</a:t>
            </a:r>
            <a:r>
              <a:rPr lang="fr-FR" dirty="0"/>
              <a:t>. Les points représentent les données d’apprentissage </a:t>
            </a:r>
            <a:r>
              <a:rPr lang="fr-FR" i="1" dirty="0"/>
              <a:t>(Training Set)</a:t>
            </a:r>
            <a:r>
              <a:rPr lang="fr-FR" dirty="0"/>
              <a:t>.</a:t>
            </a:r>
            <a:endParaRPr lang="fr-FR" sz="2800" dirty="0">
              <a:latin typeface="Barlow Light" panose="020B0604020202020204" charset="0"/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959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dirty="0"/>
              <a:t>Régression linéaire simple</a:t>
            </a:r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925401" y="2326261"/>
            <a:ext cx="3116012" cy="1174101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/>
              <a:t>Schématiquement, on veut un résultat comme celui là :</a:t>
            </a:r>
            <a:endParaRPr lang="fr-FR" sz="2200" b="1" dirty="0">
              <a:solidFill>
                <a:schemeClr val="accent4"/>
              </a:solidFill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3" name="Flèche : droite à entaille 2">
            <a:extLst>
              <a:ext uri="{FF2B5EF4-FFF2-40B4-BE49-F238E27FC236}">
                <a16:creationId xmlns:a16="http://schemas.microsoft.com/office/drawing/2014/main" id="{48C30597-B77C-4426-BF92-F7673E20CB46}"/>
              </a:ext>
            </a:extLst>
          </p:cNvPr>
          <p:cNvSpPr/>
          <p:nvPr/>
        </p:nvSpPr>
        <p:spPr>
          <a:xfrm>
            <a:off x="4049172" y="2697287"/>
            <a:ext cx="331678" cy="432048"/>
          </a:xfrm>
          <a:prstGeom prst="notch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310D40-BBAC-4D8D-A054-903567DE6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91630"/>
            <a:ext cx="4232030" cy="295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3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dirty="0"/>
              <a:t>Régression linéaire simple</a:t>
            </a:r>
            <a:endParaRPr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43608" y="1491630"/>
                <a:ext cx="7344816" cy="345638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0" tIns="0" rIns="0" bIns="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fr-FR" sz="2200" dirty="0"/>
                  <a:t>Les points en orange sont les données d’entrée (input data). 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fr-FR" sz="2200" dirty="0"/>
                  <a:t>Les points sont représentés par le couple</a:t>
                </a:r>
                <a:r>
                  <a:rPr lang="fr-FR" sz="2200" b="1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2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200" b="1" dirty="0"/>
                  <a:t>)</a:t>
                </a:r>
                <a:r>
                  <a:rPr lang="fr-FR" sz="2200" dirty="0"/>
                  <a:t>. 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fr-FR" sz="2200" dirty="0"/>
                  <a:t>Les valeurs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sz="2200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200" b="1" dirty="0">
                    <a:solidFill>
                      <a:schemeClr val="accent4"/>
                    </a:solidFill>
                  </a:rPr>
                  <a:t> </a:t>
                </a:r>
                <a:r>
                  <a:rPr lang="fr-FR" sz="2200" dirty="0"/>
                  <a:t>sont les variables prédictives, 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fr-FR" sz="2200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22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200" dirty="0"/>
                  <a:t>est la valeur observée (le prix d’une maison par exemple).</a:t>
                </a:r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3608" y="1491630"/>
                <a:ext cx="7344816" cy="3456384"/>
              </a:xfrm>
              <a:prstGeom prst="rect">
                <a:avLst/>
              </a:prstGeom>
              <a:blipFill>
                <a:blip r:embed="rId3"/>
                <a:stretch>
                  <a:fillRect l="-1075"/>
                </a:stretch>
              </a:blipFill>
              <a:ln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7213993"/>
      </p:ext>
    </p:extLst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4408</TotalTime>
  <Words>1253</Words>
  <Application>Microsoft Office PowerPoint</Application>
  <PresentationFormat>Affichage à l'écran (16:9)</PresentationFormat>
  <Paragraphs>250</Paragraphs>
  <Slides>32</Slides>
  <Notes>31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Barlow SemiBold</vt:lpstr>
      <vt:lpstr>Cambria Math</vt:lpstr>
      <vt:lpstr>Wingdings</vt:lpstr>
      <vt:lpstr>Arial</vt:lpstr>
      <vt:lpstr>Barlow Light</vt:lpstr>
      <vt:lpstr>Lodovico template</vt:lpstr>
      <vt:lpstr>Régression linéaire</vt:lpstr>
      <vt:lpstr>Régression : Définition</vt:lpstr>
      <vt:lpstr>Régression: Définition</vt:lpstr>
      <vt:lpstr>Régression: Définition</vt:lpstr>
      <vt:lpstr>Régression: Définition</vt:lpstr>
      <vt:lpstr>Régression: Définition</vt:lpstr>
      <vt:lpstr>Régression linéaire simple: Définition</vt:lpstr>
      <vt:lpstr>Régression linéaire simple</vt:lpstr>
      <vt:lpstr>Régression linéaire simple</vt:lpstr>
      <vt:lpstr>Régression linéaire simple</vt:lpstr>
      <vt:lpstr>Régression linéaire simple: Exemple</vt:lpstr>
      <vt:lpstr>Régression linéaire simple: Exemple</vt:lpstr>
      <vt:lpstr>Régression linéaire simple: Exemple</vt:lpstr>
      <vt:lpstr>Méthode de moindres carrés</vt:lpstr>
      <vt:lpstr>Méthode de moindres carrés</vt:lpstr>
      <vt:lpstr>Méthode de moindres carrés</vt:lpstr>
      <vt:lpstr>Régression linéaire simple: Exemple</vt:lpstr>
      <vt:lpstr>Mesure de la qualité d’ajustement</vt:lpstr>
      <vt:lpstr>Mesure de la qualité d’ajustement</vt:lpstr>
      <vt:lpstr>Mesure de la qualité d’ajustement</vt:lpstr>
      <vt:lpstr>Coefficient de corrélation linéaire </vt:lpstr>
      <vt:lpstr>Coefficient de corrélation linéaire </vt:lpstr>
      <vt:lpstr>Régression linéaire multiple: Définition</vt:lpstr>
      <vt:lpstr>Régression linéaire multiple</vt:lpstr>
      <vt:lpstr>Régression linéaire multiple: Modèle théorique</vt:lpstr>
      <vt:lpstr>Régression linéaire multiple: Exemple</vt:lpstr>
      <vt:lpstr>Régression linéaire multiple: Exemple</vt:lpstr>
      <vt:lpstr>Régression logistique: Définition</vt:lpstr>
      <vt:lpstr>Régression logistique: Définition</vt:lpstr>
      <vt:lpstr>Régression logistique: Modèle théorique</vt:lpstr>
      <vt:lpstr>Régression logistique: Modèle théorique</vt:lpstr>
      <vt:lpstr>Régression logistique: Modèle théorique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cp:lastModifiedBy>Ilham KADI</cp:lastModifiedBy>
  <cp:revision>309</cp:revision>
  <dcterms:modified xsi:type="dcterms:W3CDTF">2020-12-30T14:31:53Z</dcterms:modified>
</cp:coreProperties>
</file>