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8"/>
  </p:notesMasterIdLst>
  <p:sldIdLst>
    <p:sldId id="257" r:id="rId2"/>
    <p:sldId id="259" r:id="rId3"/>
    <p:sldId id="281" r:id="rId4"/>
    <p:sldId id="271" r:id="rId5"/>
    <p:sldId id="261" r:id="rId6"/>
    <p:sldId id="272" r:id="rId7"/>
    <p:sldId id="273" r:id="rId8"/>
    <p:sldId id="275" r:id="rId9"/>
    <p:sldId id="274" r:id="rId10"/>
    <p:sldId id="262" r:id="rId11"/>
    <p:sldId id="276" r:id="rId12"/>
    <p:sldId id="277" r:id="rId13"/>
    <p:sldId id="280" r:id="rId14"/>
    <p:sldId id="279" r:id="rId15"/>
    <p:sldId id="278" r:id="rId16"/>
    <p:sldId id="282" r:id="rId17"/>
    <p:sldId id="283" r:id="rId18"/>
    <p:sldId id="285" r:id="rId19"/>
    <p:sldId id="284" r:id="rId20"/>
    <p:sldId id="288" r:id="rId21"/>
    <p:sldId id="302" r:id="rId22"/>
    <p:sldId id="303" r:id="rId23"/>
    <p:sldId id="304" r:id="rId24"/>
    <p:sldId id="305" r:id="rId25"/>
    <p:sldId id="287" r:id="rId26"/>
    <p:sldId id="290" r:id="rId27"/>
    <p:sldId id="291" r:id="rId28"/>
    <p:sldId id="293" r:id="rId29"/>
    <p:sldId id="292" r:id="rId30"/>
    <p:sldId id="264" r:id="rId31"/>
    <p:sldId id="299" r:id="rId32"/>
    <p:sldId id="300" r:id="rId33"/>
    <p:sldId id="301" r:id="rId34"/>
    <p:sldId id="294" r:id="rId35"/>
    <p:sldId id="289" r:id="rId36"/>
    <p:sldId id="295" r:id="rId37"/>
    <p:sldId id="296" r:id="rId38"/>
    <p:sldId id="297" r:id="rId39"/>
    <p:sldId id="298" r:id="rId40"/>
    <p:sldId id="267" r:id="rId41"/>
    <p:sldId id="307" r:id="rId42"/>
    <p:sldId id="268" r:id="rId43"/>
    <p:sldId id="308" r:id="rId44"/>
    <p:sldId id="310" r:id="rId45"/>
    <p:sldId id="309" r:id="rId46"/>
    <p:sldId id="311" r:id="rId4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96" autoAdjust="0"/>
  </p:normalViewPr>
  <p:slideViewPr>
    <p:cSldViewPr>
      <p:cViewPr varScale="1">
        <p:scale>
          <a:sx n="89" d="100"/>
          <a:sy n="89" d="100"/>
        </p:scale>
        <p:origin x="22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12" Type="http://schemas.openxmlformats.org/officeDocument/2006/relationships/image" Target="../media/image66.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11" Type="http://schemas.openxmlformats.org/officeDocument/2006/relationships/image" Target="../media/image65.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283F38-4D1A-41C9-8FC7-C3BD800887DA}" type="datetimeFigureOut">
              <a:rPr lang="fr-FR" smtClean="0"/>
              <a:pPr/>
              <a:t>03/05/2023</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F7FD-499B-4805-9FF2-2586EF91B9A3}" type="slidenum">
              <a:rPr lang="fr-FR" smtClean="0"/>
              <a:pPr/>
              <a:t>‹N°›</a:t>
            </a:fld>
            <a:endParaRPr lang="fr-FR"/>
          </a:p>
        </p:txBody>
      </p:sp>
    </p:spTree>
    <p:extLst>
      <p:ext uri="{BB962C8B-B14F-4D97-AF65-F5344CB8AC3E}">
        <p14:creationId xmlns:p14="http://schemas.microsoft.com/office/powerpoint/2010/main" val="262807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design pattern ou patron de conception est une solution standardisé reconnue</a:t>
            </a:r>
            <a:r>
              <a:rPr lang="fr-FR" baseline="0" dirty="0"/>
              <a:t> par les experts et adopté par la communauté qui permet de remédier à une problématique commune en matière de génie logiciel, la raison d’être derrière les design pattern et d’améliorer la qualité du code des applications et de ce fait faciliter sa maintenance, réutilisation, modularité, adaptabilité et </a:t>
            </a:r>
            <a:r>
              <a:rPr lang="fr-FR" baseline="0" dirty="0" err="1"/>
              <a:t>scalabilité</a:t>
            </a:r>
            <a:r>
              <a:rPr lang="fr-FR" baseline="0" dirty="0"/>
              <a:t>, qui sont tous des critères nécessaire dans le domaine de la qualité logiciel. L’adoption d’un design pattern par la communauté le rend une pratique standard</a:t>
            </a:r>
          </a:p>
        </p:txBody>
      </p:sp>
      <p:sp>
        <p:nvSpPr>
          <p:cNvPr id="4" name="Slide Number Placeholder 3"/>
          <p:cNvSpPr>
            <a:spLocks noGrp="1"/>
          </p:cNvSpPr>
          <p:nvPr>
            <p:ph type="sldNum" sz="quarter" idx="10"/>
          </p:nvPr>
        </p:nvSpPr>
        <p:spPr/>
        <p:txBody>
          <a:bodyPr/>
          <a:lstStyle/>
          <a:p>
            <a:fld id="{4E76F7FD-499B-4805-9FF2-2586EF91B9A3}" type="slidenum">
              <a:rPr lang="fr-FR" smtClean="0"/>
              <a:pPr/>
              <a:t>2</a:t>
            </a:fld>
            <a:endParaRPr lang="fr-FR"/>
          </a:p>
        </p:txBody>
      </p:sp>
    </p:spTree>
    <p:extLst>
      <p:ext uri="{BB962C8B-B14F-4D97-AF65-F5344CB8AC3E}">
        <p14:creationId xmlns:p14="http://schemas.microsoft.com/office/powerpoint/2010/main" val="40023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code dans</a:t>
            </a:r>
            <a:r>
              <a:rPr lang="fr-FR" baseline="0" dirty="0"/>
              <a:t> App fait appel à la classe </a:t>
            </a:r>
            <a:r>
              <a:rPr lang="fr-FR" baseline="0" dirty="0" err="1"/>
              <a:t>ConcreteCreator</a:t>
            </a:r>
            <a:r>
              <a:rPr lang="fr-FR" baseline="0" dirty="0"/>
              <a:t> qui implémente l’interface Creator, afin de forcer l’implémentation de la méthode </a:t>
            </a:r>
            <a:r>
              <a:rPr lang="fr-FR" baseline="0" dirty="0" err="1"/>
              <a:t>create</a:t>
            </a:r>
            <a:r>
              <a:rPr lang="fr-FR" baseline="0" dirty="0"/>
              <a:t> qui est la </a:t>
            </a:r>
            <a:r>
              <a:rPr lang="fr-FR" baseline="0" dirty="0" err="1"/>
              <a:t>Factory</a:t>
            </a:r>
            <a:r>
              <a:rPr lang="fr-FR" baseline="0" dirty="0"/>
              <a:t> </a:t>
            </a:r>
            <a:r>
              <a:rPr lang="fr-FR" baseline="0" dirty="0" err="1"/>
              <a:t>Method</a:t>
            </a:r>
            <a:r>
              <a:rPr lang="fr-FR" baseline="0" dirty="0"/>
              <a:t> de la classe, cette méthode prend une condition en paramètre et retourne l’objet approprié de la hiérarchie de l’interface Product et ses filles à savoir Square, Triangle et </a:t>
            </a:r>
            <a:r>
              <a:rPr lang="fr-FR" baseline="0" dirty="0" err="1"/>
              <a:t>Circle</a:t>
            </a:r>
            <a:r>
              <a:rPr lang="fr-FR" baseline="0" dirty="0"/>
              <a:t>. L’interface </a:t>
            </a:r>
            <a:r>
              <a:rPr lang="fr-FR" baseline="0" dirty="0" err="1"/>
              <a:t>ConcreteCreator</a:t>
            </a:r>
            <a:r>
              <a:rPr lang="fr-FR" baseline="0" dirty="0"/>
              <a:t> est d’une utilité si on a à implémenter plusieurs classes filles comme </a:t>
            </a:r>
            <a:r>
              <a:rPr lang="fr-FR" baseline="0" dirty="0" err="1"/>
              <a:t>ConcreteCreator</a:t>
            </a:r>
            <a:r>
              <a:rPr lang="fr-FR" baseline="0" dirty="0"/>
              <a:t>, sinon une autre approche plus simple serait de n’avoir que la classe </a:t>
            </a:r>
            <a:r>
              <a:rPr lang="fr-FR" baseline="0" dirty="0" err="1"/>
              <a:t>ConcreteCreator</a:t>
            </a:r>
            <a:r>
              <a:rPr lang="fr-FR" baseline="0" dirty="0"/>
              <a:t> sans l’interface Creator, et de </a:t>
            </a:r>
            <a:r>
              <a:rPr lang="fr-FR" baseline="0" dirty="0" err="1"/>
              <a:t>reandre</a:t>
            </a:r>
            <a:r>
              <a:rPr lang="fr-FR" baseline="0" dirty="0"/>
              <a:t> la </a:t>
            </a:r>
            <a:r>
              <a:rPr lang="fr-FR" baseline="0" dirty="0" err="1"/>
              <a:t>Factory</a:t>
            </a:r>
            <a:r>
              <a:rPr lang="fr-FR" baseline="0" dirty="0"/>
              <a:t> </a:t>
            </a:r>
            <a:r>
              <a:rPr lang="fr-FR" baseline="0" dirty="0" err="1"/>
              <a:t>Method</a:t>
            </a:r>
            <a:r>
              <a:rPr lang="fr-FR" baseline="0" dirty="0"/>
              <a:t> </a:t>
            </a:r>
            <a:r>
              <a:rPr lang="fr-FR" baseline="0" dirty="0" err="1"/>
              <a:t>create</a:t>
            </a:r>
            <a:r>
              <a:rPr lang="fr-FR" baseline="0" dirty="0"/>
              <a:t> une méthode </a:t>
            </a:r>
            <a:r>
              <a:rPr lang="fr-FR" baseline="0" dirty="0" err="1"/>
              <a:t>static</a:t>
            </a:r>
            <a:r>
              <a:rPr lang="fr-FR" baseline="0" dirty="0"/>
              <a:t>, du fait on aura pas à instancier la classe </a:t>
            </a:r>
            <a:r>
              <a:rPr lang="fr-FR" baseline="0" dirty="0" err="1"/>
              <a:t>ConcreteCreator</a:t>
            </a:r>
            <a:r>
              <a:rPr lang="fr-FR" baseline="0" dirty="0"/>
              <a:t>, et donc on peut l’utiliser directement.</a:t>
            </a:r>
          </a:p>
          <a:p>
            <a:endParaRPr lang="fr-FR" baseline="0" dirty="0"/>
          </a:p>
          <a:p>
            <a:r>
              <a:rPr lang="fr-FR" baseline="0" dirty="0"/>
              <a:t>Exercice : Apporter les modifications nécessaires au code existant pour rendre la </a:t>
            </a:r>
            <a:r>
              <a:rPr lang="fr-FR" baseline="0" dirty="0" err="1"/>
              <a:t>Factory</a:t>
            </a:r>
            <a:r>
              <a:rPr lang="fr-FR" baseline="0" dirty="0"/>
              <a:t> </a:t>
            </a:r>
            <a:r>
              <a:rPr lang="fr-FR" baseline="0" dirty="0" err="1"/>
              <a:t>Method</a:t>
            </a:r>
            <a:r>
              <a:rPr lang="fr-FR" baseline="0" dirty="0"/>
              <a:t> </a:t>
            </a:r>
            <a:r>
              <a:rPr lang="fr-FR" baseline="0" dirty="0" err="1"/>
              <a:t>static</a:t>
            </a:r>
            <a:endParaRPr lang="fr-FR" baseline="0" dirty="0"/>
          </a:p>
          <a:p>
            <a:r>
              <a:rPr lang="fr-FR" baseline="0" dirty="0"/>
              <a:t>Solution: </a:t>
            </a:r>
            <a:r>
              <a:rPr lang="fr-FR" baseline="0" dirty="0" err="1"/>
              <a:t>App.php</a:t>
            </a:r>
            <a:r>
              <a:rPr lang="fr-FR" baseline="0" dirty="0"/>
              <a:t> -&gt; plus besoin de new </a:t>
            </a:r>
            <a:r>
              <a:rPr lang="fr-FR" baseline="0" dirty="0" err="1"/>
              <a:t>ConcreteCreator</a:t>
            </a:r>
            <a:r>
              <a:rPr lang="fr-FR" baseline="0" dirty="0"/>
              <a:t>::</a:t>
            </a:r>
            <a:r>
              <a:rPr lang="fr-FR" baseline="0" dirty="0" err="1"/>
              <a:t>create</a:t>
            </a:r>
            <a:r>
              <a:rPr lang="fr-FR" baseline="0" dirty="0"/>
              <a:t>(‘…’). Supprimer </a:t>
            </a:r>
            <a:r>
              <a:rPr lang="fr-FR" baseline="0" dirty="0" err="1"/>
              <a:t>Creator.php</a:t>
            </a:r>
            <a:r>
              <a:rPr lang="fr-FR" baseline="0" dirty="0"/>
              <a:t>. Sur </a:t>
            </a:r>
            <a:r>
              <a:rPr lang="fr-FR" baseline="0" dirty="0" err="1"/>
              <a:t>ConcreteCreator.php</a:t>
            </a:r>
            <a:r>
              <a:rPr lang="fr-FR" baseline="0" dirty="0"/>
              <a:t> supprimer </a:t>
            </a:r>
            <a:r>
              <a:rPr lang="fr-FR" baseline="0" dirty="0" err="1"/>
              <a:t>implements</a:t>
            </a:r>
            <a:r>
              <a:rPr lang="fr-FR" baseline="0" dirty="0"/>
              <a:t> … et ajouter </a:t>
            </a:r>
            <a:r>
              <a:rPr lang="fr-FR" baseline="0" dirty="0" err="1"/>
              <a:t>static</a:t>
            </a:r>
            <a:r>
              <a:rPr lang="fr-FR" baseline="0" dirty="0"/>
              <a:t> à la méthode </a:t>
            </a:r>
            <a:r>
              <a:rPr lang="fr-FR" baseline="0" dirty="0" err="1"/>
              <a:t>create</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12</a:t>
            </a:fld>
            <a:endParaRPr lang="fr-FR"/>
          </a:p>
        </p:txBody>
      </p:sp>
    </p:spTree>
    <p:extLst>
      <p:ext uri="{BB962C8B-B14F-4D97-AF65-F5344CB8AC3E}">
        <p14:creationId xmlns:p14="http://schemas.microsoft.com/office/powerpoint/2010/main" val="1532192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Factory</a:t>
            </a:r>
            <a:r>
              <a:rPr lang="fr-FR" dirty="0"/>
              <a:t> </a:t>
            </a:r>
            <a:r>
              <a:rPr lang="fr-FR" dirty="0" err="1"/>
              <a:t>Method</a:t>
            </a:r>
            <a:r>
              <a:rPr lang="fr-FR" dirty="0"/>
              <a:t> s’appuie sur les principes :</a:t>
            </a:r>
          </a:p>
          <a:p>
            <a:r>
              <a:rPr lang="fr-FR" dirty="0"/>
              <a:t>Faible couplage : Vu que les</a:t>
            </a:r>
            <a:r>
              <a:rPr lang="fr-FR" baseline="0" dirty="0"/>
              <a:t> dépendances de la classe Client sont diminuée à 1, c’est-à-dire elle ne dépend plus que de la classe contenant la </a:t>
            </a:r>
            <a:r>
              <a:rPr lang="fr-FR" baseline="0" dirty="0" err="1"/>
              <a:t>Factory</a:t>
            </a:r>
            <a:r>
              <a:rPr lang="fr-FR" baseline="0" dirty="0"/>
              <a:t> </a:t>
            </a:r>
            <a:r>
              <a:rPr lang="fr-FR" baseline="0" dirty="0" err="1"/>
              <a:t>Method</a:t>
            </a:r>
            <a:endParaRPr lang="fr-FR" dirty="0"/>
          </a:p>
          <a:p>
            <a:r>
              <a:rPr lang="fr-FR" dirty="0"/>
              <a:t>Forte cohésion : On laissant une</a:t>
            </a:r>
            <a:r>
              <a:rPr lang="fr-FR" baseline="0" dirty="0"/>
              <a:t> classe se charger de la partie création de l’objet on achève aussi une forte cohésion, puisqu’on diminue les responsabilités de la classe Client</a:t>
            </a:r>
            <a:endParaRPr lang="fr-FR" dirty="0"/>
          </a:p>
          <a:p>
            <a:r>
              <a:rPr lang="fr-FR" dirty="0"/>
              <a:t>Abstraction</a:t>
            </a:r>
            <a:r>
              <a:rPr lang="fr-FR" baseline="0" dirty="0"/>
              <a:t> : Au lieu de laisser les classes Triangle, Square et </a:t>
            </a:r>
            <a:r>
              <a:rPr lang="fr-FR" baseline="0" dirty="0" err="1"/>
              <a:t>Circle</a:t>
            </a:r>
            <a:r>
              <a:rPr lang="fr-FR" baseline="0" dirty="0"/>
              <a:t> sans classes parente, </a:t>
            </a:r>
            <a:r>
              <a:rPr lang="fr-FR" baseline="0" dirty="0" err="1"/>
              <a:t>Factory</a:t>
            </a:r>
            <a:r>
              <a:rPr lang="fr-FR" baseline="0" dirty="0"/>
              <a:t> </a:t>
            </a:r>
            <a:r>
              <a:rPr lang="fr-FR" baseline="0" dirty="0" err="1"/>
              <a:t>Method</a:t>
            </a:r>
            <a:r>
              <a:rPr lang="fr-FR" baseline="0" dirty="0"/>
              <a:t> force l’utilisation d’une classe ou interface parente pour les regrouper sous une même hiérarchie</a:t>
            </a:r>
          </a:p>
          <a:p>
            <a:endParaRPr lang="fr-FR" baseline="0" dirty="0"/>
          </a:p>
          <a:p>
            <a:r>
              <a:rPr lang="fr-FR" baseline="0" dirty="0" err="1"/>
              <a:t>Factory</a:t>
            </a:r>
            <a:r>
              <a:rPr lang="fr-FR" baseline="0" dirty="0"/>
              <a:t> </a:t>
            </a:r>
            <a:r>
              <a:rPr lang="fr-FR" baseline="0" dirty="0" err="1"/>
              <a:t>Method</a:t>
            </a:r>
            <a:r>
              <a:rPr lang="fr-FR" baseline="0" dirty="0"/>
              <a:t> est donc utiliser pour achever ces principes</a:t>
            </a:r>
          </a:p>
          <a:p>
            <a:endParaRPr lang="fr-FR" baseline="0" dirty="0"/>
          </a:p>
          <a:p>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14</a:t>
            </a:fld>
            <a:endParaRPr lang="fr-FR"/>
          </a:p>
        </p:txBody>
      </p:sp>
    </p:spTree>
    <p:extLst>
      <p:ext uri="{BB962C8B-B14F-4D97-AF65-F5344CB8AC3E}">
        <p14:creationId xmlns:p14="http://schemas.microsoft.com/office/powerpoint/2010/main" val="180248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pattern qu’on va voir</a:t>
            </a:r>
            <a:r>
              <a:rPr lang="fr-FR" baseline="0" dirty="0"/>
              <a:t> maintenant qui est Abstract </a:t>
            </a:r>
            <a:r>
              <a:rPr lang="fr-FR" baseline="0" dirty="0" err="1"/>
              <a:t>Factory</a:t>
            </a:r>
            <a:r>
              <a:rPr lang="fr-FR" baseline="0" dirty="0"/>
              <a:t> va de pair avec le pattern </a:t>
            </a:r>
            <a:r>
              <a:rPr lang="fr-FR" baseline="0" dirty="0" err="1"/>
              <a:t>Factory</a:t>
            </a:r>
            <a:r>
              <a:rPr lang="fr-FR" baseline="0" dirty="0"/>
              <a:t> </a:t>
            </a:r>
            <a:r>
              <a:rPr lang="fr-FR" baseline="0" dirty="0" err="1"/>
              <a:t>Method</a:t>
            </a:r>
            <a:r>
              <a:rPr lang="fr-FR" baseline="0" dirty="0"/>
              <a:t>, en effet c’est le même principe de </a:t>
            </a:r>
            <a:r>
              <a:rPr lang="fr-FR" baseline="0" dirty="0" err="1"/>
              <a:t>Factory</a:t>
            </a:r>
            <a:r>
              <a:rPr lang="fr-FR" baseline="0" dirty="0"/>
              <a:t> </a:t>
            </a:r>
            <a:r>
              <a:rPr lang="fr-FR" baseline="0" dirty="0" err="1"/>
              <a:t>Method</a:t>
            </a:r>
            <a:r>
              <a:rPr lang="fr-FR" baseline="0" dirty="0"/>
              <a:t> pris au niveau suivant. Le problème étant sur de grandes applications on est amené à créer un ensemble de classes qui sont liées entre eux, mais qui sont pas forcément regrouper dans leur création, ce qui laisse donc la main à la classe client qui va les utiliser la responsabilité de les instancier, et </a:t>
            </a:r>
            <a:r>
              <a:rPr lang="fr-FR" baseline="0" dirty="0" err="1"/>
              <a:t>biensur</a:t>
            </a:r>
            <a:r>
              <a:rPr lang="fr-FR" baseline="0" dirty="0"/>
              <a:t> cette pratique augmente le couplage entre ces classes.</a:t>
            </a:r>
          </a:p>
          <a:p>
            <a:endParaRPr lang="fr-FR" baseline="0" dirty="0"/>
          </a:p>
          <a:p>
            <a:r>
              <a:rPr lang="fr-FR" baseline="0" dirty="0"/>
              <a:t>Comme solution on pense dès le premier coup à utiliser la </a:t>
            </a:r>
            <a:r>
              <a:rPr lang="fr-FR" baseline="0" dirty="0" err="1"/>
              <a:t>Factory</a:t>
            </a:r>
            <a:r>
              <a:rPr lang="fr-FR" baseline="0" dirty="0"/>
              <a:t> </a:t>
            </a:r>
            <a:r>
              <a:rPr lang="fr-FR" baseline="0" dirty="0" err="1"/>
              <a:t>Method</a:t>
            </a:r>
            <a:r>
              <a:rPr lang="fr-FR" baseline="0" dirty="0"/>
              <a:t>, ce qui est bien sauf que la </a:t>
            </a:r>
            <a:r>
              <a:rPr lang="fr-FR" baseline="0" dirty="0" err="1"/>
              <a:t>Factory</a:t>
            </a:r>
            <a:r>
              <a:rPr lang="fr-FR" baseline="0" dirty="0"/>
              <a:t> </a:t>
            </a:r>
            <a:r>
              <a:rPr lang="fr-FR" baseline="0" dirty="0" err="1"/>
              <a:t>Method</a:t>
            </a:r>
            <a:r>
              <a:rPr lang="fr-FR" baseline="0" dirty="0"/>
              <a:t> ne permet pas de regrouper cette ensemble lié de classes, chaque ensemble aura sa </a:t>
            </a:r>
            <a:r>
              <a:rPr lang="fr-FR" baseline="0" dirty="0" err="1"/>
              <a:t>Factory</a:t>
            </a:r>
            <a:r>
              <a:rPr lang="fr-FR" baseline="0" dirty="0"/>
              <a:t> </a:t>
            </a:r>
            <a:r>
              <a:rPr lang="fr-FR" baseline="0" dirty="0" err="1"/>
              <a:t>Method</a:t>
            </a:r>
            <a:r>
              <a:rPr lang="fr-FR" baseline="0" dirty="0"/>
              <a:t> qui n’a aucune relation avec un autre ensemble, même s’ils ont le même comportement, ceci est mal vu puisqu’il faut regrouper ces classes liées entre eux sous la même hiérarchie, d’où la nécessité d’utiliser Abstract </a:t>
            </a:r>
            <a:r>
              <a:rPr lang="fr-FR" baseline="0" dirty="0" err="1"/>
              <a:t>Factory</a:t>
            </a:r>
            <a:r>
              <a:rPr lang="fr-FR" baseline="0" dirty="0"/>
              <a:t>, qui n’est rien d’autre qu’une </a:t>
            </a:r>
            <a:r>
              <a:rPr lang="fr-FR" baseline="0" dirty="0" err="1"/>
              <a:t>Factory</a:t>
            </a:r>
            <a:r>
              <a:rPr lang="fr-FR" baseline="0" dirty="0"/>
              <a:t> de </a:t>
            </a:r>
            <a:r>
              <a:rPr lang="fr-FR" baseline="0" dirty="0" err="1"/>
              <a:t>Factory</a:t>
            </a:r>
            <a:r>
              <a:rPr lang="fr-FR" baseline="0" dirty="0"/>
              <a:t> </a:t>
            </a:r>
            <a:r>
              <a:rPr lang="fr-FR" baseline="0" dirty="0" err="1"/>
              <a:t>Method</a:t>
            </a:r>
            <a:r>
              <a:rPr lang="fr-FR" baseline="0" dirty="0"/>
              <a:t>, c’est donc le niveau 2 du pattern </a:t>
            </a:r>
            <a:r>
              <a:rPr lang="fr-FR" baseline="0" dirty="0" err="1"/>
              <a:t>Factory</a:t>
            </a:r>
            <a:r>
              <a:rPr lang="fr-FR" baseline="0" dirty="0"/>
              <a:t> </a:t>
            </a:r>
            <a:r>
              <a:rPr lang="fr-FR" baseline="0" dirty="0" err="1"/>
              <a:t>Method</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15</a:t>
            </a:fld>
            <a:endParaRPr lang="fr-FR"/>
          </a:p>
        </p:txBody>
      </p:sp>
    </p:spTree>
    <p:extLst>
      <p:ext uri="{BB962C8B-B14F-4D97-AF65-F5344CB8AC3E}">
        <p14:creationId xmlns:p14="http://schemas.microsoft.com/office/powerpoint/2010/main" val="1869674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a:t>La représentation générale du pattern est visible dans le diagramme :</a:t>
            </a:r>
          </a:p>
          <a:p>
            <a:r>
              <a:rPr lang="fr-FR" baseline="0" dirty="0"/>
              <a:t>On a deux familles de produits </a:t>
            </a:r>
            <a:r>
              <a:rPr lang="fr-FR" baseline="0" dirty="0" err="1"/>
              <a:t>ProductA</a:t>
            </a:r>
            <a:r>
              <a:rPr lang="fr-FR" baseline="0" dirty="0"/>
              <a:t> et </a:t>
            </a:r>
            <a:r>
              <a:rPr lang="fr-FR" baseline="0" dirty="0" err="1"/>
              <a:t>ProductB</a:t>
            </a:r>
            <a:r>
              <a:rPr lang="fr-FR" baseline="0" dirty="0"/>
              <a:t> qui implémentent leurs classes abstraites respectives, pour chaque famille de produit on a une </a:t>
            </a:r>
            <a:r>
              <a:rPr lang="fr-FR" baseline="0" dirty="0" err="1"/>
              <a:t>Factory</a:t>
            </a:r>
            <a:r>
              <a:rPr lang="fr-FR" baseline="0" dirty="0"/>
              <a:t> correspondante qui implémente sa classe abstraite, ce qui fait que la classe cliente ne dépend que de la classe </a:t>
            </a:r>
            <a:r>
              <a:rPr lang="fr-FR" baseline="0" dirty="0" err="1"/>
              <a:t>Factory</a:t>
            </a:r>
            <a:r>
              <a:rPr lang="fr-FR" baseline="0" dirty="0"/>
              <a:t> abstraite, son retour est utilisé sans avoir à y dépendre</a:t>
            </a:r>
          </a:p>
          <a:p>
            <a:endParaRPr lang="fr-FR" baseline="0" dirty="0"/>
          </a:p>
          <a:p>
            <a:r>
              <a:rPr lang="fr-FR" baseline="0" dirty="0"/>
              <a:t>Dans notre cas, les deux familles de produits sont représentées par </a:t>
            </a:r>
            <a:r>
              <a:rPr lang="fr-FR" baseline="0" dirty="0" err="1"/>
              <a:t>AbstractProductA</a:t>
            </a:r>
            <a:r>
              <a:rPr lang="fr-FR" baseline="0" dirty="0"/>
              <a:t> et </a:t>
            </a:r>
            <a:r>
              <a:rPr lang="fr-FR" baseline="0" dirty="0" err="1"/>
              <a:t>AbstractProductB</a:t>
            </a:r>
            <a:r>
              <a:rPr lang="fr-FR" baseline="0" dirty="0"/>
              <a:t> avec leurs classes filles et puis on la classe </a:t>
            </a:r>
            <a:r>
              <a:rPr lang="fr-FR" baseline="0" dirty="0" err="1"/>
              <a:t>AbstractFactory</a:t>
            </a:r>
            <a:r>
              <a:rPr lang="fr-FR" baseline="0" dirty="0"/>
              <a:t> qui à deux implémentations, une pour chaque segment vertical de classes des deux familles.</a:t>
            </a:r>
          </a:p>
          <a:p>
            <a:endParaRPr lang="fr-FR" baseline="0" dirty="0"/>
          </a:p>
          <a:p>
            <a:r>
              <a:rPr lang="fr-FR" baseline="0" dirty="0"/>
              <a:t>Les trois abstractions qu’on a à savoir </a:t>
            </a:r>
            <a:r>
              <a:rPr lang="fr-FR" baseline="0" dirty="0" err="1"/>
              <a:t>AbstractProductA</a:t>
            </a:r>
            <a:r>
              <a:rPr lang="fr-FR" baseline="0" dirty="0"/>
              <a:t> , </a:t>
            </a:r>
            <a:r>
              <a:rPr lang="fr-FR" baseline="0" dirty="0" err="1"/>
              <a:t>AbstractProductB</a:t>
            </a:r>
            <a:r>
              <a:rPr lang="fr-FR" baseline="0" dirty="0"/>
              <a:t> et </a:t>
            </a:r>
            <a:r>
              <a:rPr lang="fr-FR" baseline="0" dirty="0" err="1"/>
              <a:t>AbstractFactory</a:t>
            </a:r>
            <a:r>
              <a:rPr lang="fr-FR" baseline="0" dirty="0"/>
              <a:t> peuvent être soit une classes abstraite soit une interface selon le besoin, comme on a vu précédemment, dans l’exemple d’implémentation suivant je les ai mis comme interface pour simplifier la syntaxe.</a:t>
            </a:r>
          </a:p>
          <a:p>
            <a:endParaRPr lang="fr-FR" baseline="0"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16</a:t>
            </a:fld>
            <a:endParaRPr lang="fr-FR"/>
          </a:p>
        </p:txBody>
      </p:sp>
    </p:spTree>
    <p:extLst>
      <p:ext uri="{BB962C8B-B14F-4D97-AF65-F5344CB8AC3E}">
        <p14:creationId xmlns:p14="http://schemas.microsoft.com/office/powerpoint/2010/main" val="47249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classe client utiliser les ProductFactory1 et ProductFactory1 en</a:t>
            </a:r>
            <a:r>
              <a:rPr lang="fr-FR" baseline="0" dirty="0"/>
              <a:t> leur fournissant le paramètre adéquat pour qu’il construise l’objet approprié de l’ensemble liée de classes et le retourne, tout en évitant d’être dépendant des implémentation en bas de la hiérarchie</a:t>
            </a:r>
          </a:p>
          <a:p>
            <a:endParaRPr lang="fr-FR" baseline="0" dirty="0"/>
          </a:p>
          <a:p>
            <a:r>
              <a:rPr lang="fr-FR" baseline="0" dirty="0"/>
              <a:t>On remarque aussi que les interfaces </a:t>
            </a:r>
            <a:r>
              <a:rPr lang="fr-FR" baseline="0" dirty="0" err="1"/>
              <a:t>ProductA</a:t>
            </a:r>
            <a:r>
              <a:rPr lang="fr-FR" baseline="0" dirty="0"/>
              <a:t> et </a:t>
            </a:r>
            <a:r>
              <a:rPr lang="fr-FR" baseline="0" dirty="0" err="1"/>
              <a:t>ProductB</a:t>
            </a:r>
            <a:r>
              <a:rPr lang="fr-FR" baseline="0" dirty="0"/>
              <a:t> ont le même comportement, il serait donc plus mieux de créer une interface Product et de rendre </a:t>
            </a:r>
            <a:r>
              <a:rPr lang="fr-FR" baseline="0" dirty="0" err="1"/>
              <a:t>ProductA</a:t>
            </a:r>
            <a:r>
              <a:rPr lang="fr-FR" baseline="0" dirty="0"/>
              <a:t> et </a:t>
            </a:r>
            <a:r>
              <a:rPr lang="fr-FR" baseline="0" dirty="0" err="1"/>
              <a:t>ProductB</a:t>
            </a:r>
            <a:r>
              <a:rPr lang="fr-FR" baseline="0" dirty="0"/>
              <a:t> des classes abstraites implémentant l’interface Product et fournissant un comportement par défaut par exemple pour la méthode </a:t>
            </a:r>
            <a:r>
              <a:rPr lang="fr-FR" baseline="0" dirty="0" err="1"/>
              <a:t>draw</a:t>
            </a:r>
            <a:endParaRPr lang="fr-FR" baseline="0" dirty="0"/>
          </a:p>
          <a:p>
            <a:endParaRPr lang="fr-FR" baseline="0" dirty="0"/>
          </a:p>
          <a:p>
            <a:r>
              <a:rPr lang="fr-FR" baseline="0" dirty="0"/>
              <a:t>Exercice : </a:t>
            </a:r>
            <a:r>
              <a:rPr lang="fr-FR" baseline="0" dirty="0" err="1"/>
              <a:t>Refactoriser</a:t>
            </a:r>
            <a:r>
              <a:rPr lang="fr-FR" baseline="0" dirty="0"/>
              <a:t> les familles </a:t>
            </a:r>
            <a:r>
              <a:rPr lang="fr-FR" baseline="0" dirty="0" err="1"/>
              <a:t>ProductA</a:t>
            </a:r>
            <a:r>
              <a:rPr lang="fr-FR" baseline="0" dirty="0"/>
              <a:t> et </a:t>
            </a:r>
            <a:r>
              <a:rPr lang="fr-FR" baseline="0" dirty="0" err="1"/>
              <a:t>ProductB</a:t>
            </a:r>
            <a:r>
              <a:rPr lang="fr-FR" baseline="0" dirty="0"/>
              <a:t> en une interface commune.</a:t>
            </a:r>
          </a:p>
        </p:txBody>
      </p:sp>
      <p:sp>
        <p:nvSpPr>
          <p:cNvPr id="4" name="Slide Number Placeholder 3"/>
          <p:cNvSpPr>
            <a:spLocks noGrp="1"/>
          </p:cNvSpPr>
          <p:nvPr>
            <p:ph type="sldNum" sz="quarter" idx="10"/>
          </p:nvPr>
        </p:nvSpPr>
        <p:spPr/>
        <p:txBody>
          <a:bodyPr/>
          <a:lstStyle/>
          <a:p>
            <a:fld id="{4E76F7FD-499B-4805-9FF2-2586EF91B9A3}" type="slidenum">
              <a:rPr lang="fr-FR" smtClean="0"/>
              <a:pPr/>
              <a:t>17</a:t>
            </a:fld>
            <a:endParaRPr lang="fr-FR"/>
          </a:p>
        </p:txBody>
      </p:sp>
    </p:spTree>
    <p:extLst>
      <p:ext uri="{BB962C8B-B14F-4D97-AF65-F5344CB8AC3E}">
        <p14:creationId xmlns:p14="http://schemas.microsoft.com/office/powerpoint/2010/main" val="124952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Abstract </a:t>
            </a:r>
            <a:r>
              <a:rPr lang="fr-FR" dirty="0" err="1"/>
              <a:t>Factory</a:t>
            </a:r>
            <a:r>
              <a:rPr lang="fr-FR" dirty="0"/>
              <a:t> est le niveau 2 du pattern </a:t>
            </a:r>
            <a:r>
              <a:rPr lang="fr-FR" dirty="0" err="1"/>
              <a:t>Factory</a:t>
            </a:r>
            <a:r>
              <a:rPr lang="fr-FR" dirty="0"/>
              <a:t> </a:t>
            </a:r>
            <a:r>
              <a:rPr lang="fr-FR" dirty="0" err="1"/>
              <a:t>Method</a:t>
            </a:r>
            <a:r>
              <a:rPr lang="fr-FR" dirty="0"/>
              <a:t> et donc s’appuie sur les même principes à savoir le faible couplage, la forte</a:t>
            </a:r>
            <a:r>
              <a:rPr lang="fr-FR" baseline="0" dirty="0"/>
              <a:t> cohésion et l’abstraction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a:t>Abstract </a:t>
            </a:r>
            <a:r>
              <a:rPr lang="fr-FR" baseline="0" dirty="0" err="1"/>
              <a:t>Factory</a:t>
            </a:r>
            <a:r>
              <a:rPr lang="fr-FR" baseline="0" dirty="0"/>
              <a:t> est utilisé pour découpler la hiérarchie des classes en place afin de donner plus de flexibilité, et donc on peut les faire évoluer sans avoir d’effet secondaire à réécrire le code, il suffit juste d’ajouter la nouvelle classe et de décrire sa condition de création sur la </a:t>
            </a:r>
            <a:r>
              <a:rPr lang="fr-FR" baseline="0" dirty="0" err="1"/>
              <a:t>Factory</a:t>
            </a:r>
            <a:r>
              <a:rPr lang="fr-FR" baseline="0" dirty="0"/>
              <a:t>. La deuxième raison d’utilisation est que ce pattern force le regroupement des classes par leurs fonctionnalité ce qui permet une meilleure structure du code et rend le code plus apparent et compréhensible</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19</a:t>
            </a:fld>
            <a:endParaRPr lang="fr-FR"/>
          </a:p>
        </p:txBody>
      </p:sp>
    </p:spTree>
    <p:extLst>
      <p:ext uri="{BB962C8B-B14F-4D97-AF65-F5344CB8AC3E}">
        <p14:creationId xmlns:p14="http://schemas.microsoft.com/office/powerpoint/2010/main" val="390524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pattern qu’on va voir maintenant est issue du monde de JEE, il répond à la problématique suivante :</a:t>
            </a:r>
          </a:p>
          <a:p>
            <a:r>
              <a:rPr lang="fr-FR" dirty="0"/>
              <a:t>Comment établir la relation entre les objets et la base de données ? On sait bien que</a:t>
            </a:r>
            <a:r>
              <a:rPr lang="fr-FR" baseline="0" dirty="0"/>
              <a:t> le modèle relationnel des base de données est fondamentalement différent du modèle Objet, il faut donc pense à une solution pour faire interagir les deux technologies entre eux.</a:t>
            </a:r>
          </a:p>
          <a:p>
            <a:endParaRPr lang="fr-FR" baseline="0" dirty="0"/>
          </a:p>
          <a:p>
            <a:r>
              <a:rPr lang="fr-FR" baseline="0" dirty="0"/>
              <a:t>La solution classique c’est d’utiliser les requêtes SQL directement dans le code PHP des classes métiers, cependant afin d’achever une abstraction complète entre les classes et les tables il faut ajouter en dessus de cette couche PDO une autre couche DAO, une abstraction qui permettra de mapper entre les deux technologies (objet et relationnel) et de les utiliser d’une manière tacite.</a:t>
            </a:r>
          </a:p>
          <a:p>
            <a:endParaRPr lang="fr-FR" baseline="0" dirty="0"/>
          </a:p>
          <a:p>
            <a:r>
              <a:rPr lang="fr-FR" dirty="0"/>
              <a:t>DAO pour Data Access Object, aussi appelé Data Mapper est un pattern qui établit une interface d’accès entre les objets d’une part et la base de données d’une autre part</a:t>
            </a:r>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20</a:t>
            </a:fld>
            <a:endParaRPr lang="fr-FR"/>
          </a:p>
        </p:txBody>
      </p:sp>
    </p:spTree>
    <p:extLst>
      <p:ext uri="{BB962C8B-B14F-4D97-AF65-F5344CB8AC3E}">
        <p14:creationId xmlns:p14="http://schemas.microsoft.com/office/powerpoint/2010/main" val="316718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Sur</a:t>
            </a:r>
            <a:r>
              <a:rPr lang="fr-FR" baseline="0" dirty="0"/>
              <a:t> le diagramme on a la classe </a:t>
            </a:r>
            <a:r>
              <a:rPr lang="fr-FR" baseline="0" dirty="0" err="1"/>
              <a:t>BusinessObject</a:t>
            </a:r>
            <a:r>
              <a:rPr lang="fr-FR" baseline="0" dirty="0"/>
              <a:t> qu’on appelle aussi les classes services qui contiennent la logique métier de l’application, ces classes font appelle aux classes DAO, les classes DAO ont des méthodes pour les opérations CRUD et autres requêtes sur la base de données, il transforme alors les données reçu en un objet qui est le </a:t>
            </a:r>
            <a:r>
              <a:rPr lang="fr-FR" baseline="0" dirty="0" err="1"/>
              <a:t>TransferObject</a:t>
            </a:r>
            <a:r>
              <a:rPr lang="fr-FR" baseline="0" dirty="0"/>
              <a:t> afin de le retourner au </a:t>
            </a:r>
            <a:r>
              <a:rPr lang="fr-FR" baseline="0" dirty="0" err="1"/>
              <a:t>BusinessObject</a:t>
            </a:r>
            <a:r>
              <a:rPr lang="fr-FR" baseline="0" dirty="0"/>
              <a:t> pour l’utiliser, et vice-versa </a:t>
            </a:r>
            <a:r>
              <a:rPr lang="fr-FR" baseline="0" dirty="0" err="1"/>
              <a:t>BusinessObject</a:t>
            </a:r>
            <a:r>
              <a:rPr lang="fr-FR" baseline="0" dirty="0"/>
              <a:t> peut envoyer un </a:t>
            </a:r>
            <a:r>
              <a:rPr lang="fr-FR" baseline="0" dirty="0" err="1"/>
              <a:t>TransferObject</a:t>
            </a:r>
            <a:r>
              <a:rPr lang="fr-FR" baseline="0" dirty="0"/>
              <a:t> au DAO pour qu’il soit persister avec le </a:t>
            </a:r>
            <a:r>
              <a:rPr lang="fr-FR" baseline="0" dirty="0" err="1"/>
              <a:t>DataSource</a:t>
            </a:r>
            <a:r>
              <a:rPr lang="fr-FR" baseline="0" dirty="0"/>
              <a:t> qu’on suppose être la classe général du langage pour communiquer avec la base de données, dans le cas de PHP c’est la classe PDO, donc en somme</a:t>
            </a:r>
          </a:p>
          <a:p>
            <a:r>
              <a:rPr lang="fr-FR" baseline="0" dirty="0" err="1"/>
              <a:t>BusinessObject</a:t>
            </a:r>
            <a:r>
              <a:rPr lang="fr-FR" baseline="0" dirty="0"/>
              <a:t> contient la logique métier et travaille étroitement avec la classe DAO</a:t>
            </a:r>
          </a:p>
          <a:p>
            <a:r>
              <a:rPr lang="fr-FR" baseline="0" dirty="0"/>
              <a:t>DAO se base sur </a:t>
            </a:r>
            <a:r>
              <a:rPr lang="fr-FR" baseline="0" dirty="0" err="1"/>
              <a:t>TransferObject</a:t>
            </a:r>
            <a:r>
              <a:rPr lang="fr-FR" baseline="0" dirty="0"/>
              <a:t> et permet de persister et lire les données du </a:t>
            </a:r>
            <a:r>
              <a:rPr lang="fr-FR" baseline="0" dirty="0" err="1"/>
              <a:t>DataSource</a:t>
            </a:r>
            <a:endParaRPr lang="fr-FR" baseline="0" dirty="0"/>
          </a:p>
          <a:p>
            <a:r>
              <a:rPr lang="fr-FR" baseline="0" dirty="0" err="1"/>
              <a:t>TransferObject</a:t>
            </a:r>
            <a:r>
              <a:rPr lang="fr-FR" baseline="0" dirty="0"/>
              <a:t> c’est les classes PHP normales qu’on connait, aussi appelé </a:t>
            </a:r>
            <a:r>
              <a:rPr lang="fr-FR" baseline="0" dirty="0" err="1"/>
              <a:t>ValueObject</a:t>
            </a:r>
            <a:r>
              <a:rPr lang="fr-FR" baseline="0" dirty="0"/>
              <a:t> ou dans d’autres langage les classes </a:t>
            </a:r>
            <a:r>
              <a:rPr lang="fr-FR" baseline="0" dirty="0" err="1"/>
              <a:t>beans</a:t>
            </a:r>
            <a:r>
              <a:rPr lang="fr-FR" baseline="0" dirty="0"/>
              <a:t>, il permettent de contenir l’information atomique de l’application</a:t>
            </a:r>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21</a:t>
            </a:fld>
            <a:endParaRPr lang="fr-FR"/>
          </a:p>
        </p:txBody>
      </p:sp>
    </p:spTree>
    <p:extLst>
      <p:ext uri="{BB962C8B-B14F-4D97-AF65-F5344CB8AC3E}">
        <p14:creationId xmlns:p14="http://schemas.microsoft.com/office/powerpoint/2010/main" val="12039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classe </a:t>
            </a:r>
            <a:r>
              <a:rPr lang="fr-FR" dirty="0" err="1"/>
              <a:t>PersonDAO</a:t>
            </a:r>
            <a:r>
              <a:rPr lang="fr-FR" dirty="0"/>
              <a:t> permet d’établir le lien</a:t>
            </a:r>
            <a:r>
              <a:rPr lang="fr-FR" baseline="0" dirty="0"/>
              <a:t> avec la BDD grâce à la classe PDO</a:t>
            </a:r>
          </a:p>
          <a:p>
            <a:r>
              <a:rPr lang="fr-FR" dirty="0"/>
              <a:t>Les méthodes de la classe sont </a:t>
            </a:r>
            <a:r>
              <a:rPr lang="fr-FR" dirty="0" err="1"/>
              <a:t>static</a:t>
            </a:r>
            <a:r>
              <a:rPr lang="fr-FR" dirty="0"/>
              <a:t> puisque la classe n'a pas un état (propriétés) à sauvegarder, donc autant les mettre comme </a:t>
            </a:r>
            <a:r>
              <a:rPr lang="fr-FR" dirty="0" err="1"/>
              <a:t>static</a:t>
            </a:r>
            <a:r>
              <a:rPr lang="fr-FR" dirty="0"/>
              <a:t> pour pouvoir les appeler directement sans instancier la classe.</a:t>
            </a:r>
            <a:r>
              <a:rPr lang="fr-FR" baseline="0" dirty="0"/>
              <a:t> Elle utilise la classe </a:t>
            </a:r>
            <a:r>
              <a:rPr lang="fr-FR" baseline="0" dirty="0" err="1"/>
              <a:t>DBConnection</a:t>
            </a:r>
            <a:r>
              <a:rPr lang="fr-FR" baseline="0" dirty="0"/>
              <a:t> qui est une classe Singleton qui construit l’objet de connexion à la BDD</a:t>
            </a:r>
          </a:p>
          <a:p>
            <a:r>
              <a:rPr lang="fr-FR" baseline="0" dirty="0"/>
              <a:t>La classe Person est la </a:t>
            </a:r>
            <a:r>
              <a:rPr lang="fr-FR" baseline="0" dirty="0" err="1"/>
              <a:t>ValueObject</a:t>
            </a:r>
            <a:r>
              <a:rPr lang="fr-FR" baseline="0" dirty="0"/>
              <a:t>, la classe qui stocke les données des personnes.</a:t>
            </a:r>
          </a:p>
          <a:p>
            <a:endParaRPr lang="fr-FR" baseline="0" dirty="0"/>
          </a:p>
          <a:p>
            <a:r>
              <a:rPr lang="fr-FR" b="1" baseline="0" dirty="0"/>
              <a:t>(voir les commentaires du code)</a:t>
            </a:r>
            <a:endParaRPr lang="fr-FR" b="1"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22</a:t>
            </a:fld>
            <a:endParaRPr lang="fr-FR"/>
          </a:p>
        </p:txBody>
      </p:sp>
    </p:spTree>
    <p:extLst>
      <p:ext uri="{BB962C8B-B14F-4D97-AF65-F5344CB8AC3E}">
        <p14:creationId xmlns:p14="http://schemas.microsoft.com/office/powerpoint/2010/main" val="1671774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23</a:t>
            </a:fld>
            <a:endParaRPr lang="fr-FR"/>
          </a:p>
        </p:txBody>
      </p:sp>
    </p:spTree>
    <p:extLst>
      <p:ext uri="{BB962C8B-B14F-4D97-AF65-F5344CB8AC3E}">
        <p14:creationId xmlns:p14="http://schemas.microsoft.com/office/powerpoint/2010/main" val="14523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trouve plusieurs types de design patterns parmi eux, il y’a</a:t>
            </a:r>
          </a:p>
          <a:p>
            <a:r>
              <a:rPr lang="fr-FR" dirty="0"/>
              <a:t>Les patterns </a:t>
            </a:r>
            <a:r>
              <a:rPr lang="fr-FR" dirty="0" err="1"/>
              <a:t>Creational</a:t>
            </a:r>
            <a:r>
              <a:rPr lang="fr-FR" dirty="0"/>
              <a:t> qui sont consacré</a:t>
            </a:r>
            <a:r>
              <a:rPr lang="fr-FR" baseline="0" dirty="0"/>
              <a:t> à la construction et l’instanciation des objets</a:t>
            </a:r>
          </a:p>
          <a:p>
            <a:r>
              <a:rPr lang="fr-FR" baseline="0" dirty="0"/>
              <a:t>Les patterns Structural qui touche la structure de haut niveau du code d’une application, c’est-à-dire la hiérarchie et les relations des classes entre eux</a:t>
            </a:r>
          </a:p>
          <a:p>
            <a:r>
              <a:rPr lang="fr-FR" baseline="0" dirty="0"/>
              <a:t>Les patterns </a:t>
            </a:r>
            <a:r>
              <a:rPr lang="fr-FR" baseline="0" dirty="0" err="1"/>
              <a:t>Behavioral</a:t>
            </a:r>
            <a:r>
              <a:rPr lang="fr-FR" baseline="0" dirty="0"/>
              <a:t> se consacre sur l’aspect comportementale du code, et le </a:t>
            </a:r>
            <a:r>
              <a:rPr lang="fr-FR" baseline="0" dirty="0" err="1"/>
              <a:t>refactoring</a:t>
            </a:r>
            <a:r>
              <a:rPr lang="fr-FR" baseline="0" dirty="0"/>
              <a:t> des méthodes et logiques métier</a:t>
            </a:r>
          </a:p>
          <a:p>
            <a:r>
              <a:rPr lang="fr-FR" baseline="0" dirty="0"/>
              <a:t>Les pattern Architectural touche le fondement et la vue globale de tout le code, et permettent de tracer des couches bien définies dont chacune est spécialisé dans un domaines</a:t>
            </a:r>
          </a:p>
        </p:txBody>
      </p:sp>
      <p:sp>
        <p:nvSpPr>
          <p:cNvPr id="4" name="Slide Number Placeholder 3"/>
          <p:cNvSpPr>
            <a:spLocks noGrp="1"/>
          </p:cNvSpPr>
          <p:nvPr>
            <p:ph type="sldNum" sz="quarter" idx="10"/>
          </p:nvPr>
        </p:nvSpPr>
        <p:spPr/>
        <p:txBody>
          <a:bodyPr/>
          <a:lstStyle/>
          <a:p>
            <a:fld id="{4E76F7FD-499B-4805-9FF2-2586EF91B9A3}" type="slidenum">
              <a:rPr lang="fr-FR" smtClean="0"/>
              <a:pPr/>
              <a:t>3</a:t>
            </a:fld>
            <a:endParaRPr lang="fr-FR"/>
          </a:p>
        </p:txBody>
      </p:sp>
    </p:spTree>
    <p:extLst>
      <p:ext uri="{BB962C8B-B14F-4D97-AF65-F5344CB8AC3E}">
        <p14:creationId xmlns:p14="http://schemas.microsoft.com/office/powerpoint/2010/main" val="1024678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L’utilisation de DAO permet de faciliter et uniformiser</a:t>
            </a:r>
            <a:r>
              <a:rPr lang="fr-FR" baseline="0" dirty="0"/>
              <a:t> </a:t>
            </a:r>
            <a:r>
              <a:rPr lang="fr-FR" dirty="0"/>
              <a:t>l’accès à</a:t>
            </a:r>
            <a:r>
              <a:rPr lang="fr-FR" baseline="0" dirty="0"/>
              <a:t> la BDD, ce qui rend la réutilisabilité du code CRUD entre les classes plus conviviale, DAO se base donc sur la classe PDO de PHP et fait l’objet d’utilisation du pattern Singleton pour définir la classe de connexion à la BDD</a:t>
            </a:r>
          </a:p>
          <a:p>
            <a:r>
              <a:rPr lang="fr-FR" baseline="0" dirty="0"/>
              <a:t>Dans les cas les plus compliqués on intègre aussi le pattern </a:t>
            </a:r>
            <a:r>
              <a:rPr lang="fr-FR" baseline="0" dirty="0" err="1"/>
              <a:t>Factory</a:t>
            </a:r>
            <a:r>
              <a:rPr lang="fr-FR" baseline="0" dirty="0"/>
              <a:t> avec le pattern DAO pour faire des </a:t>
            </a:r>
            <a:r>
              <a:rPr lang="fr-FR" baseline="0" dirty="0" err="1"/>
              <a:t>factory</a:t>
            </a:r>
            <a:r>
              <a:rPr lang="fr-FR" baseline="0" dirty="0"/>
              <a:t> d’accès aux données, comme par exemple si on a faire du CRUD sur une BDD + un fichier XML, pour chaque classe </a:t>
            </a:r>
            <a:r>
              <a:rPr lang="fr-FR" baseline="0" dirty="0" err="1"/>
              <a:t>ValueObject</a:t>
            </a:r>
            <a:r>
              <a:rPr lang="fr-FR" baseline="0" dirty="0"/>
              <a:t> on aura donc 2 classes DAO une pour la BDD et l’autre pour XML, le choix entre eux se fera en paramètre à la </a:t>
            </a:r>
            <a:r>
              <a:rPr lang="fr-FR" baseline="0" dirty="0" err="1"/>
              <a:t>Factory</a:t>
            </a:r>
            <a:r>
              <a:rPr lang="fr-FR" baseline="0"/>
              <a:t>.</a:t>
            </a:r>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24</a:t>
            </a:fld>
            <a:endParaRPr lang="fr-FR"/>
          </a:p>
        </p:txBody>
      </p:sp>
    </p:spTree>
    <p:extLst>
      <p:ext uri="{BB962C8B-B14F-4D97-AF65-F5344CB8AC3E}">
        <p14:creationId xmlns:p14="http://schemas.microsoft.com/office/powerpoint/2010/main" val="797617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pattern</a:t>
            </a:r>
            <a:r>
              <a:rPr lang="fr-FR" baseline="0" dirty="0"/>
              <a:t> qu’on va traiter maintenant permet de remédier à un problème très récurent, comment gérer un ensemble d’objets qui sont liés entre eux d’une manière uniforme sans trop abuser de l’héritage ?</a:t>
            </a:r>
          </a:p>
          <a:p>
            <a:endParaRPr lang="fr-FR" baseline="0" dirty="0"/>
          </a:p>
          <a:p>
            <a:r>
              <a:rPr lang="fr-FR" dirty="0"/>
              <a:t>Composite est un pattern Structural qui permet aux classes clientes de traiter les objets individuels et les objets composés uniformément</a:t>
            </a:r>
            <a:endParaRPr lang="fr-FR" baseline="0" dirty="0"/>
          </a:p>
          <a:p>
            <a:r>
              <a:rPr lang="fr-FR" baseline="0" dirty="0"/>
              <a:t>Ce pattern est donc une solution à ce problème et permet de composer des objets en une structure arborescente qui rend ses sous-objets homogène.</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25</a:t>
            </a:fld>
            <a:endParaRPr lang="fr-FR"/>
          </a:p>
        </p:txBody>
      </p:sp>
    </p:spTree>
    <p:extLst>
      <p:ext uri="{BB962C8B-B14F-4D97-AF65-F5344CB8AC3E}">
        <p14:creationId xmlns:p14="http://schemas.microsoft.com/office/powerpoint/2010/main" val="3079831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Sur</a:t>
            </a:r>
            <a:r>
              <a:rPr lang="fr-FR" baseline="0" dirty="0"/>
              <a:t> le diagramme on voit qu’on a une classe abstraite Component avec 2 classes filles, Composite et </a:t>
            </a:r>
            <a:r>
              <a:rPr lang="fr-FR" baseline="0" dirty="0" err="1"/>
              <a:t>Leaf</a:t>
            </a:r>
            <a:r>
              <a:rPr lang="fr-FR" baseline="0" dirty="0"/>
              <a:t>, la classe </a:t>
            </a:r>
            <a:r>
              <a:rPr lang="fr-FR" baseline="0" dirty="0" err="1"/>
              <a:t>Leaf</a:t>
            </a:r>
            <a:r>
              <a:rPr lang="fr-FR" baseline="0" dirty="0"/>
              <a:t> représente un composite fini c’est-à-dire qui ne peut contenir d’autres composant, tandis que la classe Composite a une association avec sa classe mère Component et donc peut contenir d’autres composants, c’est donc un composite non fini</a:t>
            </a:r>
          </a:p>
          <a:p>
            <a:endParaRPr lang="fr-FR" baseline="0" dirty="0"/>
          </a:p>
          <a:p>
            <a:r>
              <a:rPr lang="fr-FR" baseline="0" dirty="0"/>
              <a:t>C’est donc un pattern simple qui utilise l’abstraction, l’héritage et la composition et permet d’uniformiser les structure arborescente.</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26</a:t>
            </a:fld>
            <a:endParaRPr lang="fr-FR"/>
          </a:p>
        </p:txBody>
      </p:sp>
    </p:spTree>
    <p:extLst>
      <p:ext uri="{BB962C8B-B14F-4D97-AF65-F5344CB8AC3E}">
        <p14:creationId xmlns:p14="http://schemas.microsoft.com/office/powerpoint/2010/main" val="1078880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Sur le code, la classe abstraite Component présente une implémentation la méthode </a:t>
            </a:r>
            <a:r>
              <a:rPr lang="fr-FR" dirty="0" err="1"/>
              <a:t>addChild</a:t>
            </a:r>
            <a:r>
              <a:rPr lang="fr-FR" dirty="0"/>
              <a:t> qui servira de comportement par défaut, sauf</a:t>
            </a:r>
            <a:r>
              <a:rPr lang="fr-FR" baseline="0" dirty="0"/>
              <a:t> s’il redéfinit, et c’est effectivement le cas avec la classe Composite, elle redéfinit la méthode </a:t>
            </a:r>
            <a:r>
              <a:rPr lang="fr-FR" baseline="0" dirty="0" err="1"/>
              <a:t>addChild</a:t>
            </a:r>
            <a:r>
              <a:rPr lang="fr-FR" baseline="0" dirty="0"/>
              <a:t> pour permettre l’ajout d’un autre composant, puisque c’est une classe représenta la partie non terminale de l’arborescence (non-terminal </a:t>
            </a:r>
            <a:r>
              <a:rPr lang="fr-FR" baseline="0" dirty="0" err="1"/>
              <a:t>node</a:t>
            </a:r>
            <a:r>
              <a:rPr lang="fr-FR" baseline="0" dirty="0"/>
              <a:t>), tandis que la classe </a:t>
            </a:r>
            <a:r>
              <a:rPr lang="fr-FR" baseline="0" dirty="0" err="1"/>
              <a:t>Leaf</a:t>
            </a:r>
            <a:r>
              <a:rPr lang="fr-FR" baseline="0" dirty="0"/>
              <a:t> est la partie terminale de l’arborescence et donc ne redéfinit pas la méthode, puisqu’elle ne peut ajouter de composant, la méthode </a:t>
            </a:r>
            <a:r>
              <a:rPr lang="fr-FR" baseline="0" dirty="0" err="1"/>
              <a:t>operation</a:t>
            </a:r>
            <a:r>
              <a:rPr lang="fr-FR" baseline="0" dirty="0"/>
              <a:t> et commun entre eux et sa définition est de la responsabilité des classes files.</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27</a:t>
            </a:fld>
            <a:endParaRPr lang="fr-FR"/>
          </a:p>
        </p:txBody>
      </p:sp>
    </p:spTree>
    <p:extLst>
      <p:ext uri="{BB962C8B-B14F-4D97-AF65-F5344CB8AC3E}">
        <p14:creationId xmlns:p14="http://schemas.microsoft.com/office/powerpoint/2010/main" val="1124140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28</a:t>
            </a:fld>
            <a:endParaRPr lang="fr-FR"/>
          </a:p>
        </p:txBody>
      </p:sp>
    </p:spTree>
    <p:extLst>
      <p:ext uri="{BB962C8B-B14F-4D97-AF65-F5344CB8AC3E}">
        <p14:creationId xmlns:p14="http://schemas.microsoft.com/office/powerpoint/2010/main" val="3946208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Quand utiliser Composite ?</a:t>
            </a:r>
          </a:p>
          <a:p>
            <a:pPr lvl="1"/>
            <a:r>
              <a:rPr lang="fr-FR" dirty="0"/>
              <a:t>Pour uniformiser un ensemble de classe liée</a:t>
            </a:r>
          </a:p>
          <a:p>
            <a:pPr lvl="1"/>
            <a:r>
              <a:rPr lang="fr-FR" dirty="0"/>
              <a:t>Pour schématiser des structures arborescente</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r>
              <a:rPr lang="fr-FR" dirty="0"/>
              <a:t>Composite ressemble à un autre pattern intitulé </a:t>
            </a:r>
            <a:r>
              <a:rPr lang="fr-FR" dirty="0" err="1"/>
              <a:t>Decorator</a:t>
            </a:r>
            <a:r>
              <a:rPr lang="fr-FR" dirty="0"/>
              <a:t> dans son diagramme mais ont deux vocations différentes. Je vous laisse le soin d’étudier le pattern </a:t>
            </a:r>
            <a:r>
              <a:rPr lang="fr-FR" dirty="0" err="1"/>
              <a:t>Decorator</a:t>
            </a:r>
            <a:r>
              <a:rPr lang="fr-FR" dirty="0"/>
              <a:t> qui est aussi important que Composite</a:t>
            </a:r>
          </a:p>
          <a:p>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29</a:t>
            </a:fld>
            <a:endParaRPr lang="fr-FR"/>
          </a:p>
        </p:txBody>
      </p:sp>
    </p:spTree>
    <p:extLst>
      <p:ext uri="{BB962C8B-B14F-4D97-AF65-F5344CB8AC3E}">
        <p14:creationId xmlns:p14="http://schemas.microsoft.com/office/powerpoint/2010/main" val="3293181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On entame maintenant avec le pattern </a:t>
            </a:r>
            <a:r>
              <a:rPr lang="fr-FR" dirty="0" err="1"/>
              <a:t>Strategy</a:t>
            </a:r>
            <a:r>
              <a:rPr lang="fr-FR" dirty="0"/>
              <a:t>,</a:t>
            </a:r>
            <a:r>
              <a:rPr lang="fr-FR" baseline="0" dirty="0"/>
              <a:t> il répond à une problématique précise, comment changer le comportement d’une classe. Si on y répond sans penser on va dire qu’il faut changer le code de la classe, changer l’implémentation de ses méthodes, mais faire ceci est carrément mauvais d’un point de vue de la maintenance du code, à chaque fois qu’il faut changer de comportement on aura à </a:t>
            </a:r>
            <a:r>
              <a:rPr lang="fr-FR" baseline="0" dirty="0" err="1"/>
              <a:t>re-écirre</a:t>
            </a:r>
            <a:r>
              <a:rPr lang="fr-FR" baseline="0" dirty="0"/>
              <a:t> toute la classe ce qui n’est pas envisageable. </a:t>
            </a:r>
            <a:r>
              <a:rPr lang="fr-FR" baseline="0" dirty="0" err="1"/>
              <a:t>Strategy</a:t>
            </a:r>
            <a:r>
              <a:rPr lang="fr-FR" baseline="0" dirty="0"/>
              <a:t> propose une solution pour y remédier sans changer le code de la classe Client</a:t>
            </a:r>
          </a:p>
          <a:p>
            <a:endParaRPr lang="fr-FR" baseline="0" dirty="0"/>
          </a:p>
          <a:p>
            <a:r>
              <a:rPr lang="fr-FR" baseline="0" dirty="0" err="1"/>
              <a:t>Strategy</a:t>
            </a:r>
            <a:r>
              <a:rPr lang="fr-FR" baseline="0" dirty="0"/>
              <a:t> est un pattern </a:t>
            </a:r>
            <a:r>
              <a:rPr lang="fr-FR" baseline="0" dirty="0" err="1"/>
              <a:t>Behavioral</a:t>
            </a:r>
            <a:r>
              <a:rPr lang="fr-FR" baseline="0" dirty="0"/>
              <a:t> qui encapsule les algorithme des comportements en des classes qui sont interchangeable, c'est-à-dire qu’on peut changer le comportement de la classe Client rien qu’en changeant la classe qu’il utilise sans avoir à tout réécrire.</a:t>
            </a:r>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30</a:t>
            </a:fld>
            <a:endParaRPr lang="fr-FR"/>
          </a:p>
        </p:txBody>
      </p:sp>
    </p:spTree>
    <p:extLst>
      <p:ext uri="{BB962C8B-B14F-4D97-AF65-F5344CB8AC3E}">
        <p14:creationId xmlns:p14="http://schemas.microsoft.com/office/powerpoint/2010/main" val="296407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On a la classe</a:t>
            </a:r>
            <a:r>
              <a:rPr lang="fr-FR" baseline="0" dirty="0"/>
              <a:t> </a:t>
            </a:r>
            <a:r>
              <a:rPr lang="fr-FR" baseline="0" dirty="0" err="1"/>
              <a:t>Context</a:t>
            </a:r>
            <a:r>
              <a:rPr lang="fr-FR" baseline="0" dirty="0"/>
              <a:t> qui a besoin d’exécuter un comportement précis, sauf que ce comportement est susceptible d’être changé après, donc au lieu d’implémenter le code du comportement voulu directement dans la classe </a:t>
            </a:r>
            <a:r>
              <a:rPr lang="fr-FR" baseline="0" dirty="0" err="1"/>
              <a:t>Context</a:t>
            </a:r>
            <a:r>
              <a:rPr lang="fr-FR" baseline="0" dirty="0"/>
              <a:t>, on va implémenter chacun de ces comportement susceptible d’êtres utilisés dans leurs classes respective, ces classes implémenteront une interface mère </a:t>
            </a:r>
            <a:r>
              <a:rPr lang="fr-FR" baseline="0" dirty="0" err="1"/>
              <a:t>Strategy</a:t>
            </a:r>
            <a:r>
              <a:rPr lang="fr-FR" baseline="0" dirty="0"/>
              <a:t> pour les regrouper sous un ensemble. Une fois chose faite la classe </a:t>
            </a:r>
            <a:r>
              <a:rPr lang="fr-FR" baseline="0" dirty="0" err="1"/>
              <a:t>Context</a:t>
            </a:r>
            <a:r>
              <a:rPr lang="fr-FR" baseline="0" dirty="0"/>
              <a:t> n’aura plus qu’a changer l’instanciation de l’objet qui encapsule l’algorithme voulu pour changer son comportement.</a:t>
            </a:r>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31</a:t>
            </a:fld>
            <a:endParaRPr lang="fr-FR"/>
          </a:p>
        </p:txBody>
      </p:sp>
    </p:spTree>
    <p:extLst>
      <p:ext uri="{BB962C8B-B14F-4D97-AF65-F5344CB8AC3E}">
        <p14:creationId xmlns:p14="http://schemas.microsoft.com/office/powerpoint/2010/main" val="2320422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a donc une interface </a:t>
            </a:r>
            <a:r>
              <a:rPr lang="fr-FR" dirty="0" err="1"/>
              <a:t>Strategy</a:t>
            </a:r>
            <a:r>
              <a:rPr lang="fr-FR" dirty="0"/>
              <a:t> qui définit le contrat du</a:t>
            </a:r>
            <a:r>
              <a:rPr lang="fr-FR" baseline="0" dirty="0"/>
              <a:t> comportement commun entre toutes les sous classes </a:t>
            </a:r>
            <a:r>
              <a:rPr lang="fr-FR" baseline="0" dirty="0" err="1"/>
              <a:t>ConcreteStrategyA</a:t>
            </a:r>
            <a:r>
              <a:rPr lang="fr-FR" baseline="0" dirty="0"/>
              <a:t>, B et C</a:t>
            </a:r>
          </a:p>
          <a:p>
            <a:r>
              <a:rPr lang="fr-FR" baseline="0" dirty="0"/>
              <a:t>Chacune de ces classes définit un comportement différent de l’autre, chacune avec son propre algorithme implémenté dans la même méthode. Pour la classe client il suffit donc d’instancier la bonne classe </a:t>
            </a:r>
            <a:r>
              <a:rPr lang="fr-FR" baseline="0" dirty="0" err="1"/>
              <a:t>Strategy</a:t>
            </a:r>
            <a:r>
              <a:rPr lang="fr-FR" baseline="0" dirty="0"/>
              <a:t> pour changer d’algorithme sans avoir à modifier l’algorithme de la classe client elle même</a:t>
            </a:r>
          </a:p>
        </p:txBody>
      </p:sp>
      <p:sp>
        <p:nvSpPr>
          <p:cNvPr id="4" name="Slide Number Placeholder 3"/>
          <p:cNvSpPr>
            <a:spLocks noGrp="1"/>
          </p:cNvSpPr>
          <p:nvPr>
            <p:ph type="sldNum" sz="quarter" idx="10"/>
          </p:nvPr>
        </p:nvSpPr>
        <p:spPr/>
        <p:txBody>
          <a:bodyPr/>
          <a:lstStyle/>
          <a:p>
            <a:fld id="{4E76F7FD-499B-4805-9FF2-2586EF91B9A3}" type="slidenum">
              <a:rPr lang="fr-FR" smtClean="0"/>
              <a:pPr/>
              <a:t>32</a:t>
            </a:fld>
            <a:endParaRPr lang="fr-FR"/>
          </a:p>
        </p:txBody>
      </p:sp>
    </p:spTree>
    <p:extLst>
      <p:ext uri="{BB962C8B-B14F-4D97-AF65-F5344CB8AC3E}">
        <p14:creationId xmlns:p14="http://schemas.microsoft.com/office/powerpoint/2010/main" val="3387382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a:t>Strategy</a:t>
            </a:r>
            <a:r>
              <a:rPr lang="fr-FR" dirty="0"/>
              <a:t> utilise le principe d’abstraction et permet d’achever l’open-</a:t>
            </a:r>
            <a:r>
              <a:rPr lang="fr-FR" dirty="0" err="1"/>
              <a:t>closed</a:t>
            </a:r>
            <a:r>
              <a:rPr lang="fr-FR" baseline="0" dirty="0"/>
              <a:t> </a:t>
            </a:r>
            <a:r>
              <a:rPr lang="fr-FR" baseline="0" dirty="0" err="1"/>
              <a:t>principle</a:t>
            </a:r>
            <a:r>
              <a:rPr lang="fr-FR" dirty="0"/>
              <a:t>. C’est un pattern à prescrire quand</a:t>
            </a:r>
            <a:r>
              <a:rPr lang="fr-FR" baseline="0" dirty="0"/>
              <a:t> on a plusieurs algorithmes à implémenter et qui vont êtres utilisés d’une manière interchangeable</a:t>
            </a:r>
          </a:p>
          <a:p>
            <a:endParaRPr lang="fr-FR" baseline="0" dirty="0"/>
          </a:p>
          <a:p>
            <a:r>
              <a:rPr lang="fr-FR" baseline="0" dirty="0"/>
              <a:t>En voyant le diagramme de classe de </a:t>
            </a:r>
            <a:r>
              <a:rPr lang="fr-FR" baseline="0" dirty="0" err="1"/>
              <a:t>Strategy</a:t>
            </a:r>
            <a:r>
              <a:rPr lang="fr-FR" baseline="0" dirty="0"/>
              <a:t> on voit qu’il ressemble au pattern State, mais chacun a une intention différente, </a:t>
            </a:r>
            <a:r>
              <a:rPr lang="fr-FR" baseline="0" dirty="0" err="1"/>
              <a:t>Startegy</a:t>
            </a:r>
            <a:r>
              <a:rPr lang="fr-FR" baseline="0" dirty="0"/>
              <a:t> encapsule les comportements, tandis que State encapsule les états d’un objet, je vous laisse le soin d’étudier vous-même le pattern State</a:t>
            </a:r>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34</a:t>
            </a:fld>
            <a:endParaRPr lang="fr-FR"/>
          </a:p>
        </p:txBody>
      </p:sp>
    </p:spTree>
    <p:extLst>
      <p:ext uri="{BB962C8B-B14F-4D97-AF65-F5344CB8AC3E}">
        <p14:creationId xmlns:p14="http://schemas.microsoft.com/office/powerpoint/2010/main" val="315808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Avant d’entamer avec les Design Patterns, il faut d’abord savoir les principe de conception basiques sur lesquelles repose ce patterns proposés,</a:t>
            </a:r>
            <a:r>
              <a:rPr lang="fr-FR" baseline="0" dirty="0"/>
              <a:t> parmi eux on trouve :</a:t>
            </a:r>
          </a:p>
          <a:p>
            <a:endParaRPr lang="fr-FR" baseline="0" dirty="0"/>
          </a:p>
          <a:p>
            <a:r>
              <a:rPr lang="fr-FR" b="1" baseline="0" dirty="0"/>
              <a:t>Encapsuler ce qui varie : </a:t>
            </a:r>
            <a:r>
              <a:rPr lang="fr-FR" baseline="0" dirty="0"/>
              <a:t>Quand une partie d’un code change pour chaque comportement il faut l’isoler dans une classe à part, pour faciliter la maintenance du code. Il s’agit donc de créer une classe pour chaque comportement différent comme ça la classe client qui utilise se comportement sera modulable et pourra changer de comportement juste en changeant la classe utilisé, sans pour autant modifier le code existant. On verra ce principe avec plus de détails lorsqu’on discutera du design pattern </a:t>
            </a:r>
            <a:r>
              <a:rPr lang="fr-FR" baseline="0" dirty="0" err="1"/>
              <a:t>Strategy</a:t>
            </a:r>
            <a:endParaRPr lang="fr-FR" baseline="0" dirty="0"/>
          </a:p>
          <a:p>
            <a:endParaRPr lang="fr-FR" baseline="0" dirty="0"/>
          </a:p>
          <a:p>
            <a:r>
              <a:rPr lang="fr-FR" b="1" baseline="0" dirty="0"/>
              <a:t>Favoriser la composition à l’héritage : </a:t>
            </a:r>
            <a:r>
              <a:rPr lang="fr-FR" baseline="0" dirty="0"/>
              <a:t>Il faut laisser l’héritage comme dernière option lors de la conception d’une classe, puisqu’on a la possibilité d’hériter qu’une seule classe à la fois, il faut donc favoriser la composition, par exemple au lieu de créer une classe Personne et une classe Employé qui hérite de Personne, il serait mieux de créer une classe Employé avec une propriété de type Personne. Le design pattern Composite utilise ce principe.</a:t>
            </a:r>
          </a:p>
          <a:p>
            <a:endParaRPr lang="fr-FR" baseline="0" dirty="0"/>
          </a:p>
          <a:p>
            <a:r>
              <a:rPr lang="fr-FR" b="1" baseline="0" dirty="0"/>
              <a:t>Programmer à des abstractions : </a:t>
            </a:r>
            <a:r>
              <a:rPr lang="fr-FR" baseline="0" dirty="0"/>
              <a:t>En cas d’utilisation de l’héritage, il est préférable que la classe mère soit abstraite ou encore une interface, le choix entre les deux propositions dépend du besoin. Si on a plusieurs classes qui ont un comportement commun entre eux, on </a:t>
            </a:r>
            <a:r>
              <a:rPr lang="fr-FR" baseline="0" dirty="0" err="1"/>
              <a:t>refactorise</a:t>
            </a:r>
            <a:r>
              <a:rPr lang="fr-FR" baseline="0" dirty="0"/>
              <a:t> ce code commun dans une classe abstraite mère, par contre si ces classes non pas de comportement commun, on choisit d’implémenter sur ces classes une interface mère. Exemple : supposons 3 classes : Chat, Chien, et Poussin, qui hérite tous de la classe Animale, afin d’appliquer ce principe, la classe doit être soit abstraite soit une interface. Dans le cas où les classes Chat, Chien et Poussin n’ont aucun comportement (méthode) commun, la classe Animal sera une interface, par contre si les 3 classes partage un ou des comportements communs, par exemple une fonction marcher(), alors cette fonction sera codé sur une classe abstraite mère et hérité par les 3 classes filles. Au besoin ces classes filles pourront toujours redéfinir cette méthode par un code plus adapté, la méthode de la classe mère fera donc office d’un comportement par défaut. Il faut envisager la généralisation plutôt que la spécialisation, tous les design patterns utilise ce principe.</a:t>
            </a:r>
          </a:p>
          <a:p>
            <a:endParaRPr lang="fr-FR" baseline="0" dirty="0"/>
          </a:p>
          <a:p>
            <a:r>
              <a:rPr lang="fr-FR" b="1" baseline="0" dirty="0"/>
              <a:t>Envisager le faible couplage : </a:t>
            </a:r>
            <a:r>
              <a:rPr lang="fr-FR" baseline="0" dirty="0"/>
              <a:t>Une classe doit avoir un minimum de dépendances vers d’autres classes, si par exemple une classe A contient des propriétés faisant référence à des classes B, C et D, alors on dit que la classe A est en fort couplage, ce qui n’est pas une bonne pratique puisque un changement dans l’une des classes B, C ou D entamera éventuellement un changement dans la classe A. Il faut donc envisager le faible couplage afin de limiter les chances pour qu’une classe change</a:t>
            </a:r>
          </a:p>
          <a:p>
            <a:endParaRPr lang="fr-FR" b="0" baseline="0" dirty="0"/>
          </a:p>
          <a:p>
            <a:r>
              <a:rPr lang="fr-FR" b="1" baseline="0" dirty="0"/>
              <a:t>Envisager la forte cohésion : </a:t>
            </a:r>
            <a:r>
              <a:rPr lang="fr-FR" baseline="0" dirty="0"/>
              <a:t>Une classe ne doit pas avoir plus d’une raison pour changer, elle doit donc avoir une responsabilité unique, une classe </a:t>
            </a:r>
            <a:r>
              <a:rPr lang="fr-FR" baseline="0" dirty="0" err="1"/>
              <a:t>TraiterFichier</a:t>
            </a:r>
            <a:r>
              <a:rPr lang="fr-FR" baseline="0" dirty="0"/>
              <a:t> qui est responsable de la création de l’objet, la lecture et l’écriture sur un fichier est une classe en faible cohésion, c’est-à-dire qu’elle a plusieurs responsabilités ce qui augmente les chances à ce qu’elle change, pour appliquer le principe de forte cohésion, elle doit donc être séparée en trois classes, une pour chaque responsabilité </a:t>
            </a:r>
            <a:r>
              <a:rPr lang="fr-FR" baseline="0" dirty="0" err="1"/>
              <a:t>LireFichier</a:t>
            </a:r>
            <a:r>
              <a:rPr lang="fr-FR" baseline="0" dirty="0"/>
              <a:t>, </a:t>
            </a:r>
            <a:r>
              <a:rPr lang="fr-FR" baseline="0" dirty="0" err="1"/>
              <a:t>ConstruireFichier</a:t>
            </a:r>
            <a:r>
              <a:rPr lang="fr-FR" baseline="0" dirty="0"/>
              <a:t>, </a:t>
            </a:r>
            <a:r>
              <a:rPr lang="fr-FR" baseline="0" dirty="0" err="1"/>
              <a:t>EcrireFichier</a:t>
            </a:r>
            <a:endParaRPr lang="fr-FR" baseline="0" dirty="0"/>
          </a:p>
          <a:p>
            <a:endParaRPr lang="fr-FR" baseline="0" dirty="0"/>
          </a:p>
          <a:p>
            <a:r>
              <a:rPr lang="fr-FR" b="1" baseline="0" dirty="0"/>
              <a:t>Respecter l’open-</a:t>
            </a:r>
            <a:r>
              <a:rPr lang="fr-FR" b="1" baseline="0" dirty="0" err="1"/>
              <a:t>closed</a:t>
            </a:r>
            <a:r>
              <a:rPr lang="fr-FR" b="1" baseline="0" dirty="0"/>
              <a:t> </a:t>
            </a:r>
            <a:r>
              <a:rPr lang="fr-FR" b="1" baseline="0" dirty="0" err="1"/>
              <a:t>principle</a:t>
            </a:r>
            <a:r>
              <a:rPr lang="fr-FR" b="1" baseline="0" dirty="0"/>
              <a:t> : </a:t>
            </a:r>
            <a:r>
              <a:rPr lang="fr-FR" baseline="0" dirty="0"/>
              <a:t>Ce principe dicte qu’une classe doit être ouverte (open) pour y ajouter du code mais fermé (</a:t>
            </a:r>
            <a:r>
              <a:rPr lang="fr-FR" baseline="0" dirty="0" err="1"/>
              <a:t>closed</a:t>
            </a:r>
            <a:r>
              <a:rPr lang="fr-FR" baseline="0" dirty="0"/>
              <a:t>) pour y modifier le code existant, ce principe est impossible à respecter à 100% mais on doit toujours le tenir en compte puisqu’il limite grandement les raisons de changer la classe.</a:t>
            </a:r>
          </a:p>
          <a:p>
            <a:endParaRPr lang="fr-FR" baseline="0" dirty="0"/>
          </a:p>
          <a:p>
            <a:r>
              <a:rPr lang="fr-FR" b="1" baseline="0" dirty="0"/>
              <a:t>Nomenclature :</a:t>
            </a:r>
          </a:p>
          <a:p>
            <a:r>
              <a:rPr lang="fr-FR" baseline="0" dirty="0"/>
              <a:t>Comportement : Méthodes, fonctions et procédures</a:t>
            </a:r>
          </a:p>
          <a:p>
            <a:r>
              <a:rPr lang="fr-FR" baseline="0" dirty="0"/>
              <a:t>Etat : Propriétés, et variables d’instances</a:t>
            </a:r>
          </a:p>
          <a:p>
            <a:r>
              <a:rPr lang="fr-FR" baseline="0" dirty="0"/>
              <a:t>Client : Code de test, code exécuté au chargement de la page, classe qui utilise un ensemble de classe</a:t>
            </a:r>
            <a:endParaRPr lang="fr-FR" dirty="0"/>
          </a:p>
          <a:p>
            <a:endParaRPr lang="fr-FR" baseline="0"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a:t>
            </a:fld>
            <a:endParaRPr lang="fr-FR"/>
          </a:p>
        </p:txBody>
      </p:sp>
    </p:spTree>
    <p:extLst>
      <p:ext uri="{BB962C8B-B14F-4D97-AF65-F5344CB8AC3E}">
        <p14:creationId xmlns:p14="http://schemas.microsoft.com/office/powerpoint/2010/main" val="346650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Le pattern qu’on va voir maintenant est d’une importance cruciale, il est facile et intuitive</a:t>
            </a:r>
            <a:r>
              <a:rPr lang="fr-FR" baseline="0" dirty="0"/>
              <a:t> à comprendre, en plus d’être nécessaire pour implémenter l’architecture MVC qu’on va voir après. Observer est un pattern qui répond à une problématique simple, </a:t>
            </a:r>
            <a:r>
              <a:rPr lang="fr-FR" dirty="0"/>
              <a:t>Comment notifier un objet d’un changement d’état ?</a:t>
            </a:r>
          </a:p>
          <a:p>
            <a:r>
              <a:rPr lang="fr-FR" dirty="0"/>
              <a:t>C’est-à-dire</a:t>
            </a:r>
            <a:r>
              <a:rPr lang="fr-FR" baseline="0" dirty="0"/>
              <a:t> si un objet a des </a:t>
            </a:r>
            <a:r>
              <a:rPr lang="fr-FR" dirty="0"/>
              <a:t>données/propriétés</a:t>
            </a:r>
            <a:r>
              <a:rPr lang="fr-FR" baseline="0" dirty="0"/>
              <a:t> qui ont changés, comment alerter d’autres objets qui en dépendent ?</a:t>
            </a:r>
          </a:p>
          <a:p>
            <a:endParaRPr lang="fr-FR" baseline="0" dirty="0"/>
          </a:p>
          <a:p>
            <a:r>
              <a:rPr lang="fr-FR" baseline="0" dirty="0"/>
              <a:t>Une solution classique consiste à vérifier indéfiniment selon un intervalle pour voir si l’état de l’objet a changé ou pas, sauf que ceci n’est non pas seulement une mauvaise pratique mais aussi consomment des ressources pour rien et est considéré comme solution de contournement plutôt qu’une vraie solution. Il faut donc penser à une solution plus propre et plus standard, d’où l’utilisation du pattern Observer.</a:t>
            </a:r>
          </a:p>
          <a:p>
            <a:endParaRPr lang="fr-FR" baseline="0" dirty="0"/>
          </a:p>
          <a:p>
            <a:r>
              <a:rPr lang="fr-FR" baseline="0" dirty="0"/>
              <a:t>Observer est un pattern </a:t>
            </a:r>
            <a:r>
              <a:rPr lang="fr-FR" baseline="0" dirty="0" err="1"/>
              <a:t>Behavioral</a:t>
            </a:r>
            <a:r>
              <a:rPr lang="fr-FR" baseline="0" dirty="0"/>
              <a:t> qui définit une relation one-to-</a:t>
            </a:r>
            <a:r>
              <a:rPr lang="fr-FR" baseline="0" dirty="0" err="1"/>
              <a:t>many</a:t>
            </a:r>
            <a:r>
              <a:rPr lang="fr-FR" baseline="0" dirty="0"/>
              <a:t> entre un objet donné et les autres objets qui en dépendent pour les notifier des changement d’’état susceptible sur l’objet donné. </a:t>
            </a:r>
          </a:p>
          <a:p>
            <a:endParaRPr lang="fr-FR" baseline="0" dirty="0"/>
          </a:p>
          <a:p>
            <a:r>
              <a:rPr lang="fr-FR" baseline="0" dirty="0"/>
              <a:t>Observer peut être implémenter de deux manières différentes, soit en mode push ou en mode pull, on va voir ceci en plus de détails </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35</a:t>
            </a:fld>
            <a:endParaRPr lang="fr-FR"/>
          </a:p>
        </p:txBody>
      </p:sp>
    </p:spTree>
    <p:extLst>
      <p:ext uri="{BB962C8B-B14F-4D97-AF65-F5344CB8AC3E}">
        <p14:creationId xmlns:p14="http://schemas.microsoft.com/office/powerpoint/2010/main" val="2665268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pattern Observer est composé de deux familles d’objets, Observable et Observer. Observable est l’objet qui va être « observé » pour voir</a:t>
            </a:r>
            <a:r>
              <a:rPr lang="fr-FR" baseline="0" dirty="0"/>
              <a:t> quand il va changer son état, Observer est l’objet ou les objets (on peut avoir un ou plusieurs) qui sont en écoute sur l’objet « observé », ce sont des objets qui sont intéressé de savoir si l’objet « observé » a de nouvelles données ou pas.</a:t>
            </a:r>
          </a:p>
          <a:p>
            <a:endParaRPr lang="fr-FR" baseline="0" dirty="0"/>
          </a:p>
          <a:p>
            <a:r>
              <a:rPr lang="fr-FR" baseline="0" dirty="0"/>
              <a:t>Imaginons par exemple le scénario du diagramme, on aimerait savoir si un objet Login (pour l’authentification) a réussi à authentifier un utilisateur ou pas, un ensemble d’objets est intéressé par cette information, la classe </a:t>
            </a:r>
            <a:r>
              <a:rPr lang="fr-FR" baseline="0" dirty="0" err="1"/>
              <a:t>SecurityMonitor</a:t>
            </a:r>
            <a:r>
              <a:rPr lang="fr-FR" baseline="0" dirty="0"/>
              <a:t> va donc écouter l’objet Login, et une fois qu’il change d’état elle va se mettre à jour.</a:t>
            </a:r>
          </a:p>
          <a:p>
            <a:r>
              <a:rPr lang="fr-FR" baseline="0" dirty="0"/>
              <a:t>Sur ce diagramme la méthode pull est utilisée, c’est-à-dire que l’objet Observable se fait passé en paramètre à l’Observer qui va retirer (pull) l’état de lui. La méthode push est le contraire, l’objet Observable va envoyer son état  l’objet Observer.</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36</a:t>
            </a:fld>
            <a:endParaRPr lang="fr-FR"/>
          </a:p>
        </p:txBody>
      </p:sp>
    </p:spTree>
    <p:extLst>
      <p:ext uri="{BB962C8B-B14F-4D97-AF65-F5344CB8AC3E}">
        <p14:creationId xmlns:p14="http://schemas.microsoft.com/office/powerpoint/2010/main" val="200049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code reflète le diagramme qu’on vient de voir, on a deux interface Observable et Observer</a:t>
            </a:r>
            <a:r>
              <a:rPr lang="fr-FR" baseline="0" dirty="0"/>
              <a:t> pour dénoter les deux types d’objets qu’on a. Login est une classe qui implémente l’interface Observable et donc c’est la classe qui sera écoutée pour changement d’état, elle contient 4 méthodes, </a:t>
            </a:r>
            <a:r>
              <a:rPr lang="fr-FR" baseline="0" dirty="0" err="1"/>
              <a:t>attach</a:t>
            </a:r>
            <a:r>
              <a:rPr lang="fr-FR" baseline="0" dirty="0"/>
              <a:t> pour ajouter un observer, </a:t>
            </a:r>
            <a:r>
              <a:rPr lang="fr-FR" baseline="0" dirty="0" err="1"/>
              <a:t>detach</a:t>
            </a:r>
            <a:r>
              <a:rPr lang="fr-FR" baseline="0" dirty="0"/>
              <a:t> pour supprimer un observer de l’écoute, </a:t>
            </a:r>
            <a:r>
              <a:rPr lang="fr-FR" baseline="0" dirty="0" err="1"/>
              <a:t>notify</a:t>
            </a:r>
            <a:r>
              <a:rPr lang="fr-FR" baseline="0" dirty="0"/>
              <a:t> qui permet de notifier les </a:t>
            </a:r>
            <a:r>
              <a:rPr lang="fr-FR" baseline="0" dirty="0" err="1"/>
              <a:t>observers</a:t>
            </a:r>
            <a:r>
              <a:rPr lang="fr-FR" baseline="0" dirty="0"/>
              <a:t> du changement d’état et </a:t>
            </a:r>
            <a:r>
              <a:rPr lang="fr-FR" baseline="0" dirty="0" err="1"/>
              <a:t>handleLogin</a:t>
            </a:r>
            <a:r>
              <a:rPr lang="fr-FR" baseline="0" dirty="0"/>
              <a:t> qui est la méthode qui implémente la logique métier et fait appel à </a:t>
            </a:r>
            <a:r>
              <a:rPr lang="fr-FR" baseline="0" dirty="0" err="1"/>
              <a:t>notify</a:t>
            </a:r>
            <a:r>
              <a:rPr lang="fr-FR" baseline="0" dirty="0"/>
              <a:t> en fin du traitement pour notifier les </a:t>
            </a:r>
            <a:r>
              <a:rPr lang="fr-FR" baseline="0" dirty="0" err="1"/>
              <a:t>observers</a:t>
            </a:r>
            <a:r>
              <a:rPr lang="fr-FR" baseline="0" dirty="0"/>
              <a:t>.  On comprend donc que dans une classe Observable chaque méthode qui change l’état de la classe devra faire appel à </a:t>
            </a:r>
            <a:r>
              <a:rPr lang="fr-FR" baseline="0" dirty="0" err="1"/>
              <a:t>notify</a:t>
            </a:r>
            <a:r>
              <a:rPr lang="fr-FR" baseline="0" dirty="0"/>
              <a:t> en fin du traitement pour alerter les classes </a:t>
            </a:r>
            <a:r>
              <a:rPr lang="fr-FR" baseline="0" dirty="0" err="1"/>
              <a:t>observers</a:t>
            </a:r>
            <a:endParaRPr lang="fr-FR" baseline="0" dirty="0"/>
          </a:p>
          <a:p>
            <a:endParaRPr lang="fr-FR" baseline="0" dirty="0"/>
          </a:p>
          <a:p>
            <a:r>
              <a:rPr lang="fr-FR" baseline="0" dirty="0"/>
              <a:t>Puis on a la classe qui implémentent Observer qui est à l’écoute de l’objet Login, dans note cas on a juste une seule classe </a:t>
            </a:r>
            <a:r>
              <a:rPr lang="fr-FR" baseline="0" dirty="0" err="1"/>
              <a:t>SecurityMonitor</a:t>
            </a:r>
            <a:r>
              <a:rPr lang="fr-FR" baseline="0" dirty="0"/>
              <a:t> qui implémente l’interface Observer directement sur la classe par contre si on avait plusieurs classes, il serait préférable d’implémenter l’interface dans une classe abstraite qui fera le traitement commun entre tous les classes Observer, et laissera la responsabilité de redéfinir le comportement spécial aux classe filles qui en héritent.</a:t>
            </a:r>
          </a:p>
          <a:p>
            <a:r>
              <a:rPr lang="fr-FR" baseline="0" dirty="0"/>
              <a:t>Sur le Client, on a juste à créer la l’objet Login et l’ajouter aux Observer pour l’écouter, chaque appel à la méthode </a:t>
            </a:r>
            <a:r>
              <a:rPr lang="fr-FR" baseline="0" dirty="0" err="1"/>
              <a:t>handleLogin</a:t>
            </a:r>
            <a:r>
              <a:rPr lang="fr-FR" baseline="0" dirty="0"/>
              <a:t> de la classe Login fera objet d’un « update » pour les </a:t>
            </a:r>
            <a:r>
              <a:rPr lang="fr-FR" baseline="0" dirty="0" err="1"/>
              <a:t>observers</a:t>
            </a:r>
            <a:r>
              <a:rPr lang="fr-FR" baseline="0" dirty="0"/>
              <a:t> qui vont afficher un message selon le code de retour de Login.</a:t>
            </a:r>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37</a:t>
            </a:fld>
            <a:endParaRPr lang="fr-FR"/>
          </a:p>
        </p:txBody>
      </p:sp>
    </p:spTree>
    <p:extLst>
      <p:ext uri="{BB962C8B-B14F-4D97-AF65-F5344CB8AC3E}">
        <p14:creationId xmlns:p14="http://schemas.microsoft.com/office/powerpoint/2010/main" val="1279292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Le</a:t>
            </a:r>
            <a:r>
              <a:rPr lang="fr-FR" baseline="0" dirty="0"/>
              <a:t> mode </a:t>
            </a:r>
            <a:r>
              <a:rPr lang="fr-FR" dirty="0"/>
              <a:t>Pull est</a:t>
            </a:r>
            <a:r>
              <a:rPr lang="fr-FR" baseline="0" dirty="0"/>
              <a:t> plus flexible que le mode Push pour le pattern Observer, sinon il est aussi plus propre d’ajouter l’observer avec la méthode </a:t>
            </a:r>
            <a:r>
              <a:rPr lang="fr-FR" baseline="0" dirty="0" err="1"/>
              <a:t>attach</a:t>
            </a:r>
            <a:r>
              <a:rPr lang="fr-FR" baseline="0" dirty="0"/>
              <a:t> depuis l’Observable que de passer l’Observable en paramètre au constructeur de l’Observer.</a:t>
            </a:r>
          </a:p>
          <a:p>
            <a:endParaRPr lang="fr-FR" baseline="0"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38</a:t>
            </a:fld>
            <a:endParaRPr lang="fr-FR"/>
          </a:p>
        </p:txBody>
      </p:sp>
    </p:spTree>
    <p:extLst>
      <p:ext uri="{BB962C8B-B14F-4D97-AF65-F5344CB8AC3E}">
        <p14:creationId xmlns:p14="http://schemas.microsoft.com/office/powerpoint/2010/main" val="195265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noProof="0" dirty="0">
                <a:solidFill>
                  <a:schemeClr val="tx1"/>
                </a:solidFill>
                <a:latin typeface="+mn-lt"/>
                <a:ea typeface="+mn-ea"/>
                <a:cs typeface="+mn-cs"/>
              </a:rPr>
              <a:t>Observer implémentent deux principes de conception, le faible couplage vu que les classes Observer n’ont plus besoin d’avoir des une référence vers l’objet Observable, elles seront notifiés tacitement. Et puis on a aussi le principe d’abstraction, puisque diviser l’ensemble des classes en 2 types abstraits permet plus de flexibilité.</a:t>
            </a:r>
          </a:p>
          <a:p>
            <a:endParaRPr lang="fr-FR" sz="1200" kern="1200" baseline="0" noProof="0" dirty="0">
              <a:solidFill>
                <a:schemeClr val="tx1"/>
              </a:solidFill>
              <a:latin typeface="+mn-lt"/>
              <a:ea typeface="+mn-ea"/>
              <a:cs typeface="+mn-cs"/>
            </a:endParaRPr>
          </a:p>
          <a:p>
            <a:r>
              <a:rPr lang="fr-FR" sz="1200" kern="1200" baseline="0" noProof="0" dirty="0">
                <a:solidFill>
                  <a:schemeClr val="tx1"/>
                </a:solidFill>
                <a:latin typeface="+mn-lt"/>
                <a:ea typeface="+mn-ea"/>
                <a:cs typeface="+mn-cs"/>
              </a:rPr>
              <a:t>Ce pattern est déjà implémenté dans la SPL, les classes à utiliser sont : </a:t>
            </a:r>
            <a:r>
              <a:rPr lang="fr-FR" sz="1200" kern="1200" baseline="0" noProof="0" dirty="0" err="1">
                <a:solidFill>
                  <a:schemeClr val="tx1"/>
                </a:solidFill>
                <a:latin typeface="+mn-lt"/>
                <a:ea typeface="+mn-ea"/>
                <a:cs typeface="+mn-cs"/>
              </a:rPr>
              <a:t>SplSubject</a:t>
            </a:r>
            <a:r>
              <a:rPr lang="fr-FR" sz="1200" kern="1200" baseline="0" noProof="0" dirty="0">
                <a:solidFill>
                  <a:schemeClr val="tx1"/>
                </a:solidFill>
                <a:latin typeface="+mn-lt"/>
                <a:ea typeface="+mn-ea"/>
                <a:cs typeface="+mn-cs"/>
              </a:rPr>
              <a:t> pour l’objet Observable, </a:t>
            </a:r>
            <a:r>
              <a:rPr lang="fr-FR" sz="1200" kern="1200" baseline="0" noProof="0" dirty="0" err="1">
                <a:solidFill>
                  <a:schemeClr val="tx1"/>
                </a:solidFill>
                <a:latin typeface="+mn-lt"/>
                <a:ea typeface="+mn-ea"/>
                <a:cs typeface="+mn-cs"/>
              </a:rPr>
              <a:t>SplObserver</a:t>
            </a:r>
            <a:r>
              <a:rPr lang="fr-FR" sz="1200" kern="1200" baseline="0" noProof="0" dirty="0">
                <a:solidFill>
                  <a:schemeClr val="tx1"/>
                </a:solidFill>
                <a:latin typeface="+mn-lt"/>
                <a:ea typeface="+mn-ea"/>
                <a:cs typeface="+mn-cs"/>
              </a:rPr>
              <a:t> pour Observer, et la classe </a:t>
            </a:r>
            <a:r>
              <a:rPr lang="fr-FR" sz="1200" kern="1200" baseline="0" noProof="0" dirty="0" err="1">
                <a:solidFill>
                  <a:schemeClr val="tx1"/>
                </a:solidFill>
                <a:latin typeface="+mn-lt"/>
                <a:ea typeface="+mn-ea"/>
                <a:cs typeface="+mn-cs"/>
              </a:rPr>
              <a:t>SplObjectStorage</a:t>
            </a:r>
            <a:r>
              <a:rPr lang="fr-FR" sz="1200" kern="1200" baseline="0" noProof="0" dirty="0">
                <a:solidFill>
                  <a:schemeClr val="tx1"/>
                </a:solidFill>
                <a:latin typeface="+mn-lt"/>
                <a:ea typeface="+mn-ea"/>
                <a:cs typeface="+mn-cs"/>
              </a:rPr>
              <a:t> qui permet plus de </a:t>
            </a:r>
            <a:r>
              <a:rPr lang="fr-FR" sz="1200" kern="1200" baseline="0" noProof="0" dirty="0" err="1">
                <a:solidFill>
                  <a:schemeClr val="tx1"/>
                </a:solidFill>
                <a:latin typeface="+mn-lt"/>
                <a:ea typeface="+mn-ea"/>
                <a:cs typeface="+mn-cs"/>
              </a:rPr>
              <a:t>fléxibilité</a:t>
            </a:r>
            <a:r>
              <a:rPr lang="fr-FR" sz="1200" kern="1200" baseline="0" noProof="0" dirty="0">
                <a:solidFill>
                  <a:schemeClr val="tx1"/>
                </a:solidFill>
                <a:latin typeface="+mn-lt"/>
                <a:ea typeface="+mn-ea"/>
                <a:cs typeface="+mn-cs"/>
              </a:rPr>
              <a:t> pour stocker et supprimer les objets à faire passer. En utilisant les classes de la SPL on évitera d’écrire les interfaces, ainsi que l’implémentation nécessaire pour ajouter et supprimer des Observer, donc c’est plus facile, mais en même temps il est recommandé de passer par sa propre solution Observer que d’utiliser l’existant sur la SPL.</a:t>
            </a:r>
          </a:p>
          <a:p>
            <a:endParaRPr lang="fr-FR" sz="1200" kern="1200" baseline="0" noProof="0" dirty="0">
              <a:solidFill>
                <a:schemeClr val="tx1"/>
              </a:solidFill>
              <a:latin typeface="+mn-lt"/>
              <a:ea typeface="+mn-ea"/>
              <a:cs typeface="+mn-cs"/>
            </a:endParaRPr>
          </a:p>
          <a:p>
            <a:r>
              <a:rPr lang="fr-FR" sz="1200" kern="1200" baseline="0" noProof="0" dirty="0">
                <a:solidFill>
                  <a:schemeClr val="tx1"/>
                </a:solidFill>
                <a:latin typeface="+mn-lt"/>
                <a:ea typeface="+mn-ea"/>
                <a:cs typeface="+mn-cs"/>
              </a:rPr>
              <a:t>L’utilisation d’Observer est fortement visible dans le cadre de la programmation événementielle où un ensemble d’objets ont besoin de passer des informations entre eux sont pour autant être dépendant entre eux, Observer sert aussi de base pour l’architecture MVC et permet aux différentes couches (model </a:t>
            </a:r>
            <a:r>
              <a:rPr lang="fr-FR" sz="1200" kern="1200" baseline="0" noProof="0" dirty="0" err="1">
                <a:solidFill>
                  <a:schemeClr val="tx1"/>
                </a:solidFill>
                <a:latin typeface="+mn-lt"/>
                <a:ea typeface="+mn-ea"/>
                <a:cs typeface="+mn-cs"/>
              </a:rPr>
              <a:t>view</a:t>
            </a:r>
            <a:r>
              <a:rPr lang="fr-FR" sz="1200" kern="1200" baseline="0" noProof="0" dirty="0">
                <a:solidFill>
                  <a:schemeClr val="tx1"/>
                </a:solidFill>
                <a:latin typeface="+mn-lt"/>
                <a:ea typeface="+mn-ea"/>
                <a:cs typeface="+mn-cs"/>
              </a:rPr>
              <a:t> </a:t>
            </a:r>
            <a:r>
              <a:rPr lang="fr-FR" sz="1200" kern="1200" baseline="0" noProof="0" dirty="0" err="1">
                <a:solidFill>
                  <a:schemeClr val="tx1"/>
                </a:solidFill>
                <a:latin typeface="+mn-lt"/>
                <a:ea typeface="+mn-ea"/>
                <a:cs typeface="+mn-cs"/>
              </a:rPr>
              <a:t>controller</a:t>
            </a:r>
            <a:r>
              <a:rPr lang="fr-FR" sz="1200" kern="1200" baseline="0" noProof="0" dirty="0">
                <a:solidFill>
                  <a:schemeClr val="tx1"/>
                </a:solidFill>
                <a:latin typeface="+mn-lt"/>
                <a:ea typeface="+mn-ea"/>
                <a:cs typeface="+mn-cs"/>
              </a:rPr>
              <a:t>) de communiquer entre eux</a:t>
            </a:r>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39</a:t>
            </a:fld>
            <a:endParaRPr lang="fr-FR"/>
          </a:p>
        </p:txBody>
      </p:sp>
    </p:spTree>
    <p:extLst>
      <p:ext uri="{BB962C8B-B14F-4D97-AF65-F5344CB8AC3E}">
        <p14:creationId xmlns:p14="http://schemas.microsoft.com/office/powerpoint/2010/main" val="2574432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L’architecture n-tiers est un précurseur au modèle MVC, elle définit les frontières de responsabilité entre chaque couche, elle peut être définit en 3 couches</a:t>
            </a:r>
            <a:r>
              <a:rPr lang="fr-FR" baseline="0" dirty="0"/>
              <a:t> ou en 4 couches si on compte la partie consacrée aux donnée (qui contient notamment la base de données de l’application).</a:t>
            </a:r>
          </a:p>
          <a:p>
            <a:r>
              <a:rPr lang="fr-FR" baseline="0" dirty="0"/>
              <a:t>La couche </a:t>
            </a:r>
            <a:r>
              <a:rPr lang="fr-FR" baseline="0" dirty="0" err="1"/>
              <a:t>View</a:t>
            </a:r>
            <a:r>
              <a:rPr lang="fr-FR" baseline="0" dirty="0"/>
              <a:t> ou Présentation (vue) est celle que voit l’utilisateur et interagit avec elle, c’est l’interface graphique de l’application, elle reçoit ses commandes et génère les requêtes à transmettre à la couche suivante pour s’en occuper, puisqu’elle n’est pas responsable de traiter les interactions de l’utilisateur mais juste de les présenter sous forme graphique.</a:t>
            </a:r>
          </a:p>
          <a:p>
            <a:r>
              <a:rPr lang="fr-FR" baseline="0" dirty="0"/>
              <a:t>La couche Command and Control (contrôleur) est celle qui traite les commandes de l’utilisateurs provenant de la couche </a:t>
            </a:r>
            <a:r>
              <a:rPr lang="fr-FR" baseline="0" dirty="0" err="1"/>
              <a:t>View</a:t>
            </a:r>
            <a:r>
              <a:rPr lang="fr-FR" baseline="0" dirty="0"/>
              <a:t>, les interprète, fait du contrôle de saisie dessus et la passe à la couche suivante Business </a:t>
            </a:r>
            <a:r>
              <a:rPr lang="fr-FR" baseline="0" dirty="0" err="1"/>
              <a:t>Logic</a:t>
            </a:r>
            <a:r>
              <a:rPr lang="fr-FR" baseline="0" dirty="0"/>
              <a:t>. Une fois que cette dernière couche Business </a:t>
            </a:r>
            <a:r>
              <a:rPr lang="fr-FR" baseline="0" dirty="0" err="1"/>
              <a:t>Logic</a:t>
            </a:r>
            <a:r>
              <a:rPr lang="fr-FR" baseline="0" dirty="0"/>
              <a:t> traite la donnée, elle la renvoi vers la couche Control une autre fois pour évaluer les données et déterminer la vue adéquate à afficher qui va schématiser ces données sous forme graphique</a:t>
            </a:r>
          </a:p>
          <a:p>
            <a:r>
              <a:rPr lang="fr-FR" baseline="0" dirty="0"/>
              <a:t>La couche Business </a:t>
            </a:r>
            <a:r>
              <a:rPr lang="fr-FR" baseline="0" dirty="0" err="1"/>
              <a:t>Logic</a:t>
            </a:r>
            <a:r>
              <a:rPr lang="fr-FR" baseline="0" dirty="0"/>
              <a:t> ou Logique Métier (modèle) est celle qui s’occupe des traitement sur les données, fait les transformation nécessaire et interagit directement avec la couche suivant qui retient les données de l’application</a:t>
            </a:r>
          </a:p>
          <a:p>
            <a:r>
              <a:rPr lang="fr-FR" baseline="0" dirty="0"/>
              <a:t>La dernières couche, la couche Data ou Données contient tous les données métier de l’application, et qui sont stockée sous un format adéquat qui peut </a:t>
            </a:r>
            <a:r>
              <a:rPr lang="fr-FR" baseline="0" dirty="0" err="1"/>
              <a:t>etre</a:t>
            </a:r>
            <a:r>
              <a:rPr lang="fr-FR" baseline="0" dirty="0"/>
              <a:t> une base de données, des fichiers binaires, des fichiers structurés comme XML ou non structurés, une base de données objet </a:t>
            </a:r>
            <a:r>
              <a:rPr lang="fr-FR" baseline="0" dirty="0" err="1"/>
              <a:t>NoSQL</a:t>
            </a:r>
            <a:r>
              <a:rPr lang="fr-FR" baseline="0" dirty="0"/>
              <a:t> ou autre médium de stockage de données.</a:t>
            </a:r>
          </a:p>
          <a:p>
            <a:endParaRPr lang="fr-FR" baseline="0" dirty="0"/>
          </a:p>
          <a:p>
            <a:r>
              <a:rPr lang="fr-FR" baseline="0" dirty="0"/>
              <a:t>Cette même logique de séparation des couches est conservée et utilisée par le design pattern MVC pour représenter l’architecture générale d’une application.</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40</a:t>
            </a:fld>
            <a:endParaRPr lang="fr-FR"/>
          </a:p>
        </p:txBody>
      </p:sp>
    </p:spTree>
    <p:extLst>
      <p:ext uri="{BB962C8B-B14F-4D97-AF65-F5344CB8AC3E}">
        <p14:creationId xmlns:p14="http://schemas.microsoft.com/office/powerpoint/2010/main" val="3602383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Sur le même esprit que l’architecture n-tiers qu’on vient de voir, MVC est une des implémentation les</a:t>
            </a:r>
            <a:r>
              <a:rPr lang="fr-FR" baseline="0" dirty="0"/>
              <a:t> plus connus de cette architecture, il répond à une problématique bien connue dans le génie logiciel, faciliter la maintenance du code et augmenter sa réutilisabilité.</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MVC pour Model-</a:t>
            </a:r>
            <a:r>
              <a:rPr lang="fr-FR" dirty="0" err="1"/>
              <a:t>View</a:t>
            </a:r>
            <a:r>
              <a:rPr lang="fr-FR" dirty="0"/>
              <a:t>-Controller est pattern architectural qui permet de séparer une application en trois couches principales pour une meilleure organisation</a:t>
            </a:r>
            <a:r>
              <a:rPr lang="fr-FR" baseline="0" dirty="0"/>
              <a:t> du code, c’est un pattern qu’on comprend rarement juste en lisant sa définition ou en voyant son diagramme, il faut l’expérimenter et le pratiquer par code pour pouvoir l’appréhender</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41</a:t>
            </a:fld>
            <a:endParaRPr lang="fr-FR"/>
          </a:p>
        </p:txBody>
      </p:sp>
    </p:spTree>
    <p:extLst>
      <p:ext uri="{BB962C8B-B14F-4D97-AF65-F5344CB8AC3E}">
        <p14:creationId xmlns:p14="http://schemas.microsoft.com/office/powerpoint/2010/main" val="437820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patron de conception MVC</a:t>
            </a:r>
            <a:r>
              <a:rPr lang="fr-FR" baseline="0" dirty="0"/>
              <a:t> est l’implémentation métier de l’architecture n-tiers, il permet donc de séparer le code d’une application en 3 couches majeures qui contiennent des sous couches.</a:t>
            </a:r>
          </a:p>
          <a:p>
            <a:r>
              <a:rPr lang="fr-FR" baseline="0" dirty="0"/>
              <a:t>On trouve donc tout en haut de la hiérarchie la couche </a:t>
            </a:r>
            <a:r>
              <a:rPr lang="fr-FR" baseline="0" dirty="0" err="1"/>
              <a:t>View</a:t>
            </a:r>
            <a:r>
              <a:rPr lang="fr-FR" baseline="0" dirty="0"/>
              <a:t> ou Vue qui contient le code des interfaces graphiques, dans notre cas en PHP, elle contiendra les fichiers HTML, CSS, JavaScript, et du code PHP qui sert à dynamiser l’interface graphique, une fois une interaction est faite par l’utilisateur sur la Vue, elle directement transmit à la couche Controller (sans y modifier quoi que ce soit), la couche Controller va s’occuper des transformations et adaptation de données nécessaire en cas de besoin, elle fera aussi de la validation de saisie et puis appelle le code adéquat de la couche Model qui procédera au traitement sur les données, en appliquant une logique métier dessus, une fois le Model termine ses traitement, la couche </a:t>
            </a:r>
            <a:r>
              <a:rPr lang="fr-FR" baseline="0" dirty="0" err="1"/>
              <a:t>View</a:t>
            </a:r>
            <a:r>
              <a:rPr lang="fr-FR" baseline="0" dirty="0"/>
              <a:t> sera notifié grâce au pattern Observer. La Vue se met donc à jour et affiche les nouvelles données. </a:t>
            </a:r>
          </a:p>
          <a:p>
            <a:r>
              <a:rPr lang="fr-FR" baseline="0" dirty="0"/>
              <a:t>Cette séparation prône une meilleure organisation du code, et augment la possibilité de réutiliser un code ou une classe sans avoir à les modifier puisqu’ils implémentent les bonnes pratiques basique à savoir le faible couplage, la forte cohésion et l’abstraction.</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42</a:t>
            </a:fld>
            <a:endParaRPr lang="fr-FR"/>
          </a:p>
        </p:txBody>
      </p:sp>
    </p:spTree>
    <p:extLst>
      <p:ext uri="{BB962C8B-B14F-4D97-AF65-F5344CB8AC3E}">
        <p14:creationId xmlns:p14="http://schemas.microsoft.com/office/powerpoint/2010/main" val="3343302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L’exemple</a:t>
            </a:r>
            <a:r>
              <a:rPr lang="fr-FR" baseline="0" dirty="0"/>
              <a:t> d’implémentation permet de faire du CRUD sur un objet User avec la possibilité de s’authentifier pour effectuer les actions. </a:t>
            </a:r>
            <a:r>
              <a:rPr lang="fr-FR" dirty="0"/>
              <a:t>On doit d’abord créer</a:t>
            </a:r>
            <a:r>
              <a:rPr lang="fr-FR" baseline="0" dirty="0"/>
              <a:t> un nouveau user puis s’authentifier afin de voir le profile et lister les </a:t>
            </a:r>
            <a:r>
              <a:rPr lang="fr-FR" baseline="0" dirty="0" err="1"/>
              <a:t>users</a:t>
            </a:r>
            <a:r>
              <a:rPr lang="fr-FR" baseline="0" dirty="0"/>
              <a:t>, mettre a jour l’user courant, le supprimer</a:t>
            </a:r>
            <a:endParaRPr lang="fr-FR" dirty="0"/>
          </a:p>
          <a:p>
            <a:r>
              <a:rPr lang="fr-FR" dirty="0"/>
              <a:t>La couche Model contient les </a:t>
            </a:r>
            <a:r>
              <a:rPr lang="fr-FR" dirty="0" err="1"/>
              <a:t>ValueObject</a:t>
            </a:r>
            <a:r>
              <a:rPr lang="fr-FR" baseline="0" dirty="0"/>
              <a:t> (User) sa classe DAO, sa classe Service qui l’utilisent conjointement, la classe </a:t>
            </a:r>
            <a:r>
              <a:rPr lang="fr-FR" baseline="0" dirty="0" err="1"/>
              <a:t>DBConnection</a:t>
            </a:r>
            <a:r>
              <a:rPr lang="fr-FR" baseline="0" dirty="0"/>
              <a:t> qui est le Singleton de connexion, la classe Constants quant à elle contient les constantes et méthodes qui sont communes entre toutes les couches de l’application</a:t>
            </a:r>
          </a:p>
          <a:p>
            <a:r>
              <a:rPr lang="fr-FR" baseline="0" dirty="0"/>
              <a:t>Sur la couche Controller on trouve une seule classe </a:t>
            </a:r>
            <a:r>
              <a:rPr lang="fr-FR" baseline="0" dirty="0" err="1"/>
              <a:t>UserController</a:t>
            </a:r>
            <a:r>
              <a:rPr lang="fr-FR" baseline="0" dirty="0"/>
              <a:t> qui fait l’orchestration entre tous les classes de la couche Model et celle de la couche </a:t>
            </a:r>
            <a:r>
              <a:rPr lang="fr-FR" baseline="0" dirty="0" err="1"/>
              <a:t>View</a:t>
            </a:r>
            <a:endParaRPr lang="fr-FR" baseline="0" dirty="0"/>
          </a:p>
          <a:p>
            <a:r>
              <a:rPr lang="fr-FR" baseline="0" dirty="0"/>
              <a:t>La couche </a:t>
            </a:r>
            <a:r>
              <a:rPr lang="fr-FR" baseline="0" dirty="0" err="1"/>
              <a:t>View</a:t>
            </a:r>
            <a:r>
              <a:rPr lang="fr-FR" baseline="0" dirty="0"/>
              <a:t> est représenté par les fichiers PHP contenant du code HTML et PHP mélangé, ils ne doivent contenir aucune logique métier, que la représentation des données </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43</a:t>
            </a:fld>
            <a:endParaRPr lang="fr-FR"/>
          </a:p>
        </p:txBody>
      </p:sp>
    </p:spTree>
    <p:extLst>
      <p:ext uri="{BB962C8B-B14F-4D97-AF65-F5344CB8AC3E}">
        <p14:creationId xmlns:p14="http://schemas.microsoft.com/office/powerpoint/2010/main" val="3090809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Quand utiliser MVC ?</a:t>
            </a:r>
          </a:p>
          <a:p>
            <a:r>
              <a:rPr lang="fr-FR" dirty="0"/>
              <a:t>Si c’est pas pour dire toujours, il faut l’utiliser pour faciliter</a:t>
            </a:r>
            <a:r>
              <a:rPr lang="fr-FR" baseline="0" dirty="0"/>
              <a:t> la maintenance du code et organiser le code en des couches séparées chacune responsable d’une tache. MVC certes rajoute de la complexité mais ceci n’est pénalisant que si c’est une petite application qui ne va pas évoluer dans le temps, sinon pour tous les autres cas MVC est une réponse à des problèmes fortement rencontrés</a:t>
            </a:r>
          </a:p>
          <a:p>
            <a:r>
              <a:rPr lang="fr-FR" baseline="0" dirty="0"/>
              <a:t>MVC est un compound pattern c’est-à-dire il utilise plusieurs autres pattern telles que DAO, Observer, Singleton, </a:t>
            </a:r>
            <a:r>
              <a:rPr lang="fr-FR" baseline="0" dirty="0" err="1"/>
              <a:t>Factory</a:t>
            </a:r>
            <a:r>
              <a:rPr lang="fr-FR" baseline="0" dirty="0"/>
              <a:t>…</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45</a:t>
            </a:fld>
            <a:endParaRPr lang="fr-FR"/>
          </a:p>
        </p:txBody>
      </p:sp>
    </p:spTree>
    <p:extLst>
      <p:ext uri="{BB962C8B-B14F-4D97-AF65-F5344CB8AC3E}">
        <p14:creationId xmlns:p14="http://schemas.microsoft.com/office/powerpoint/2010/main" val="37735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dirty="0"/>
              <a:t>Problématique :</a:t>
            </a:r>
          </a:p>
          <a:p>
            <a:r>
              <a:rPr lang="fr-FR" dirty="0"/>
              <a:t>Comment n'avoir qu'une seule instance d'un objet qui sera commune entre toutes les classes clientes ?</a:t>
            </a:r>
          </a:p>
          <a:p>
            <a:endParaRPr lang="fr-FR" dirty="0"/>
          </a:p>
          <a:p>
            <a:r>
              <a:rPr lang="fr-FR" dirty="0"/>
              <a:t>Par exemple dans un contexte de connexion à une base de données, on utilise un objet Connexion qui contient la configuration nécessaire pour établir le lien avec la BDD. Cette configuration est toujours la même, n'a pas besoin de changer, et est commune entre toutes les classes qui vont l'utiliser. Donc on aura pas besoin d'instancier plus d'une seul instance de cette objet Connexion, comme ça on gardera l'intégrité de cette configuration, et on sera certain que l'objet ne rentrera pas en conflit avec un autre du même type.</a:t>
            </a:r>
          </a:p>
          <a:p>
            <a:endParaRPr lang="fr-FR" dirty="0"/>
          </a:p>
          <a:p>
            <a:r>
              <a:rPr lang="fr-FR" b="1" dirty="0"/>
              <a:t>Solution</a:t>
            </a:r>
            <a:r>
              <a:rPr lang="fr-FR" b="1"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Utiliser une variable</a:t>
            </a:r>
            <a:r>
              <a:rPr lang="fr-FR" baseline="0" dirty="0"/>
              <a:t> globale : L</a:t>
            </a:r>
            <a:r>
              <a:rPr lang="fr-FR" dirty="0"/>
              <a:t>es variables globales sont reconnu comme une mauvaise pratique de programmation, et qu'il ne faut les utiliser que dans les pires des cas, il faut donc penser</a:t>
            </a:r>
            <a:r>
              <a:rPr lang="fr-FR" baseline="0" dirty="0"/>
              <a:t> à un autre moyen pour achever ce comportement</a:t>
            </a:r>
            <a:r>
              <a:rPr lang="fr-FR" dirty="0"/>
              <a:t>.</a:t>
            </a:r>
          </a:p>
          <a:p>
            <a:endParaRPr lang="fr-FR"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fr-FR" dirty="0"/>
              <a:t>Utiliser le pattern Singleton</a:t>
            </a:r>
            <a:r>
              <a:rPr lang="fr-FR" baseline="0" dirty="0"/>
              <a:t> : Pour achever un tel fonctionnement </a:t>
            </a:r>
            <a:r>
              <a:rPr lang="fr-FR" dirty="0"/>
              <a:t>on utilise le pattern Singleton, qui est un</a:t>
            </a:r>
            <a:r>
              <a:rPr lang="fr-FR" baseline="0" dirty="0"/>
              <a:t> pattern </a:t>
            </a:r>
            <a:r>
              <a:rPr lang="fr-FR" baseline="0" dirty="0" err="1"/>
              <a:t>Creational</a:t>
            </a:r>
            <a:r>
              <a:rPr lang="fr-FR" baseline="0" dirty="0"/>
              <a:t> et </a:t>
            </a:r>
            <a:r>
              <a:rPr lang="fr-FR" dirty="0"/>
              <a:t>permet de faire exactement ça, rendre une classe </a:t>
            </a:r>
            <a:r>
              <a:rPr lang="fr-FR" dirty="0" err="1"/>
              <a:t>instanciable</a:t>
            </a:r>
            <a:r>
              <a:rPr lang="fr-FR" dirty="0"/>
              <a:t> qu'une seule fois. Il est principalement utilisée pour l'accès aux données comme une BDD, ou un fichier, ou autre moyen de stockage...</a:t>
            </a:r>
          </a:p>
          <a:p>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5</a:t>
            </a:fld>
            <a:endParaRPr lang="fr-FR"/>
          </a:p>
        </p:txBody>
      </p:sp>
    </p:spTree>
    <p:extLst>
      <p:ext uri="{BB962C8B-B14F-4D97-AF65-F5344CB8AC3E}">
        <p14:creationId xmlns:p14="http://schemas.microsoft.com/office/powerpoint/2010/main" val="24338848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Autres Design Patterns à étudier à </a:t>
            </a:r>
            <a:r>
              <a:rPr lang="fr-FR"/>
              <a:t>tête</a:t>
            </a:r>
            <a:r>
              <a:rPr lang="fr-FR" baseline="0"/>
              <a:t> reposée…</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46</a:t>
            </a:fld>
            <a:endParaRPr lang="fr-FR"/>
          </a:p>
        </p:txBody>
      </p:sp>
    </p:spTree>
    <p:extLst>
      <p:ext uri="{BB962C8B-B14F-4D97-AF65-F5344CB8AC3E}">
        <p14:creationId xmlns:p14="http://schemas.microsoft.com/office/powerpoint/2010/main" val="2917162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Dans le diagramme de classe on voit que la classe </a:t>
            </a:r>
            <a:r>
              <a:rPr lang="fr-FR" dirty="0" err="1"/>
              <a:t>Preferences</a:t>
            </a:r>
            <a:r>
              <a:rPr lang="fr-FR" baseline="0" dirty="0"/>
              <a:t> a une référence vers elle-même à travers la variable « </a:t>
            </a:r>
            <a:r>
              <a:rPr lang="fr-FR" i="1" baseline="0" dirty="0"/>
              <a:t>instance</a:t>
            </a:r>
            <a:r>
              <a:rPr lang="fr-FR" baseline="0" dirty="0"/>
              <a:t> » qui est une variable </a:t>
            </a:r>
            <a:r>
              <a:rPr lang="fr-FR" i="1" baseline="0" dirty="0" err="1"/>
              <a:t>private</a:t>
            </a:r>
            <a:r>
              <a:rPr lang="fr-FR" baseline="0" dirty="0"/>
              <a:t> et </a:t>
            </a:r>
            <a:r>
              <a:rPr lang="fr-FR" i="1" baseline="0" dirty="0" err="1"/>
              <a:t>static</a:t>
            </a:r>
            <a:r>
              <a:rPr lang="fr-FR" baseline="0" dirty="0"/>
              <a:t>, on remarque que le constructeur a une </a:t>
            </a:r>
            <a:r>
              <a:rPr lang="fr-FR" baseline="0" dirty="0" err="1"/>
              <a:t>visiblité</a:t>
            </a:r>
            <a:r>
              <a:rPr lang="fr-FR" baseline="0" dirty="0"/>
              <a:t> </a:t>
            </a:r>
            <a:r>
              <a:rPr lang="fr-FR" i="1" baseline="0" dirty="0" err="1"/>
              <a:t>private</a:t>
            </a:r>
            <a:r>
              <a:rPr lang="fr-FR" baseline="0" dirty="0"/>
              <a:t>, comme ça la classe ne pourra être instancier en dehors de son code interne, de cette manière on peut contrôler son instanciation en testant si ça été déjà fait ou pas, ceci est fait à travers la méthode </a:t>
            </a:r>
            <a:r>
              <a:rPr lang="fr-FR" i="1" baseline="0" dirty="0" err="1"/>
              <a:t>getInstance</a:t>
            </a:r>
            <a:r>
              <a:rPr lang="fr-FR" baseline="0" dirty="0"/>
              <a:t> qui fait un test pour voir si la variable « </a:t>
            </a:r>
            <a:r>
              <a:rPr lang="fr-FR" i="1" baseline="0" dirty="0"/>
              <a:t>instance</a:t>
            </a:r>
            <a:r>
              <a:rPr lang="fr-FR" baseline="0" dirty="0"/>
              <a:t> » (qui est du même type que la classe) a déjà une instance en cours ou pas. Si c’est pas encore instancié, la méthode la construit, dans le cas échéant elle retourne l’instance déjà créée auparavant.</a:t>
            </a:r>
            <a:endParaRPr lang="fr-FR"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6</a:t>
            </a:fld>
            <a:endParaRPr lang="fr-FR"/>
          </a:p>
        </p:txBody>
      </p:sp>
    </p:spTree>
    <p:extLst>
      <p:ext uri="{BB962C8B-B14F-4D97-AF65-F5344CB8AC3E}">
        <p14:creationId xmlns:p14="http://schemas.microsoft.com/office/powerpoint/2010/main" val="301673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noProof="0" dirty="0">
                <a:solidFill>
                  <a:schemeClr val="tx1"/>
                </a:solidFill>
                <a:latin typeface="+mn-lt"/>
                <a:ea typeface="+mn-ea"/>
                <a:cs typeface="+mn-cs"/>
              </a:rPr>
              <a:t>Une méthode </a:t>
            </a:r>
            <a:r>
              <a:rPr lang="fr-FR" sz="1200" i="1" kern="1200" baseline="0" noProof="0" dirty="0" err="1">
                <a:solidFill>
                  <a:schemeClr val="tx1"/>
                </a:solidFill>
                <a:latin typeface="+mn-lt"/>
                <a:ea typeface="+mn-ea"/>
                <a:cs typeface="+mn-cs"/>
              </a:rPr>
              <a:t>static</a:t>
            </a:r>
            <a:r>
              <a:rPr lang="fr-FR" sz="1200" kern="1200" baseline="0" noProof="0" dirty="0">
                <a:solidFill>
                  <a:schemeClr val="tx1"/>
                </a:solidFill>
                <a:latin typeface="+mn-lt"/>
                <a:ea typeface="+mn-ea"/>
                <a:cs typeface="+mn-cs"/>
              </a:rPr>
              <a:t>  ne peut accéder aux propriétés d’un objet, parce que par définition elle est invoqué sur une classe et non pas sur l’objet instancié, par contre elle peut accéder à une propriété </a:t>
            </a:r>
            <a:r>
              <a:rPr lang="fr-FR" sz="1200" i="1" kern="1200" baseline="0" noProof="0" dirty="0" err="1">
                <a:solidFill>
                  <a:schemeClr val="tx1"/>
                </a:solidFill>
                <a:latin typeface="+mn-lt"/>
                <a:ea typeface="+mn-ea"/>
                <a:cs typeface="+mn-cs"/>
              </a:rPr>
              <a:t>static</a:t>
            </a:r>
            <a:r>
              <a:rPr lang="fr-FR" sz="1200" kern="1200" baseline="0" noProof="0" dirty="0">
                <a:solidFill>
                  <a:schemeClr val="tx1"/>
                </a:solidFill>
                <a:latin typeface="+mn-lt"/>
                <a:ea typeface="+mn-ea"/>
                <a:cs typeface="+mn-cs"/>
              </a:rPr>
              <a:t>. Ceci s’applique à la méthode </a:t>
            </a:r>
            <a:r>
              <a:rPr lang="fr-FR" sz="1200" i="1" kern="1200" baseline="0" noProof="0" dirty="0" err="1">
                <a:solidFill>
                  <a:schemeClr val="tx1"/>
                </a:solidFill>
                <a:latin typeface="+mn-lt"/>
                <a:ea typeface="+mn-ea"/>
                <a:cs typeface="+mn-cs"/>
              </a:rPr>
              <a:t>getInstance</a:t>
            </a:r>
            <a:r>
              <a:rPr lang="fr-FR" sz="1200" kern="1200" baseline="0" noProof="0" dirty="0">
                <a:solidFill>
                  <a:schemeClr val="tx1"/>
                </a:solidFill>
                <a:latin typeface="+mn-lt"/>
                <a:ea typeface="+mn-ea"/>
                <a:cs typeface="+mn-cs"/>
              </a:rPr>
              <a:t> qui teste si la variable </a:t>
            </a:r>
            <a:r>
              <a:rPr lang="fr-FR" sz="1200" i="1" kern="1200" baseline="0" noProof="0" dirty="0" err="1">
                <a:solidFill>
                  <a:schemeClr val="tx1"/>
                </a:solidFill>
                <a:latin typeface="+mn-lt"/>
                <a:ea typeface="+mn-ea"/>
                <a:cs typeface="+mn-cs"/>
              </a:rPr>
              <a:t>static</a:t>
            </a:r>
            <a:r>
              <a:rPr lang="fr-FR" sz="1200" kern="1200" baseline="0" noProof="0" dirty="0">
                <a:solidFill>
                  <a:schemeClr val="tx1"/>
                </a:solidFill>
                <a:latin typeface="+mn-lt"/>
                <a:ea typeface="+mn-ea"/>
                <a:cs typeface="+mn-cs"/>
              </a:rPr>
              <a:t> </a:t>
            </a:r>
            <a:r>
              <a:rPr lang="en-US" sz="1200" i="1" kern="1200" baseline="0" dirty="0">
                <a:solidFill>
                  <a:schemeClr val="tx1"/>
                </a:solidFill>
                <a:latin typeface="+mn-lt"/>
                <a:ea typeface="+mn-ea"/>
                <a:cs typeface="+mn-cs"/>
              </a:rPr>
              <a:t>Preferences::$instance</a:t>
            </a:r>
            <a:r>
              <a:rPr lang="fr-FR" sz="1200" kern="1200" baseline="0" noProof="0" dirty="0">
                <a:solidFill>
                  <a:schemeClr val="tx1"/>
                </a:solidFill>
                <a:latin typeface="+mn-lt"/>
                <a:ea typeface="+mn-ea"/>
                <a:cs typeface="+mn-cs"/>
              </a:rPr>
              <a:t> est déjà instanciée, si c’est le cas elle retourne sa référence, sinon elle la créée et retourne, donc au premier appel à </a:t>
            </a:r>
            <a:r>
              <a:rPr lang="fr-FR" sz="1200" i="1" kern="1200" baseline="0" noProof="0" dirty="0" err="1">
                <a:solidFill>
                  <a:schemeClr val="tx1"/>
                </a:solidFill>
                <a:latin typeface="+mn-lt"/>
                <a:ea typeface="+mn-ea"/>
                <a:cs typeface="+mn-cs"/>
              </a:rPr>
              <a:t>getInstance</a:t>
            </a:r>
            <a:r>
              <a:rPr lang="fr-FR" sz="1200" kern="1200" baseline="0" noProof="0" dirty="0">
                <a:solidFill>
                  <a:schemeClr val="tx1"/>
                </a:solidFill>
                <a:latin typeface="+mn-lt"/>
                <a:ea typeface="+mn-ea"/>
                <a:cs typeface="+mn-cs"/>
              </a:rPr>
              <a:t> la variable « instance » sera créée mais après c’est toujours la même référence qui sera retournée. La méthode </a:t>
            </a:r>
            <a:r>
              <a:rPr lang="fr-FR" sz="1200" i="1" kern="1200" baseline="0" noProof="0" dirty="0" err="1">
                <a:solidFill>
                  <a:schemeClr val="tx1"/>
                </a:solidFill>
                <a:latin typeface="+mn-lt"/>
                <a:ea typeface="+mn-ea"/>
                <a:cs typeface="+mn-cs"/>
              </a:rPr>
              <a:t>getInstance</a:t>
            </a:r>
            <a:r>
              <a:rPr lang="fr-FR" sz="1200" kern="1200" baseline="0" noProof="0" dirty="0">
                <a:solidFill>
                  <a:schemeClr val="tx1"/>
                </a:solidFill>
                <a:latin typeface="+mn-lt"/>
                <a:ea typeface="+mn-ea"/>
                <a:cs typeface="+mn-cs"/>
              </a:rPr>
              <a:t> peut </a:t>
            </a:r>
            <a:r>
              <a:rPr lang="fr-FR" sz="1200" kern="1200" baseline="0" noProof="0" dirty="0" err="1">
                <a:solidFill>
                  <a:schemeClr val="tx1"/>
                </a:solidFill>
                <a:latin typeface="+mn-lt"/>
                <a:ea typeface="+mn-ea"/>
                <a:cs typeface="+mn-cs"/>
              </a:rPr>
              <a:t>biensur</a:t>
            </a:r>
            <a:r>
              <a:rPr lang="fr-FR" sz="1200" kern="1200" baseline="0" noProof="0" dirty="0">
                <a:solidFill>
                  <a:schemeClr val="tx1"/>
                </a:solidFill>
                <a:latin typeface="+mn-lt"/>
                <a:ea typeface="+mn-ea"/>
                <a:cs typeface="+mn-cs"/>
              </a:rPr>
              <a:t> accéder au constructeur de la classe même s’il est </a:t>
            </a:r>
            <a:r>
              <a:rPr lang="fr-FR" sz="1200" i="1" kern="1200" baseline="0" noProof="0" dirty="0" err="1">
                <a:solidFill>
                  <a:schemeClr val="tx1"/>
                </a:solidFill>
                <a:latin typeface="+mn-lt"/>
                <a:ea typeface="+mn-ea"/>
                <a:cs typeface="+mn-cs"/>
              </a:rPr>
              <a:t>private</a:t>
            </a:r>
            <a:r>
              <a:rPr lang="fr-FR" sz="1200" kern="1200" baseline="0" noProof="0" dirty="0">
                <a:solidFill>
                  <a:schemeClr val="tx1"/>
                </a:solidFill>
                <a:latin typeface="+mn-lt"/>
                <a:ea typeface="+mn-ea"/>
                <a:cs typeface="+mn-cs"/>
              </a:rPr>
              <a:t> parce qu’elle fait partie de la classe elle-même est non pas en dehors de son code interne.</a:t>
            </a:r>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7</a:t>
            </a:fld>
            <a:endParaRPr lang="fr-FR"/>
          </a:p>
        </p:txBody>
      </p:sp>
    </p:spTree>
    <p:extLst>
      <p:ext uri="{BB962C8B-B14F-4D97-AF65-F5344CB8AC3E}">
        <p14:creationId xmlns:p14="http://schemas.microsoft.com/office/powerpoint/2010/main" val="2957767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Quand utiliser </a:t>
            </a:r>
            <a:r>
              <a:rPr lang="fr-FR" dirty="0" err="1"/>
              <a:t>Singelton</a:t>
            </a:r>
            <a:r>
              <a:rPr lang="fr-FR" dirty="0"/>
              <a:t> ?</a:t>
            </a:r>
          </a:p>
          <a:p>
            <a:endParaRPr lang="fr-FR" dirty="0"/>
          </a:p>
          <a:p>
            <a:r>
              <a:rPr lang="fr-FR" dirty="0"/>
              <a:t>Pour accéder à</a:t>
            </a:r>
            <a:r>
              <a:rPr lang="fr-FR" baseline="0" dirty="0"/>
              <a:t> des ressources qui consomment de la mémoire, telles que l’accès aux bases de données ou à un fichier, il est préférable de garder la même instance de l’objet qui fait cette liaison commune entre toute classe susceptible de l’utiliser, ceci est pour éviter de déclarer plusieurs objets qui auront les même paramètres et fonctionneront de la même manière. Un seul objet partagée par tous les ressources est suffisant.</a:t>
            </a:r>
          </a:p>
          <a:p>
            <a:endParaRPr lang="fr-FR" baseline="0" dirty="0"/>
          </a:p>
          <a:p>
            <a:r>
              <a:rPr lang="fr-FR" baseline="0" dirty="0"/>
              <a:t>Singleton est aussi une manière plus propre pour créer une classe Propriétés qui contiendra des variables qui seront accessibles par toute l’application sans pour autant utiliser de variables globales.</a:t>
            </a:r>
          </a:p>
          <a:p>
            <a:endParaRPr lang="fr-FR" baseline="0" dirty="0"/>
          </a:p>
          <a:p>
            <a:r>
              <a:rPr lang="fr-FR" baseline="0" dirty="0"/>
              <a:t>Singleton est utilisé principalement en parallèle avec le design pattern DAO pour accéder à une BDD, on verra son utilisation avec le pattern DAO dans le </a:t>
            </a:r>
            <a:r>
              <a:rPr lang="fr-FR" baseline="0"/>
              <a:t>chapitre consacré.</a:t>
            </a:r>
            <a:endParaRPr lang="fr-FR" baseline="0" dirty="0"/>
          </a:p>
        </p:txBody>
      </p:sp>
      <p:sp>
        <p:nvSpPr>
          <p:cNvPr id="4" name="Espace réservé du numéro de diapositive 3"/>
          <p:cNvSpPr>
            <a:spLocks noGrp="1"/>
          </p:cNvSpPr>
          <p:nvPr>
            <p:ph type="sldNum" sz="quarter" idx="10"/>
          </p:nvPr>
        </p:nvSpPr>
        <p:spPr/>
        <p:txBody>
          <a:bodyPr/>
          <a:lstStyle/>
          <a:p>
            <a:fld id="{4E76F7FD-499B-4805-9FF2-2586EF91B9A3}" type="slidenum">
              <a:rPr lang="fr-FR" smtClean="0"/>
              <a:pPr/>
              <a:t>9</a:t>
            </a:fld>
            <a:endParaRPr lang="fr-FR"/>
          </a:p>
        </p:txBody>
      </p:sp>
    </p:spTree>
    <p:extLst>
      <p:ext uri="{BB962C8B-B14F-4D97-AF65-F5344CB8AC3E}">
        <p14:creationId xmlns:p14="http://schemas.microsoft.com/office/powerpoint/2010/main" val="271178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2</a:t>
            </a:r>
            <a:r>
              <a:rPr lang="fr-FR" baseline="30000" dirty="0"/>
              <a:t>ème</a:t>
            </a:r>
            <a:r>
              <a:rPr lang="fr-FR" dirty="0"/>
              <a:t> pattern qu’on va étudier est </a:t>
            </a:r>
            <a:r>
              <a:rPr lang="fr-FR" dirty="0" err="1"/>
              <a:t>Factory</a:t>
            </a:r>
            <a:r>
              <a:rPr lang="fr-FR" dirty="0"/>
              <a:t> </a:t>
            </a:r>
            <a:r>
              <a:rPr lang="fr-FR" dirty="0" err="1"/>
              <a:t>Method</a:t>
            </a:r>
            <a:r>
              <a:rPr lang="fr-FR" baseline="0" dirty="0"/>
              <a:t>. La question est comment choisir quelle classe à instancier suivant des conditions ?</a:t>
            </a:r>
          </a:p>
          <a:p>
            <a:r>
              <a:rPr lang="fr-FR" baseline="0" dirty="0"/>
              <a:t>La réponse simple serait d’enchainer des conditions (if… </a:t>
            </a:r>
            <a:r>
              <a:rPr lang="fr-FR" baseline="0" dirty="0" err="1"/>
              <a:t>else</a:t>
            </a:r>
            <a:r>
              <a:rPr lang="fr-FR" baseline="0" dirty="0"/>
              <a:t> if…) avec des instanciation « new » etc… mais ceci est une mauvaise pratique. Par exemple si on a deux classes Square et </a:t>
            </a:r>
            <a:r>
              <a:rPr lang="fr-FR" baseline="0" dirty="0" err="1"/>
              <a:t>Circle</a:t>
            </a:r>
            <a:r>
              <a:rPr lang="fr-FR" baseline="0" dirty="0"/>
              <a:t>, ou pourra penser à un code qui instancie la classe appropriée selon une condition donnée, exemple :</a:t>
            </a:r>
          </a:p>
          <a:p>
            <a:r>
              <a:rPr lang="fr-FR" baseline="0" dirty="0"/>
              <a:t>$</a:t>
            </a:r>
            <a:r>
              <a:rPr lang="fr-FR" baseline="0" dirty="0" err="1"/>
              <a:t>obj</a:t>
            </a:r>
            <a:r>
              <a:rPr lang="fr-FR" baseline="0" dirty="0"/>
              <a:t> = </a:t>
            </a:r>
            <a:r>
              <a:rPr lang="fr-FR" baseline="0" dirty="0" err="1"/>
              <a:t>null</a:t>
            </a:r>
            <a:r>
              <a:rPr lang="fr-FR" baseline="0" dirty="0"/>
              <a:t>;</a:t>
            </a:r>
          </a:p>
          <a:p>
            <a:r>
              <a:rPr lang="fr-FR" baseline="0" dirty="0"/>
              <a:t>if($val == "carré"){</a:t>
            </a:r>
          </a:p>
          <a:p>
            <a:r>
              <a:rPr lang="fr-FR" baseline="0" dirty="0"/>
              <a:t>	$</a:t>
            </a:r>
            <a:r>
              <a:rPr lang="fr-FR" baseline="0" dirty="0" err="1"/>
              <a:t>obj</a:t>
            </a:r>
            <a:r>
              <a:rPr lang="fr-FR" baseline="0" dirty="0"/>
              <a:t> = new Square();</a:t>
            </a:r>
          </a:p>
          <a:p>
            <a:r>
              <a:rPr lang="fr-FR" baseline="0" dirty="0"/>
              <a:t>} </a:t>
            </a:r>
            <a:r>
              <a:rPr lang="fr-FR" baseline="0" dirty="0" err="1"/>
              <a:t>else</a:t>
            </a:r>
            <a:r>
              <a:rPr lang="fr-FR" baseline="0" dirty="0"/>
              <a:t> if($val == "cercle" ){</a:t>
            </a:r>
          </a:p>
          <a:p>
            <a:r>
              <a:rPr lang="fr-FR" baseline="0" dirty="0"/>
              <a:t>	$</a:t>
            </a:r>
            <a:r>
              <a:rPr lang="fr-FR" baseline="0" dirty="0" err="1"/>
              <a:t>obj</a:t>
            </a:r>
            <a:r>
              <a:rPr lang="fr-FR" baseline="0" dirty="0"/>
              <a:t> = new </a:t>
            </a:r>
            <a:r>
              <a:rPr lang="fr-FR" baseline="0" dirty="0" err="1"/>
              <a:t>Circle</a:t>
            </a:r>
            <a:r>
              <a:rPr lang="fr-FR" baseline="0" dirty="0"/>
              <a:t>();</a:t>
            </a:r>
          </a:p>
          <a:p>
            <a:r>
              <a:rPr lang="fr-FR" baseline="0" dirty="0"/>
              <a:t>}</a:t>
            </a:r>
          </a:p>
          <a:p>
            <a:r>
              <a:rPr lang="fr-FR" baseline="0" dirty="0"/>
              <a:t>Ceci répond à la problématique mais c’est considéré comme une mauvaise pratique, puisque la classe cliente sera dépendante de deux classes dans ce cas, Square et </a:t>
            </a:r>
            <a:r>
              <a:rPr lang="fr-FR" baseline="0" dirty="0" err="1"/>
              <a:t>Circle</a:t>
            </a:r>
            <a:r>
              <a:rPr lang="fr-FR" baseline="0" dirty="0"/>
              <a:t>, et dépendra d’autre si on est amené à instancier d’autres types, afin de respecter l’un des principe qu’on a vu au début, qui est le faible couplage, on va utiliser le pattern </a:t>
            </a:r>
            <a:r>
              <a:rPr lang="fr-FR" baseline="0" dirty="0" err="1"/>
              <a:t>Factory</a:t>
            </a:r>
            <a:r>
              <a:rPr lang="fr-FR" baseline="0" dirty="0"/>
              <a:t> </a:t>
            </a:r>
            <a:r>
              <a:rPr lang="fr-FR" baseline="0" dirty="0" err="1"/>
              <a:t>Method</a:t>
            </a:r>
            <a:endParaRPr lang="fr-FR" baseline="0"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10</a:t>
            </a:fld>
            <a:endParaRPr lang="fr-FR"/>
          </a:p>
        </p:txBody>
      </p:sp>
    </p:spTree>
    <p:extLst>
      <p:ext uri="{BB962C8B-B14F-4D97-AF65-F5344CB8AC3E}">
        <p14:creationId xmlns:p14="http://schemas.microsoft.com/office/powerpoint/2010/main" val="2599887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Sur le diagramme on voit déjà dès le premier coup</a:t>
            </a:r>
            <a:r>
              <a:rPr lang="fr-FR" baseline="0" dirty="0"/>
              <a:t> que la classe Client ne dépend que d’une seule classe, donc on voit bien le principe du faible couplage appliqué. Dans le diagramme on a une classe Client qui dépend d’une classe Creator qui peut être soit une classe abstraite ou une interface selon le besoin, dans ce cas il est préférable qu’elle soit une interface vu qu’elle n’a pas à assurer un comportement par défaut entre ses classes filles. L’interface Creator est donc implémenté par </a:t>
            </a:r>
            <a:r>
              <a:rPr lang="fr-FR" baseline="0" dirty="0" err="1"/>
              <a:t>ConcreteCreator</a:t>
            </a:r>
            <a:r>
              <a:rPr lang="fr-FR" baseline="0" dirty="0"/>
              <a:t> qui est responsable de la création des objets de la hiérarchie Product. Product est aussi une interface implémenté par trois sous classes Triangle, Square, et </a:t>
            </a:r>
            <a:r>
              <a:rPr lang="fr-FR" baseline="0" dirty="0" err="1"/>
              <a:t>Circle</a:t>
            </a:r>
            <a:r>
              <a:rPr lang="fr-FR" baseline="0" dirty="0"/>
              <a:t>.</a:t>
            </a:r>
          </a:p>
          <a:p>
            <a:r>
              <a:rPr lang="fr-FR" baseline="0" dirty="0"/>
              <a:t>En utilisant le pattern on a donc découplé la classe Client des classes Triangle, Square, et </a:t>
            </a:r>
            <a:r>
              <a:rPr lang="fr-FR" baseline="0" dirty="0" err="1"/>
              <a:t>Circle</a:t>
            </a:r>
            <a:r>
              <a:rPr lang="fr-FR" baseline="0" dirty="0"/>
              <a:t>, dorénavant elle n’a qu’à faire avec Creator, une interface l’interface qui va desservir l’objet approprié selon une condition donnée</a:t>
            </a:r>
            <a:endParaRPr lang="fr-FR" dirty="0"/>
          </a:p>
        </p:txBody>
      </p:sp>
      <p:sp>
        <p:nvSpPr>
          <p:cNvPr id="4" name="Slide Number Placeholder 3"/>
          <p:cNvSpPr>
            <a:spLocks noGrp="1"/>
          </p:cNvSpPr>
          <p:nvPr>
            <p:ph type="sldNum" sz="quarter" idx="10"/>
          </p:nvPr>
        </p:nvSpPr>
        <p:spPr/>
        <p:txBody>
          <a:bodyPr/>
          <a:lstStyle/>
          <a:p>
            <a:fld id="{4E76F7FD-499B-4805-9FF2-2586EF91B9A3}" type="slidenum">
              <a:rPr lang="fr-FR" smtClean="0"/>
              <a:pPr/>
              <a:t>11</a:t>
            </a:fld>
            <a:endParaRPr lang="fr-FR"/>
          </a:p>
        </p:txBody>
      </p:sp>
    </p:spTree>
    <p:extLst>
      <p:ext uri="{BB962C8B-B14F-4D97-AF65-F5344CB8AC3E}">
        <p14:creationId xmlns:p14="http://schemas.microsoft.com/office/powerpoint/2010/main" val="362088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008FD102-7C08-43BF-A5BF-6EBA4DAFDFC6}" type="datetime1">
              <a:rPr lang="fr-FR" smtClean="0"/>
              <a:pPr/>
              <a:t>03/05/2023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337784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D6FE813-5BFB-428E-9370-231C2EC347F5}" type="datetime1">
              <a:rPr lang="fr-FR" smtClean="0"/>
              <a:pPr/>
              <a:t>03/05/2023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15210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F99C21C3-A12E-4D54-AF15-054ABDDE5624}" type="datetime1">
              <a:rPr lang="fr-FR" smtClean="0"/>
              <a:pPr/>
              <a:t>03/05/2023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250510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C49BE9C9-E989-4C74-8415-ECCACF72AAD2}" type="datetime1">
              <a:rPr lang="fr-FR" smtClean="0"/>
              <a:pPr/>
              <a:t>03/05/2023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409197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A8CC2-DE66-4E13-9DAB-96BF500B1A62}" type="datetime1">
              <a:rPr lang="fr-FR" smtClean="0"/>
              <a:pPr/>
              <a:t>03/05/2023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145781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3E873D08-B5D6-41FC-BDB0-ADDB0CA5431C}" type="datetime1">
              <a:rPr lang="fr-FR" smtClean="0"/>
              <a:pPr/>
              <a:t>03/05/2023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142452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45F0BCB5-472C-48EB-91F5-D0ECFCC3FD84}" type="datetime1">
              <a:rPr lang="fr-FR" smtClean="0"/>
              <a:pPr/>
              <a:t>03/05/2023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261809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B04A8271-DAAC-4432-B0A5-49FA6937CF22}" type="datetime1">
              <a:rPr lang="fr-FR" smtClean="0"/>
              <a:pPr/>
              <a:t>03/05/2023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361352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BDFE4-9058-4B8A-8A9D-0EB240DCE683}" type="datetime1">
              <a:rPr lang="fr-FR" smtClean="0"/>
              <a:pPr/>
              <a:t>03/05/2023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170025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AEAEE3-FCF3-4C16-8EC0-566C1DBB741D}" type="datetime1">
              <a:rPr lang="fr-FR" smtClean="0"/>
              <a:pPr/>
              <a:t>03/05/2023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17191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611CFF-6B65-4C1C-A506-88BAD51E733D}" type="datetime1">
              <a:rPr lang="fr-FR" smtClean="0"/>
              <a:pPr/>
              <a:t>03/05/2023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61BBA61-1D0D-4450-8389-5464116E4436}" type="slidenum">
              <a:rPr lang="fr-FR" smtClean="0"/>
              <a:pPr/>
              <a:t>‹N°›</a:t>
            </a:fld>
            <a:endParaRPr lang="fr-FR"/>
          </a:p>
        </p:txBody>
      </p:sp>
    </p:spTree>
    <p:extLst>
      <p:ext uri="{BB962C8B-B14F-4D97-AF65-F5344CB8AC3E}">
        <p14:creationId xmlns:p14="http://schemas.microsoft.com/office/powerpoint/2010/main" val="8609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D90F7-E09E-4F6F-BC5A-BEFCA4D79BA6}" type="datetime1">
              <a:rPr lang="fr-FR" smtClean="0"/>
              <a:pPr/>
              <a:t>03/05/2023</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BBA61-1D0D-4450-8389-5464116E4436}" type="slidenum">
              <a:rPr lang="fr-FR" smtClean="0"/>
              <a:pPr/>
              <a:t>‹N°›</a:t>
            </a:fld>
            <a:endParaRPr lang="fr-FR"/>
          </a:p>
        </p:txBody>
      </p:sp>
    </p:spTree>
    <p:extLst>
      <p:ext uri="{BB962C8B-B14F-4D97-AF65-F5344CB8AC3E}">
        <p14:creationId xmlns:p14="http://schemas.microsoft.com/office/powerpoint/2010/main" val="645892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wmf"/><Relationship Id="rId3" Type="http://schemas.openxmlformats.org/officeDocument/2006/relationships/notesSlide" Target="../notesSlides/notesSlide10.xml"/><Relationship Id="rId7" Type="http://schemas.openxmlformats.org/officeDocument/2006/relationships/image" Target="../media/image7.wmf"/><Relationship Id="rId12" Type="http://schemas.openxmlformats.org/officeDocument/2006/relationships/oleObject" Target="../embeddings/oleObject8.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 Id="rId1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9.wmf"/><Relationship Id="rId18" Type="http://schemas.openxmlformats.org/officeDocument/2006/relationships/oleObject" Target="../embeddings/oleObject19.bin"/><Relationship Id="rId3" Type="http://schemas.openxmlformats.org/officeDocument/2006/relationships/notesSlide" Target="../notesSlides/notesSlide14.xml"/><Relationship Id="rId21" Type="http://schemas.openxmlformats.org/officeDocument/2006/relationships/image" Target="../media/image23.wmf"/><Relationship Id="rId7" Type="http://schemas.openxmlformats.org/officeDocument/2006/relationships/image" Target="../media/image16.wmf"/><Relationship Id="rId12" Type="http://schemas.openxmlformats.org/officeDocument/2006/relationships/oleObject" Target="../embeddings/oleObject16.bin"/><Relationship Id="rId17" Type="http://schemas.openxmlformats.org/officeDocument/2006/relationships/image" Target="../media/image21.wmf"/><Relationship Id="rId2" Type="http://schemas.openxmlformats.org/officeDocument/2006/relationships/slideLayout" Target="../slideLayouts/slideLayout2.xml"/><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23" Type="http://schemas.openxmlformats.org/officeDocument/2006/relationships/image" Target="../media/image24.wmf"/><Relationship Id="rId10" Type="http://schemas.openxmlformats.org/officeDocument/2006/relationships/oleObject" Target="../embeddings/oleObject15.bin"/><Relationship Id="rId19" Type="http://schemas.openxmlformats.org/officeDocument/2006/relationships/image" Target="../media/image22.wmf"/><Relationship Id="rId4" Type="http://schemas.openxmlformats.org/officeDocument/2006/relationships/oleObject" Target="../embeddings/oleObject12.bin"/><Relationship Id="rId9" Type="http://schemas.openxmlformats.org/officeDocument/2006/relationships/image" Target="../media/image17.wmf"/><Relationship Id="rId14" Type="http://schemas.openxmlformats.org/officeDocument/2006/relationships/oleObject" Target="../embeddings/oleObject17.bin"/><Relationship Id="rId22"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1.wmf"/><Relationship Id="rId3" Type="http://schemas.openxmlformats.org/officeDocument/2006/relationships/notesSlide" Target="../notesSlides/notesSlide18.xml"/><Relationship Id="rId7" Type="http://schemas.openxmlformats.org/officeDocument/2006/relationships/image" Target="../media/image28.wmf"/><Relationship Id="rId12"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2.w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3.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6.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8.wmf"/><Relationship Id="rId4" Type="http://schemas.openxmlformats.org/officeDocument/2006/relationships/oleObject" Target="../embeddings/oleObject3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4.wmf"/><Relationship Id="rId3" Type="http://schemas.openxmlformats.org/officeDocument/2006/relationships/notesSlide" Target="../notesSlides/notesSlide28.xml"/><Relationship Id="rId7" Type="http://schemas.openxmlformats.org/officeDocument/2006/relationships/image" Target="../media/image41.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51.wmf"/><Relationship Id="rId3" Type="http://schemas.openxmlformats.org/officeDocument/2006/relationships/notesSlide" Target="../notesSlides/notesSlide32.xml"/><Relationship Id="rId7" Type="http://schemas.openxmlformats.org/officeDocument/2006/relationships/image" Target="../media/image48.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9.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2.wmf"/><Relationship Id="rId4" Type="http://schemas.openxmlformats.org/officeDocument/2006/relationships/oleObject" Target="../embeddings/oleObject45.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9.wmf"/><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notesSlide" Target="../notesSlides/notesSlide38.xml"/><Relationship Id="rId21" Type="http://schemas.openxmlformats.org/officeDocument/2006/relationships/image" Target="../media/image63.wmf"/><Relationship Id="rId7" Type="http://schemas.openxmlformats.org/officeDocument/2006/relationships/image" Target="../media/image56.wmf"/><Relationship Id="rId12" Type="http://schemas.openxmlformats.org/officeDocument/2006/relationships/oleObject" Target="../embeddings/oleObject50.bin"/><Relationship Id="rId17" Type="http://schemas.openxmlformats.org/officeDocument/2006/relationships/image" Target="../media/image61.wmf"/><Relationship Id="rId25" Type="http://schemas.openxmlformats.org/officeDocument/2006/relationships/image" Target="../media/image65.wmf"/><Relationship Id="rId2" Type="http://schemas.openxmlformats.org/officeDocument/2006/relationships/slideLayout" Target="../slideLayouts/slideLayout2.xml"/><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vmlDrawing" Target="../drawings/vmlDrawing15.vml"/><Relationship Id="rId6" Type="http://schemas.openxmlformats.org/officeDocument/2006/relationships/oleObject" Target="../embeddings/oleObject47.bin"/><Relationship Id="rId11" Type="http://schemas.openxmlformats.org/officeDocument/2006/relationships/image" Target="../media/image58.wmf"/><Relationship Id="rId24" Type="http://schemas.openxmlformats.org/officeDocument/2006/relationships/oleObject" Target="../embeddings/oleObject56.bin"/><Relationship Id="rId5" Type="http://schemas.openxmlformats.org/officeDocument/2006/relationships/image" Target="../media/image55.wmf"/><Relationship Id="rId15" Type="http://schemas.openxmlformats.org/officeDocument/2006/relationships/image" Target="../media/image60.wmf"/><Relationship Id="rId23" Type="http://schemas.openxmlformats.org/officeDocument/2006/relationships/image" Target="../media/image64.wmf"/><Relationship Id="rId10" Type="http://schemas.openxmlformats.org/officeDocument/2006/relationships/oleObject" Target="../embeddings/oleObject49.bin"/><Relationship Id="rId19" Type="http://schemas.openxmlformats.org/officeDocument/2006/relationships/image" Target="../media/image62.wmf"/><Relationship Id="rId4" Type="http://schemas.openxmlformats.org/officeDocument/2006/relationships/oleObject" Target="../embeddings/oleObject46.bin"/><Relationship Id="rId9" Type="http://schemas.openxmlformats.org/officeDocument/2006/relationships/image" Target="../media/image57.w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6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7.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Plan</a:t>
            </a:r>
          </a:p>
        </p:txBody>
      </p:sp>
      <p:sp>
        <p:nvSpPr>
          <p:cNvPr id="3" name="Content Placeholder 2"/>
          <p:cNvSpPr>
            <a:spLocks noGrp="1"/>
          </p:cNvSpPr>
          <p:nvPr>
            <p:ph idx="1"/>
          </p:nvPr>
        </p:nvSpPr>
        <p:spPr/>
        <p:txBody>
          <a:bodyPr>
            <a:normAutofit fontScale="85000" lnSpcReduction="20000"/>
          </a:bodyPr>
          <a:lstStyle/>
          <a:p>
            <a:r>
              <a:rPr lang="fr-FR" dirty="0"/>
              <a:t>Introduction</a:t>
            </a:r>
          </a:p>
          <a:p>
            <a:r>
              <a:rPr lang="fr-FR" dirty="0"/>
              <a:t>Singleton</a:t>
            </a:r>
          </a:p>
          <a:p>
            <a:r>
              <a:rPr lang="fr-FR" dirty="0" err="1"/>
              <a:t>Factory</a:t>
            </a:r>
            <a:r>
              <a:rPr lang="fr-FR" dirty="0"/>
              <a:t> </a:t>
            </a:r>
            <a:r>
              <a:rPr lang="fr-FR" dirty="0" err="1"/>
              <a:t>Method</a:t>
            </a:r>
            <a:endParaRPr lang="fr-FR" dirty="0"/>
          </a:p>
          <a:p>
            <a:r>
              <a:rPr lang="fr-FR" dirty="0"/>
              <a:t>Abstract </a:t>
            </a:r>
            <a:r>
              <a:rPr lang="fr-FR" dirty="0" err="1"/>
              <a:t>Factory</a:t>
            </a:r>
            <a:endParaRPr lang="fr-FR" dirty="0"/>
          </a:p>
          <a:p>
            <a:r>
              <a:rPr lang="fr-FR" dirty="0"/>
              <a:t>DAO</a:t>
            </a:r>
          </a:p>
          <a:p>
            <a:r>
              <a:rPr lang="fr-FR" dirty="0"/>
              <a:t>Composite</a:t>
            </a:r>
          </a:p>
          <a:p>
            <a:r>
              <a:rPr lang="fr-FR" dirty="0" err="1"/>
              <a:t>Strategy</a:t>
            </a:r>
            <a:endParaRPr lang="fr-FR" dirty="0"/>
          </a:p>
          <a:p>
            <a:r>
              <a:rPr lang="fr-FR" dirty="0"/>
              <a:t>Observer</a:t>
            </a:r>
          </a:p>
          <a:p>
            <a:r>
              <a:rPr lang="fr-FR" dirty="0"/>
              <a:t>MVC </a:t>
            </a:r>
          </a:p>
          <a:p>
            <a:r>
              <a:rPr lang="fr-FR" dirty="0"/>
              <a:t>Projet : Mini-forum</a:t>
            </a:r>
          </a:p>
        </p:txBody>
      </p:sp>
      <p:sp>
        <p:nvSpPr>
          <p:cNvPr id="4" name="Date Placeholder 3"/>
          <p:cNvSpPr>
            <a:spLocks noGrp="1"/>
          </p:cNvSpPr>
          <p:nvPr>
            <p:ph type="dt" sz="half" idx="10"/>
          </p:nvPr>
        </p:nvSpPr>
        <p:spPr/>
        <p:txBody>
          <a:bodyPr/>
          <a:lstStyle/>
          <a:p>
            <a:fld id="{35B3E2E1-FB96-4E6A-8FE1-604258C91211}"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a:t>
            </a:fld>
            <a:endParaRPr lang="fr-FR"/>
          </a:p>
        </p:txBody>
      </p:sp>
    </p:spTree>
    <p:extLst>
      <p:ext uri="{BB962C8B-B14F-4D97-AF65-F5344CB8AC3E}">
        <p14:creationId xmlns:p14="http://schemas.microsoft.com/office/powerpoint/2010/main" val="213009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Factory</a:t>
            </a:r>
            <a:r>
              <a:rPr lang="fr-FR" dirty="0"/>
              <a:t> </a:t>
            </a:r>
            <a:r>
              <a:rPr lang="fr-FR" dirty="0" err="1"/>
              <a:t>Method</a:t>
            </a:r>
            <a:r>
              <a:rPr lang="fr-FR" dirty="0"/>
              <a:t> - Intro</a:t>
            </a:r>
          </a:p>
        </p:txBody>
      </p:sp>
      <p:sp>
        <p:nvSpPr>
          <p:cNvPr id="3" name="Content Placeholder 2"/>
          <p:cNvSpPr>
            <a:spLocks noGrp="1"/>
          </p:cNvSpPr>
          <p:nvPr>
            <p:ph idx="1"/>
          </p:nvPr>
        </p:nvSpPr>
        <p:spPr/>
        <p:txBody>
          <a:bodyPr>
            <a:normAutofit fontScale="92500" lnSpcReduction="20000"/>
          </a:bodyPr>
          <a:lstStyle/>
          <a:p>
            <a:r>
              <a:rPr lang="fr-FR" dirty="0"/>
              <a:t>Problématique : Comment choisir la classe à instancier selon un ou des critères ?</a:t>
            </a:r>
          </a:p>
          <a:p>
            <a:endParaRPr lang="fr-FR" dirty="0"/>
          </a:p>
          <a:p>
            <a:r>
              <a:rPr lang="fr-FR" dirty="0"/>
              <a:t>Solution :</a:t>
            </a:r>
          </a:p>
          <a:p>
            <a:pPr lvl="1"/>
            <a:r>
              <a:rPr lang="fr-FR" strike="sngStrike" dirty="0"/>
              <a:t>Utiliser des conditions dans la classe cliente</a:t>
            </a:r>
            <a:endParaRPr lang="fr-FR" dirty="0"/>
          </a:p>
          <a:p>
            <a:pPr lvl="1"/>
            <a:r>
              <a:rPr lang="fr-FR" dirty="0"/>
              <a:t>Utiliser le pattern </a:t>
            </a:r>
            <a:r>
              <a:rPr lang="fr-FR" dirty="0" err="1"/>
              <a:t>Factory</a:t>
            </a:r>
            <a:r>
              <a:rPr lang="fr-FR" dirty="0"/>
              <a:t> </a:t>
            </a:r>
            <a:r>
              <a:rPr lang="fr-FR" dirty="0" err="1"/>
              <a:t>Method</a:t>
            </a:r>
            <a:endParaRPr lang="fr-FR" dirty="0"/>
          </a:p>
          <a:p>
            <a:pPr lvl="1"/>
            <a:endParaRPr lang="fr-FR" dirty="0"/>
          </a:p>
          <a:p>
            <a:r>
              <a:rPr lang="fr-FR" dirty="0"/>
              <a:t>Définition : Définit une interface pour créer un objet, mais laisse les sous-classes décider quelle classe instancier. </a:t>
            </a:r>
            <a:r>
              <a:rPr lang="fr-FR" dirty="0" err="1"/>
              <a:t>Factory</a:t>
            </a:r>
            <a:r>
              <a:rPr lang="fr-FR" dirty="0"/>
              <a:t> diffère la responsabilité de l’instanciation aux sous-classes</a:t>
            </a:r>
          </a:p>
        </p:txBody>
      </p:sp>
      <p:sp>
        <p:nvSpPr>
          <p:cNvPr id="4" name="Date Placeholder 3"/>
          <p:cNvSpPr>
            <a:spLocks noGrp="1"/>
          </p:cNvSpPr>
          <p:nvPr>
            <p:ph type="dt" sz="half" idx="10"/>
          </p:nvPr>
        </p:nvSpPr>
        <p:spPr/>
        <p:txBody>
          <a:bodyPr/>
          <a:lstStyle/>
          <a:p>
            <a:fld id="{991CDBB7-8E2E-462A-A2F1-4FC8D620F3F9}"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10</a:t>
            </a:fld>
            <a:endParaRPr lang="fr-FR"/>
          </a:p>
        </p:txBody>
      </p:sp>
    </p:spTree>
    <p:extLst>
      <p:ext uri="{BB962C8B-B14F-4D97-AF65-F5344CB8AC3E}">
        <p14:creationId xmlns:p14="http://schemas.microsoft.com/office/powerpoint/2010/main" val="1952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err="1"/>
              <a:t>Factory</a:t>
            </a:r>
            <a:r>
              <a:rPr lang="fr-FR" dirty="0"/>
              <a:t> </a:t>
            </a:r>
            <a:r>
              <a:rPr lang="fr-FR" dirty="0" err="1"/>
              <a:t>Method</a:t>
            </a:r>
            <a:r>
              <a:rPr lang="fr-FR" dirty="0"/>
              <a:t> - Diagramme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1682" y="2199102"/>
            <a:ext cx="6300635" cy="3328158"/>
          </a:xfrm>
        </p:spPr>
      </p:pic>
      <p:sp>
        <p:nvSpPr>
          <p:cNvPr id="3" name="Date Placeholder 2"/>
          <p:cNvSpPr>
            <a:spLocks noGrp="1"/>
          </p:cNvSpPr>
          <p:nvPr>
            <p:ph type="dt" sz="half" idx="10"/>
          </p:nvPr>
        </p:nvSpPr>
        <p:spPr/>
        <p:txBody>
          <a:bodyPr/>
          <a:lstStyle/>
          <a:p>
            <a:fld id="{BBB33689-8205-40CD-AC4F-3287D0BD948F}"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11</a:t>
            </a:fld>
            <a:endParaRPr lang="fr-FR"/>
          </a:p>
        </p:txBody>
      </p:sp>
    </p:spTree>
    <p:extLst>
      <p:ext uri="{BB962C8B-B14F-4D97-AF65-F5344CB8AC3E}">
        <p14:creationId xmlns:p14="http://schemas.microsoft.com/office/powerpoint/2010/main" val="12461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err="1"/>
              <a:t>Factory</a:t>
            </a:r>
            <a:r>
              <a:rPr lang="fr-FR" dirty="0"/>
              <a:t> </a:t>
            </a:r>
            <a:r>
              <a:rPr lang="fr-FR" dirty="0" err="1"/>
              <a:t>Method</a:t>
            </a:r>
            <a:r>
              <a:rPr lang="fr-FR" dirty="0"/>
              <a:t> - Implémentation</a:t>
            </a:r>
          </a:p>
        </p:txBody>
      </p:sp>
      <p:sp>
        <p:nvSpPr>
          <p:cNvPr id="3" name="Content Placeholder 2"/>
          <p:cNvSpPr>
            <a:spLocks noGrp="1"/>
          </p:cNvSpPr>
          <p:nvPr>
            <p:ph idx="1"/>
          </p:nvPr>
        </p:nvSpPr>
        <p:spPr/>
        <p:txBody>
          <a:bodyPr>
            <a:normAutofit lnSpcReduction="10000"/>
          </a:bodyPr>
          <a:lstStyle/>
          <a:p>
            <a:endParaRPr lang="fr-FR" dirty="0"/>
          </a:p>
          <a:p>
            <a:r>
              <a:rPr lang="fr-FR" dirty="0"/>
              <a:t>Client :</a:t>
            </a:r>
          </a:p>
          <a:p>
            <a:endParaRPr lang="fr-FR" dirty="0"/>
          </a:p>
          <a:p>
            <a:endParaRPr lang="fr-FR" dirty="0"/>
          </a:p>
          <a:p>
            <a:r>
              <a:rPr lang="fr-FR" dirty="0" err="1"/>
              <a:t>Factory</a:t>
            </a:r>
            <a:r>
              <a:rPr lang="fr-FR" dirty="0"/>
              <a:t> :</a:t>
            </a:r>
          </a:p>
          <a:p>
            <a:endParaRPr lang="fr-FR" dirty="0"/>
          </a:p>
          <a:p>
            <a:endParaRPr lang="fr-FR" dirty="0"/>
          </a:p>
          <a:p>
            <a:r>
              <a:rPr lang="fr-FR" dirty="0"/>
              <a:t>Produits :</a:t>
            </a:r>
          </a:p>
        </p:txBody>
      </p:sp>
      <p:sp>
        <p:nvSpPr>
          <p:cNvPr id="4" name="Date Placeholder 3"/>
          <p:cNvSpPr>
            <a:spLocks noGrp="1"/>
          </p:cNvSpPr>
          <p:nvPr>
            <p:ph type="dt" sz="half" idx="10"/>
          </p:nvPr>
        </p:nvSpPr>
        <p:spPr/>
        <p:txBody>
          <a:bodyPr/>
          <a:lstStyle/>
          <a:p>
            <a:fld id="{5BFAF420-2F18-4C57-A877-696D6908843D}"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12</a:t>
            </a:fld>
            <a:endParaRPr lang="fr-FR"/>
          </a:p>
        </p:txBody>
      </p:sp>
      <p:graphicFrame>
        <p:nvGraphicFramePr>
          <p:cNvPr id="11" name="Object 10"/>
          <p:cNvGraphicFramePr>
            <a:graphicFrameLocks noChangeAspect="1"/>
          </p:cNvGraphicFramePr>
          <p:nvPr>
            <p:extLst>
              <p:ext uri="{D42A27DB-BD31-4B8C-83A1-F6EECF244321}">
                <p14:modId xmlns:p14="http://schemas.microsoft.com/office/powerpoint/2010/main" val="3114046781"/>
              </p:ext>
            </p:extLst>
          </p:nvPr>
        </p:nvGraphicFramePr>
        <p:xfrm>
          <a:off x="2213124" y="5805636"/>
          <a:ext cx="774700" cy="647700"/>
        </p:xfrm>
        <a:graphic>
          <a:graphicData uri="http://schemas.openxmlformats.org/presentationml/2006/ole">
            <mc:AlternateContent xmlns:mc="http://schemas.openxmlformats.org/markup-compatibility/2006">
              <mc:Choice xmlns:v="urn:schemas-microsoft-com:vml" Requires="v">
                <p:oleObj spid="_x0000_s67439" name="Packager Shell Object" showAsIcon="1" r:id="rId4" imgW="772732" imgH="643944" progId="Package">
                  <p:embed/>
                </p:oleObj>
              </mc:Choice>
              <mc:Fallback>
                <p:oleObj name="Packager Shell Object" showAsIcon="1" r:id="rId4" imgW="772732" imgH="643944" progId="Package">
                  <p:embed/>
                  <p:pic>
                    <p:nvPicPr>
                      <p:cNvPr id="0" name="Picture 18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3124" y="5805636"/>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3693069"/>
              </p:ext>
            </p:extLst>
          </p:nvPr>
        </p:nvGraphicFramePr>
        <p:xfrm>
          <a:off x="3338513" y="5805636"/>
          <a:ext cx="901700" cy="647700"/>
        </p:xfrm>
        <a:graphic>
          <a:graphicData uri="http://schemas.openxmlformats.org/presentationml/2006/ole">
            <mc:AlternateContent xmlns:mc="http://schemas.openxmlformats.org/markup-compatibility/2006">
              <mc:Choice xmlns:v="urn:schemas-microsoft-com:vml" Requires="v">
                <p:oleObj spid="_x0000_s67440" name="Packager Shell Object" showAsIcon="1" r:id="rId6" imgW="901521" imgH="643944" progId="Package">
                  <p:embed/>
                </p:oleObj>
              </mc:Choice>
              <mc:Fallback>
                <p:oleObj name="Packager Shell Object" showAsIcon="1" r:id="rId6" imgW="901521" imgH="643944" progId="Package">
                  <p:embed/>
                  <p:pic>
                    <p:nvPicPr>
                      <p:cNvPr id="0" name="Picture 18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8513" y="5805636"/>
                        <a:ext cx="901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458266390"/>
              </p:ext>
            </p:extLst>
          </p:nvPr>
        </p:nvGraphicFramePr>
        <p:xfrm>
          <a:off x="4572000" y="5805636"/>
          <a:ext cx="965200" cy="647700"/>
        </p:xfrm>
        <a:graphic>
          <a:graphicData uri="http://schemas.openxmlformats.org/presentationml/2006/ole">
            <mc:AlternateContent xmlns:mc="http://schemas.openxmlformats.org/markup-compatibility/2006">
              <mc:Choice xmlns:v="urn:schemas-microsoft-com:vml" Requires="v">
                <p:oleObj spid="_x0000_s67441" name="Packager Shell Object" showAsIcon="1" r:id="rId8" imgW="965915" imgH="643944" progId="Package">
                  <p:embed/>
                </p:oleObj>
              </mc:Choice>
              <mc:Fallback>
                <p:oleObj name="Packager Shell Object" showAsIcon="1" r:id="rId8" imgW="965915" imgH="643944" progId="Package">
                  <p:embed/>
                  <p:pic>
                    <p:nvPicPr>
                      <p:cNvPr id="0" name="Picture 18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805636"/>
                        <a:ext cx="965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97535231"/>
              </p:ext>
            </p:extLst>
          </p:nvPr>
        </p:nvGraphicFramePr>
        <p:xfrm>
          <a:off x="2267744" y="4149080"/>
          <a:ext cx="952500" cy="647700"/>
        </p:xfrm>
        <a:graphic>
          <a:graphicData uri="http://schemas.openxmlformats.org/presentationml/2006/ole">
            <mc:AlternateContent xmlns:mc="http://schemas.openxmlformats.org/markup-compatibility/2006">
              <mc:Choice xmlns:v="urn:schemas-microsoft-com:vml" Requires="v">
                <p:oleObj spid="_x0000_s67442" name="Packager Shell Object" showAsIcon="1" r:id="rId10" imgW="952920" imgH="644040" progId="Package">
                  <p:embed/>
                </p:oleObj>
              </mc:Choice>
              <mc:Fallback>
                <p:oleObj name="Packager Shell Object" showAsIcon="1" r:id="rId10" imgW="952920" imgH="644040" progId="Package">
                  <p:embed/>
                  <p:pic>
                    <p:nvPicPr>
                      <p:cNvPr id="0" name="Picture 18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744" y="4149080"/>
                        <a:ext cx="952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284860104"/>
              </p:ext>
            </p:extLst>
          </p:nvPr>
        </p:nvGraphicFramePr>
        <p:xfrm>
          <a:off x="3923928" y="4149080"/>
          <a:ext cx="1651000" cy="647700"/>
        </p:xfrm>
        <a:graphic>
          <a:graphicData uri="http://schemas.openxmlformats.org/presentationml/2006/ole">
            <mc:AlternateContent xmlns:mc="http://schemas.openxmlformats.org/markup-compatibility/2006">
              <mc:Choice xmlns:v="urn:schemas-microsoft-com:vml" Requires="v">
                <p:oleObj spid="_x0000_s67443" name="Packager Shell Object" showAsIcon="1" r:id="rId12" imgW="1661400" imgH="644040" progId="Package">
                  <p:embed/>
                </p:oleObj>
              </mc:Choice>
              <mc:Fallback>
                <p:oleObj name="Packager Shell Object" showAsIcon="1" r:id="rId12" imgW="1661400" imgH="644040" progId="Package">
                  <p:embed/>
                  <p:pic>
                    <p:nvPicPr>
                      <p:cNvPr id="0" name="Picture 188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3928" y="4149080"/>
                        <a:ext cx="1651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963737621"/>
              </p:ext>
            </p:extLst>
          </p:nvPr>
        </p:nvGraphicFramePr>
        <p:xfrm>
          <a:off x="2211388" y="2636912"/>
          <a:ext cx="774700" cy="647700"/>
        </p:xfrm>
        <a:graphic>
          <a:graphicData uri="http://schemas.openxmlformats.org/presentationml/2006/ole">
            <mc:AlternateContent xmlns:mc="http://schemas.openxmlformats.org/markup-compatibility/2006">
              <mc:Choice xmlns:v="urn:schemas-microsoft-com:vml" Requires="v">
                <p:oleObj spid="_x0000_s67444" name="Packager Shell Object" showAsIcon="1" r:id="rId14" imgW="772732" imgH="643944" progId="Package">
                  <p:embed/>
                </p:oleObj>
              </mc:Choice>
              <mc:Fallback>
                <p:oleObj name="Packager Shell Object" showAsIcon="1" r:id="rId14" imgW="772732" imgH="643944" progId="Package">
                  <p:embed/>
                  <p:pic>
                    <p:nvPicPr>
                      <p:cNvPr id="0" name="Picture 18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1388" y="2636912"/>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90865900"/>
              </p:ext>
            </p:extLst>
          </p:nvPr>
        </p:nvGraphicFramePr>
        <p:xfrm>
          <a:off x="5724128" y="5733628"/>
          <a:ext cx="952500" cy="647700"/>
        </p:xfrm>
        <a:graphic>
          <a:graphicData uri="http://schemas.openxmlformats.org/presentationml/2006/ole">
            <mc:AlternateContent xmlns:mc="http://schemas.openxmlformats.org/markup-compatibility/2006">
              <mc:Choice xmlns:v="urn:schemas-microsoft-com:vml" Requires="v">
                <p:oleObj spid="_x0000_s67445" name="Packager Shell Object" showAsIcon="1" r:id="rId16" imgW="952560" imgH="648000" progId="Package">
                  <p:embed/>
                </p:oleObj>
              </mc:Choice>
              <mc:Fallback>
                <p:oleObj name="Packager Shell Object" showAsIcon="1" r:id="rId16" imgW="952560" imgH="648000" progId="Package">
                  <p:embed/>
                  <p:pic>
                    <p:nvPicPr>
                      <p:cNvPr id="0" name="Picture 188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24128" y="5733628"/>
                        <a:ext cx="952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318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Factory</a:t>
            </a:r>
            <a:r>
              <a:rPr lang="fr-FR" dirty="0"/>
              <a:t> </a:t>
            </a:r>
            <a:r>
              <a:rPr lang="fr-FR" dirty="0" err="1"/>
              <a:t>Method</a:t>
            </a:r>
            <a:r>
              <a:rPr lang="fr-FR" dirty="0"/>
              <a:t> - TP</a:t>
            </a:r>
          </a:p>
        </p:txBody>
      </p:sp>
      <p:sp>
        <p:nvSpPr>
          <p:cNvPr id="3" name="Content Placeholder 2"/>
          <p:cNvSpPr>
            <a:spLocks noGrp="1"/>
          </p:cNvSpPr>
          <p:nvPr>
            <p:ph idx="1"/>
          </p:nvPr>
        </p:nvSpPr>
        <p:spPr/>
        <p:txBody>
          <a:bodyPr>
            <a:normAutofit lnSpcReduction="10000"/>
          </a:bodyPr>
          <a:lstStyle/>
          <a:p>
            <a:pPr marL="0" indent="0">
              <a:buNone/>
            </a:pPr>
            <a:r>
              <a:rPr lang="fr-FR" dirty="0"/>
              <a:t>Créer un </a:t>
            </a:r>
            <a:r>
              <a:rPr lang="fr-FR" dirty="0" err="1"/>
              <a:t>logger</a:t>
            </a:r>
            <a:r>
              <a:rPr lang="fr-FR" dirty="0"/>
              <a:t> :</a:t>
            </a:r>
          </a:p>
          <a:p>
            <a:pPr lvl="1"/>
            <a:r>
              <a:rPr lang="fr-FR" dirty="0"/>
              <a:t>Qui peut </a:t>
            </a:r>
            <a:r>
              <a:rPr lang="fr-FR" dirty="0" err="1"/>
              <a:t>logger</a:t>
            </a:r>
            <a:r>
              <a:rPr lang="fr-FR" dirty="0"/>
              <a:t> des évènement sur 3 mediums différents (fichier, console, et base de données)</a:t>
            </a:r>
          </a:p>
          <a:p>
            <a:pPr lvl="1"/>
            <a:r>
              <a:rPr lang="fr-FR" dirty="0" err="1"/>
              <a:t>Logger</a:t>
            </a:r>
            <a:r>
              <a:rPr lang="fr-FR" dirty="0"/>
              <a:t> par défaut en console (si condition fourni est non satisfaite)</a:t>
            </a:r>
          </a:p>
          <a:p>
            <a:pPr lvl="1"/>
            <a:r>
              <a:rPr lang="fr-FR" dirty="0"/>
              <a:t>Code simplifiée pour </a:t>
            </a:r>
            <a:r>
              <a:rPr lang="fr-FR" dirty="0" err="1"/>
              <a:t>logger</a:t>
            </a:r>
            <a:r>
              <a:rPr lang="fr-FR" dirty="0"/>
              <a:t> sur fichier ou BDD</a:t>
            </a:r>
          </a:p>
          <a:p>
            <a:pPr lvl="1"/>
            <a:r>
              <a:rPr lang="fr-FR" dirty="0"/>
              <a:t>Utilise le pattern </a:t>
            </a:r>
            <a:r>
              <a:rPr lang="fr-FR" dirty="0" err="1"/>
              <a:t>Factory</a:t>
            </a:r>
            <a:r>
              <a:rPr lang="fr-FR" dirty="0"/>
              <a:t> </a:t>
            </a:r>
            <a:r>
              <a:rPr lang="fr-FR" dirty="0" err="1"/>
              <a:t>Method</a:t>
            </a:r>
            <a:r>
              <a:rPr lang="fr-FR" dirty="0"/>
              <a:t> en mode </a:t>
            </a:r>
            <a:r>
              <a:rPr lang="fr-FR" dirty="0" err="1"/>
              <a:t>static</a:t>
            </a:r>
            <a:endParaRPr lang="fr-FR" dirty="0"/>
          </a:p>
          <a:p>
            <a:pPr marL="0" indent="0">
              <a:buNone/>
            </a:pPr>
            <a:endParaRPr lang="fr-FR" dirty="0"/>
          </a:p>
          <a:p>
            <a:r>
              <a:rPr lang="fr-FR" dirty="0"/>
              <a:t>Solution :</a:t>
            </a:r>
          </a:p>
        </p:txBody>
      </p:sp>
      <p:sp>
        <p:nvSpPr>
          <p:cNvPr id="4" name="Date Placeholder 3"/>
          <p:cNvSpPr>
            <a:spLocks noGrp="1"/>
          </p:cNvSpPr>
          <p:nvPr>
            <p:ph type="dt" sz="half" idx="10"/>
          </p:nvPr>
        </p:nvSpPr>
        <p:spPr/>
        <p:txBody>
          <a:bodyPr/>
          <a:lstStyle/>
          <a:p>
            <a:fld id="{78AD677F-98CE-46C8-B0D1-2C38EB82CB8C}"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13</a:t>
            </a:fld>
            <a:endParaRPr lang="fr-FR"/>
          </a:p>
        </p:txBody>
      </p:sp>
      <p:graphicFrame>
        <p:nvGraphicFramePr>
          <p:cNvPr id="11" name="Object 10"/>
          <p:cNvGraphicFramePr>
            <a:graphicFrameLocks noChangeAspect="1"/>
          </p:cNvGraphicFramePr>
          <p:nvPr>
            <p:extLst>
              <p:ext uri="{D42A27DB-BD31-4B8C-83A1-F6EECF244321}">
                <p14:modId xmlns:p14="http://schemas.microsoft.com/office/powerpoint/2010/main" val="3499783580"/>
              </p:ext>
            </p:extLst>
          </p:nvPr>
        </p:nvGraphicFramePr>
        <p:xfrm>
          <a:off x="2828925" y="5719763"/>
          <a:ext cx="1498600" cy="647700"/>
        </p:xfrm>
        <a:graphic>
          <a:graphicData uri="http://schemas.openxmlformats.org/presentationml/2006/ole">
            <mc:AlternateContent xmlns:mc="http://schemas.openxmlformats.org/markup-compatibility/2006">
              <mc:Choice xmlns:v="urn:schemas-microsoft-com:vml" Requires="v">
                <p:oleObj spid="_x0000_s70840" name="Packager Shell Object" showAsIcon="1" r:id="rId3" imgW="1506960" imgH="644040" progId="Package">
                  <p:embed/>
                </p:oleObj>
              </mc:Choice>
              <mc:Fallback>
                <p:oleObj name="Packager Shell Object" showAsIcon="1" r:id="rId3" imgW="1506960" imgH="644040" progId="Package">
                  <p:embed/>
                  <p:pic>
                    <p:nvPicPr>
                      <p:cNvPr id="0" name="Picture 1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8925" y="5719763"/>
                        <a:ext cx="1498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599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Factory</a:t>
            </a:r>
            <a:r>
              <a:rPr lang="fr-FR" dirty="0"/>
              <a:t> </a:t>
            </a:r>
            <a:r>
              <a:rPr lang="fr-FR" dirty="0" err="1"/>
              <a:t>Method</a:t>
            </a:r>
            <a:r>
              <a:rPr lang="fr-FR" dirty="0"/>
              <a:t> - Discussion</a:t>
            </a:r>
          </a:p>
        </p:txBody>
      </p:sp>
      <p:sp>
        <p:nvSpPr>
          <p:cNvPr id="3" name="Content Placeholder 2"/>
          <p:cNvSpPr>
            <a:spLocks noGrp="1"/>
          </p:cNvSpPr>
          <p:nvPr>
            <p:ph idx="1"/>
          </p:nvPr>
        </p:nvSpPr>
        <p:spPr/>
        <p:txBody>
          <a:bodyPr>
            <a:normAutofit fontScale="92500" lnSpcReduction="20000"/>
          </a:bodyPr>
          <a:lstStyle/>
          <a:p>
            <a:endParaRPr lang="fr-FR" dirty="0"/>
          </a:p>
          <a:p>
            <a:r>
              <a:rPr lang="fr-FR" dirty="0" err="1"/>
              <a:t>Factory</a:t>
            </a:r>
            <a:r>
              <a:rPr lang="fr-FR" dirty="0"/>
              <a:t> </a:t>
            </a:r>
            <a:r>
              <a:rPr lang="fr-FR" dirty="0" err="1"/>
              <a:t>Method</a:t>
            </a:r>
            <a:r>
              <a:rPr lang="fr-FR" dirty="0"/>
              <a:t> s’appuie sur les principes :</a:t>
            </a:r>
          </a:p>
          <a:p>
            <a:pPr lvl="1"/>
            <a:r>
              <a:rPr lang="fr-FR" dirty="0"/>
              <a:t>Faible couplage</a:t>
            </a:r>
          </a:p>
          <a:p>
            <a:pPr lvl="1"/>
            <a:r>
              <a:rPr lang="fr-FR" dirty="0"/>
              <a:t>Forte cohésion</a:t>
            </a:r>
          </a:p>
          <a:p>
            <a:pPr lvl="1"/>
            <a:r>
              <a:rPr lang="fr-FR" dirty="0"/>
              <a:t>Abstraction</a:t>
            </a:r>
          </a:p>
          <a:p>
            <a:pPr lvl="1"/>
            <a:endParaRPr lang="fr-FR" dirty="0"/>
          </a:p>
          <a:p>
            <a:r>
              <a:rPr lang="fr-FR" dirty="0"/>
              <a:t>Quand utiliser </a:t>
            </a:r>
            <a:r>
              <a:rPr lang="fr-FR" dirty="0" err="1"/>
              <a:t>Factory</a:t>
            </a:r>
            <a:r>
              <a:rPr lang="fr-FR" dirty="0"/>
              <a:t> </a:t>
            </a:r>
            <a:r>
              <a:rPr lang="fr-FR" dirty="0" err="1"/>
              <a:t>Method</a:t>
            </a:r>
            <a:r>
              <a:rPr lang="fr-FR" dirty="0"/>
              <a:t> ?</a:t>
            </a:r>
          </a:p>
          <a:p>
            <a:pPr lvl="1"/>
            <a:r>
              <a:rPr lang="fr-FR" dirty="0"/>
              <a:t>Pour différer l’instanciation à une autre classe</a:t>
            </a:r>
          </a:p>
          <a:p>
            <a:pPr lvl="1"/>
            <a:r>
              <a:rPr lang="fr-FR" dirty="0"/>
              <a:t>Diminuer la dépendance entre les classes</a:t>
            </a:r>
          </a:p>
          <a:p>
            <a:pPr lvl="1"/>
            <a:r>
              <a:rPr lang="fr-FR" dirty="0"/>
              <a:t>Si on a une hiérarchie de classe qui est grande</a:t>
            </a:r>
          </a:p>
          <a:p>
            <a:pPr lvl="1"/>
            <a:endParaRPr lang="fr-FR" dirty="0"/>
          </a:p>
        </p:txBody>
      </p:sp>
      <p:sp>
        <p:nvSpPr>
          <p:cNvPr id="4" name="Date Placeholder 3"/>
          <p:cNvSpPr>
            <a:spLocks noGrp="1"/>
          </p:cNvSpPr>
          <p:nvPr>
            <p:ph type="dt" sz="half" idx="10"/>
          </p:nvPr>
        </p:nvSpPr>
        <p:spPr/>
        <p:txBody>
          <a:bodyPr/>
          <a:lstStyle/>
          <a:p>
            <a:fld id="{79765319-99A7-4B29-8167-C18CBDC8CCA8}"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14</a:t>
            </a:fld>
            <a:endParaRPr lang="fr-FR"/>
          </a:p>
        </p:txBody>
      </p:sp>
    </p:spTree>
    <p:extLst>
      <p:ext uri="{BB962C8B-B14F-4D97-AF65-F5344CB8AC3E}">
        <p14:creationId xmlns:p14="http://schemas.microsoft.com/office/powerpoint/2010/main" val="822095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Abstract </a:t>
            </a:r>
            <a:r>
              <a:rPr lang="fr-FR" dirty="0" err="1"/>
              <a:t>Factory</a:t>
            </a:r>
            <a:r>
              <a:rPr lang="fr-FR" dirty="0"/>
              <a:t> - Intro</a:t>
            </a:r>
          </a:p>
        </p:txBody>
      </p:sp>
      <p:sp>
        <p:nvSpPr>
          <p:cNvPr id="3" name="Content Placeholder 2"/>
          <p:cNvSpPr>
            <a:spLocks noGrp="1"/>
          </p:cNvSpPr>
          <p:nvPr>
            <p:ph idx="1"/>
          </p:nvPr>
        </p:nvSpPr>
        <p:spPr/>
        <p:txBody>
          <a:bodyPr>
            <a:normAutofit fontScale="92500" lnSpcReduction="20000"/>
          </a:bodyPr>
          <a:lstStyle/>
          <a:p>
            <a:r>
              <a:rPr lang="fr-FR" dirty="0"/>
              <a:t>Problématique : Comment créer des </a:t>
            </a:r>
            <a:r>
              <a:rPr lang="fr-FR" dirty="0" err="1"/>
              <a:t>Factory</a:t>
            </a:r>
            <a:r>
              <a:rPr lang="fr-FR" dirty="0"/>
              <a:t> pour un ensemble lié de classes ?</a:t>
            </a:r>
          </a:p>
          <a:p>
            <a:endParaRPr lang="fr-FR" dirty="0"/>
          </a:p>
          <a:p>
            <a:r>
              <a:rPr lang="fr-FR" dirty="0"/>
              <a:t>Solution : </a:t>
            </a:r>
          </a:p>
          <a:p>
            <a:pPr lvl="1"/>
            <a:r>
              <a:rPr lang="fr-FR" strike="sngStrike" dirty="0"/>
              <a:t>Utiliser plusieurs classes contenant une </a:t>
            </a:r>
            <a:r>
              <a:rPr lang="fr-FR" strike="sngStrike" dirty="0" err="1"/>
              <a:t>Factory</a:t>
            </a:r>
            <a:r>
              <a:rPr lang="fr-FR" strike="sngStrike" dirty="0"/>
              <a:t> </a:t>
            </a:r>
            <a:r>
              <a:rPr lang="fr-FR" strike="sngStrike" dirty="0" err="1"/>
              <a:t>Method</a:t>
            </a:r>
            <a:r>
              <a:rPr lang="fr-FR" strike="sngStrike" dirty="0"/>
              <a:t> sans regroupement</a:t>
            </a:r>
            <a:r>
              <a:rPr lang="fr-FR" dirty="0"/>
              <a:t> </a:t>
            </a:r>
          </a:p>
          <a:p>
            <a:pPr lvl="1"/>
            <a:r>
              <a:rPr lang="fr-FR" dirty="0"/>
              <a:t>Utiliser le pattern Abstract </a:t>
            </a:r>
            <a:r>
              <a:rPr lang="fr-FR" dirty="0" err="1"/>
              <a:t>Factory</a:t>
            </a:r>
            <a:endParaRPr lang="fr-FR" dirty="0"/>
          </a:p>
          <a:p>
            <a:pPr lvl="1"/>
            <a:endParaRPr lang="fr-FR" dirty="0"/>
          </a:p>
          <a:p>
            <a:r>
              <a:rPr lang="fr-FR" dirty="0"/>
              <a:t>Définition : Fournit une interface pour créer des familles d’objets liés ou dépendant entre eux sans spécifier leur classes concrètes</a:t>
            </a:r>
          </a:p>
        </p:txBody>
      </p:sp>
      <p:sp>
        <p:nvSpPr>
          <p:cNvPr id="4" name="Date Placeholder 3"/>
          <p:cNvSpPr>
            <a:spLocks noGrp="1"/>
          </p:cNvSpPr>
          <p:nvPr>
            <p:ph type="dt" sz="half" idx="10"/>
          </p:nvPr>
        </p:nvSpPr>
        <p:spPr/>
        <p:txBody>
          <a:bodyPr/>
          <a:lstStyle/>
          <a:p>
            <a:fld id="{8A6958A8-8318-48D4-913B-8AEDDD324482}"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15</a:t>
            </a:fld>
            <a:endParaRPr lang="fr-FR"/>
          </a:p>
        </p:txBody>
      </p:sp>
    </p:spTree>
    <p:extLst>
      <p:ext uri="{BB962C8B-B14F-4D97-AF65-F5344CB8AC3E}">
        <p14:creationId xmlns:p14="http://schemas.microsoft.com/office/powerpoint/2010/main" val="961971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Abstract </a:t>
            </a:r>
            <a:r>
              <a:rPr lang="fr-FR" dirty="0" err="1"/>
              <a:t>Factory</a:t>
            </a:r>
            <a:r>
              <a:rPr lang="fr-FR" dirty="0"/>
              <a:t> - Diagramme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47875" y="1610519"/>
            <a:ext cx="5048250" cy="4505325"/>
          </a:xfrm>
        </p:spPr>
      </p:pic>
      <p:sp>
        <p:nvSpPr>
          <p:cNvPr id="3" name="Date Placeholder 2"/>
          <p:cNvSpPr>
            <a:spLocks noGrp="1"/>
          </p:cNvSpPr>
          <p:nvPr>
            <p:ph type="dt" sz="half" idx="10"/>
          </p:nvPr>
        </p:nvSpPr>
        <p:spPr/>
        <p:txBody>
          <a:bodyPr/>
          <a:lstStyle/>
          <a:p>
            <a:fld id="{23BA4804-86D9-4B6B-A0B5-8FC78A6DB7EC}"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16</a:t>
            </a:fld>
            <a:endParaRPr lang="fr-FR"/>
          </a:p>
        </p:txBody>
      </p:sp>
    </p:spTree>
    <p:extLst>
      <p:ext uri="{BB962C8B-B14F-4D97-AF65-F5344CB8AC3E}">
        <p14:creationId xmlns:p14="http://schemas.microsoft.com/office/powerpoint/2010/main" val="3582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Abstract </a:t>
            </a:r>
            <a:r>
              <a:rPr lang="fr-FR" dirty="0" err="1"/>
              <a:t>factory</a:t>
            </a:r>
            <a:r>
              <a:rPr lang="fr-FR" dirty="0"/>
              <a:t> - Implémentation</a:t>
            </a:r>
          </a:p>
        </p:txBody>
      </p:sp>
      <p:sp>
        <p:nvSpPr>
          <p:cNvPr id="3" name="Content Placeholder 2"/>
          <p:cNvSpPr>
            <a:spLocks noGrp="1"/>
          </p:cNvSpPr>
          <p:nvPr>
            <p:ph idx="1"/>
          </p:nvPr>
        </p:nvSpPr>
        <p:spPr/>
        <p:txBody>
          <a:bodyPr>
            <a:normAutofit lnSpcReduction="10000"/>
          </a:bodyPr>
          <a:lstStyle/>
          <a:p>
            <a:endParaRPr lang="fr-FR" dirty="0"/>
          </a:p>
          <a:p>
            <a:r>
              <a:rPr lang="fr-FR" dirty="0"/>
              <a:t>Client :</a:t>
            </a:r>
          </a:p>
          <a:p>
            <a:endParaRPr lang="fr-FR" dirty="0"/>
          </a:p>
          <a:p>
            <a:r>
              <a:rPr lang="fr-FR" dirty="0" err="1"/>
              <a:t>Factory</a:t>
            </a:r>
            <a:r>
              <a:rPr lang="fr-FR" dirty="0"/>
              <a:t> :</a:t>
            </a:r>
          </a:p>
          <a:p>
            <a:endParaRPr lang="fr-FR" dirty="0"/>
          </a:p>
          <a:p>
            <a:r>
              <a:rPr lang="fr-FR" dirty="0" err="1"/>
              <a:t>ProductA</a:t>
            </a:r>
            <a:r>
              <a:rPr lang="fr-FR" dirty="0"/>
              <a:t> :</a:t>
            </a:r>
          </a:p>
          <a:p>
            <a:endParaRPr lang="fr-FR" dirty="0"/>
          </a:p>
          <a:p>
            <a:r>
              <a:rPr lang="fr-FR" dirty="0" err="1"/>
              <a:t>ProductB</a:t>
            </a:r>
            <a:r>
              <a:rPr lang="fr-FR" dirty="0"/>
              <a:t> :</a:t>
            </a:r>
          </a:p>
        </p:txBody>
      </p:sp>
      <p:sp>
        <p:nvSpPr>
          <p:cNvPr id="4" name="Date Placeholder 3"/>
          <p:cNvSpPr>
            <a:spLocks noGrp="1"/>
          </p:cNvSpPr>
          <p:nvPr>
            <p:ph type="dt" sz="half" idx="10"/>
          </p:nvPr>
        </p:nvSpPr>
        <p:spPr/>
        <p:txBody>
          <a:bodyPr/>
          <a:lstStyle/>
          <a:p>
            <a:fld id="{A9C78451-1B6B-4E5F-B89D-925B9C1EFB96}"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17</a:t>
            </a:fld>
            <a:endParaRPr lang="fr-FR"/>
          </a:p>
        </p:txBody>
      </p:sp>
      <p:graphicFrame>
        <p:nvGraphicFramePr>
          <p:cNvPr id="14" name="Object 13"/>
          <p:cNvGraphicFramePr>
            <a:graphicFrameLocks noChangeAspect="1"/>
          </p:cNvGraphicFramePr>
          <p:nvPr>
            <p:extLst>
              <p:ext uri="{D42A27DB-BD31-4B8C-83A1-F6EECF244321}">
                <p14:modId xmlns:p14="http://schemas.microsoft.com/office/powerpoint/2010/main" val="3058756041"/>
              </p:ext>
            </p:extLst>
          </p:nvPr>
        </p:nvGraphicFramePr>
        <p:xfrm>
          <a:off x="2339752" y="3212976"/>
          <a:ext cx="2184400" cy="647700"/>
        </p:xfrm>
        <a:graphic>
          <a:graphicData uri="http://schemas.openxmlformats.org/presentationml/2006/ole">
            <mc:AlternateContent xmlns:mc="http://schemas.openxmlformats.org/markup-compatibility/2006">
              <mc:Choice xmlns:v="urn:schemas-microsoft-com:vml" Requires="v">
                <p:oleObj spid="_x0000_s75056" name="Packager Shell Object" showAsIcon="1" r:id="rId4" imgW="2202287" imgH="643944" progId="Package">
                  <p:embed/>
                </p:oleObj>
              </mc:Choice>
              <mc:Fallback>
                <p:oleObj name="Packager Shell Object" showAsIcon="1" r:id="rId4" imgW="2202287" imgH="643944" progId="Package">
                  <p:embed/>
                  <p:pic>
                    <p:nvPicPr>
                      <p:cNvPr id="0" name="Picture 2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3212976"/>
                        <a:ext cx="2184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753822351"/>
              </p:ext>
            </p:extLst>
          </p:nvPr>
        </p:nvGraphicFramePr>
        <p:xfrm>
          <a:off x="2105025" y="2360613"/>
          <a:ext cx="774700" cy="647700"/>
        </p:xfrm>
        <a:graphic>
          <a:graphicData uri="http://schemas.openxmlformats.org/presentationml/2006/ole">
            <mc:AlternateContent xmlns:mc="http://schemas.openxmlformats.org/markup-compatibility/2006">
              <mc:Choice xmlns:v="urn:schemas-microsoft-com:vml" Requires="v">
                <p:oleObj spid="_x0000_s75057" name="Packager Shell Object" showAsIcon="1" r:id="rId6" imgW="772732" imgH="643944" progId="Package">
                  <p:embed/>
                </p:oleObj>
              </mc:Choice>
              <mc:Fallback>
                <p:oleObj name="Packager Shell Object" showAsIcon="1" r:id="rId6" imgW="772732" imgH="643944" progId="Package">
                  <p:embed/>
                  <p:pic>
                    <p:nvPicPr>
                      <p:cNvPr id="0" name="Picture 2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5025" y="2360613"/>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875710233"/>
              </p:ext>
            </p:extLst>
          </p:nvPr>
        </p:nvGraphicFramePr>
        <p:xfrm>
          <a:off x="2573338" y="4338638"/>
          <a:ext cx="1054100" cy="647700"/>
        </p:xfrm>
        <a:graphic>
          <a:graphicData uri="http://schemas.openxmlformats.org/presentationml/2006/ole">
            <mc:AlternateContent xmlns:mc="http://schemas.openxmlformats.org/markup-compatibility/2006">
              <mc:Choice xmlns:v="urn:schemas-microsoft-com:vml" Requires="v">
                <p:oleObj spid="_x0000_s75058" name="Packager Shell Object" showAsIcon="1" r:id="rId8" imgW="1056068" imgH="643944" progId="Package">
                  <p:embed/>
                </p:oleObj>
              </mc:Choice>
              <mc:Fallback>
                <p:oleObj name="Packager Shell Object" showAsIcon="1" r:id="rId8" imgW="1056068" imgH="643944" progId="Package">
                  <p:embed/>
                  <p:pic>
                    <p:nvPicPr>
                      <p:cNvPr id="0" name="Picture 23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3338" y="4338638"/>
                        <a:ext cx="1054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297166732"/>
              </p:ext>
            </p:extLst>
          </p:nvPr>
        </p:nvGraphicFramePr>
        <p:xfrm>
          <a:off x="4252913" y="4293096"/>
          <a:ext cx="1155700" cy="647700"/>
        </p:xfrm>
        <a:graphic>
          <a:graphicData uri="http://schemas.openxmlformats.org/presentationml/2006/ole">
            <mc:AlternateContent xmlns:mc="http://schemas.openxmlformats.org/markup-compatibility/2006">
              <mc:Choice xmlns:v="urn:schemas-microsoft-com:vml" Requires="v">
                <p:oleObj spid="_x0000_s75059" name="Packager Shell Object" showAsIcon="1" r:id="rId10" imgW="1159099" imgH="643944" progId="Package">
                  <p:embed/>
                </p:oleObj>
              </mc:Choice>
              <mc:Fallback>
                <p:oleObj name="Packager Shell Object" showAsIcon="1" r:id="rId10" imgW="1159099" imgH="643944" progId="Package">
                  <p:embed/>
                  <p:pic>
                    <p:nvPicPr>
                      <p:cNvPr id="0" name="Picture 23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52913" y="4293096"/>
                        <a:ext cx="1155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30158745"/>
              </p:ext>
            </p:extLst>
          </p:nvPr>
        </p:nvGraphicFramePr>
        <p:xfrm>
          <a:off x="6251575" y="4293468"/>
          <a:ext cx="1155700" cy="647700"/>
        </p:xfrm>
        <a:graphic>
          <a:graphicData uri="http://schemas.openxmlformats.org/presentationml/2006/ole">
            <mc:AlternateContent xmlns:mc="http://schemas.openxmlformats.org/markup-compatibility/2006">
              <mc:Choice xmlns:v="urn:schemas-microsoft-com:vml" Requires="v">
                <p:oleObj spid="_x0000_s75060" name="Packager Shell Object" showAsIcon="1" r:id="rId12" imgW="1159099" imgH="643944" progId="Package">
                  <p:embed/>
                </p:oleObj>
              </mc:Choice>
              <mc:Fallback>
                <p:oleObj name="Packager Shell Object" showAsIcon="1" r:id="rId12" imgW="1159099" imgH="643944" progId="Package">
                  <p:embed/>
                  <p:pic>
                    <p:nvPicPr>
                      <p:cNvPr id="0" name="Picture 23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51575" y="4293468"/>
                        <a:ext cx="1155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835354967"/>
              </p:ext>
            </p:extLst>
          </p:nvPr>
        </p:nvGraphicFramePr>
        <p:xfrm>
          <a:off x="2657475" y="5549900"/>
          <a:ext cx="1041400" cy="647700"/>
        </p:xfrm>
        <a:graphic>
          <a:graphicData uri="http://schemas.openxmlformats.org/presentationml/2006/ole">
            <mc:AlternateContent xmlns:mc="http://schemas.openxmlformats.org/markup-compatibility/2006">
              <mc:Choice xmlns:v="urn:schemas-microsoft-com:vml" Requires="v">
                <p:oleObj spid="_x0000_s75061" name="Packager Shell Object" showAsIcon="1" r:id="rId14" imgW="1043189" imgH="643944" progId="Package">
                  <p:embed/>
                </p:oleObj>
              </mc:Choice>
              <mc:Fallback>
                <p:oleObj name="Packager Shell Object" showAsIcon="1" r:id="rId14" imgW="1043189" imgH="643944" progId="Package">
                  <p:embed/>
                  <p:pic>
                    <p:nvPicPr>
                      <p:cNvPr id="0" name="Picture 23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57475" y="5549900"/>
                        <a:ext cx="1041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148173720"/>
              </p:ext>
            </p:extLst>
          </p:nvPr>
        </p:nvGraphicFramePr>
        <p:xfrm>
          <a:off x="4210050" y="5529263"/>
          <a:ext cx="1143000" cy="647700"/>
        </p:xfrm>
        <a:graphic>
          <a:graphicData uri="http://schemas.openxmlformats.org/presentationml/2006/ole">
            <mc:AlternateContent xmlns:mc="http://schemas.openxmlformats.org/markup-compatibility/2006">
              <mc:Choice xmlns:v="urn:schemas-microsoft-com:vml" Requires="v">
                <p:oleObj spid="_x0000_s75062" name="Packager Shell Object" showAsIcon="1" r:id="rId16" imgW="1146220" imgH="643944" progId="Package">
                  <p:embed/>
                </p:oleObj>
              </mc:Choice>
              <mc:Fallback>
                <p:oleObj name="Packager Shell Object" showAsIcon="1" r:id="rId16" imgW="1146220" imgH="643944" progId="Package">
                  <p:embed/>
                  <p:pic>
                    <p:nvPicPr>
                      <p:cNvPr id="0" name="Picture 23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0050" y="5529263"/>
                        <a:ext cx="1143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991049751"/>
              </p:ext>
            </p:extLst>
          </p:nvPr>
        </p:nvGraphicFramePr>
        <p:xfrm>
          <a:off x="6081713" y="5517232"/>
          <a:ext cx="1143000" cy="647700"/>
        </p:xfrm>
        <a:graphic>
          <a:graphicData uri="http://schemas.openxmlformats.org/presentationml/2006/ole">
            <mc:AlternateContent xmlns:mc="http://schemas.openxmlformats.org/markup-compatibility/2006">
              <mc:Choice xmlns:v="urn:schemas-microsoft-com:vml" Requires="v">
                <p:oleObj spid="_x0000_s75063" name="Packager Shell Object" showAsIcon="1" r:id="rId18" imgW="1146220" imgH="643944" progId="Package">
                  <p:embed/>
                </p:oleObj>
              </mc:Choice>
              <mc:Fallback>
                <p:oleObj name="Packager Shell Object" showAsIcon="1" r:id="rId18" imgW="1146220" imgH="643944" progId="Package">
                  <p:embed/>
                  <p:pic>
                    <p:nvPicPr>
                      <p:cNvPr id="0" name="Picture 23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81713" y="5517232"/>
                        <a:ext cx="1143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723009266"/>
              </p:ext>
            </p:extLst>
          </p:nvPr>
        </p:nvGraphicFramePr>
        <p:xfrm>
          <a:off x="4602584" y="3140968"/>
          <a:ext cx="1625600" cy="647700"/>
        </p:xfrm>
        <a:graphic>
          <a:graphicData uri="http://schemas.openxmlformats.org/presentationml/2006/ole">
            <mc:AlternateContent xmlns:mc="http://schemas.openxmlformats.org/markup-compatibility/2006">
              <mc:Choice xmlns:v="urn:schemas-microsoft-com:vml" Requires="v">
                <p:oleObj spid="_x0000_s75064" name="Packager Shell Object" showAsIcon="1" r:id="rId20" imgW="1635617" imgH="643944" progId="Package">
                  <p:embed/>
                </p:oleObj>
              </mc:Choice>
              <mc:Fallback>
                <p:oleObj name="Packager Shell Object" showAsIcon="1" r:id="rId20" imgW="1635617" imgH="643944" progId="Package">
                  <p:embed/>
                  <p:pic>
                    <p:nvPicPr>
                      <p:cNvPr id="0" name="Picture 23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2584" y="3140968"/>
                        <a:ext cx="1625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504745075"/>
              </p:ext>
            </p:extLst>
          </p:nvPr>
        </p:nvGraphicFramePr>
        <p:xfrm>
          <a:off x="6444208" y="3141340"/>
          <a:ext cx="1625600" cy="647700"/>
        </p:xfrm>
        <a:graphic>
          <a:graphicData uri="http://schemas.openxmlformats.org/presentationml/2006/ole">
            <mc:AlternateContent xmlns:mc="http://schemas.openxmlformats.org/markup-compatibility/2006">
              <mc:Choice xmlns:v="urn:schemas-microsoft-com:vml" Requires="v">
                <p:oleObj spid="_x0000_s75065" name="Packager Shell Object" showAsIcon="1" r:id="rId22" imgW="1635617" imgH="643944" progId="Package">
                  <p:embed/>
                </p:oleObj>
              </mc:Choice>
              <mc:Fallback>
                <p:oleObj name="Packager Shell Object" showAsIcon="1" r:id="rId22" imgW="1635617" imgH="643944" progId="Package">
                  <p:embed/>
                  <p:pic>
                    <p:nvPicPr>
                      <p:cNvPr id="0" name="Picture 23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44208" y="3141340"/>
                        <a:ext cx="1625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833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Abstract </a:t>
            </a:r>
            <a:r>
              <a:rPr lang="fr-FR" dirty="0" err="1"/>
              <a:t>Factory</a:t>
            </a:r>
            <a:r>
              <a:rPr lang="fr-FR" dirty="0"/>
              <a:t> - TP</a:t>
            </a:r>
          </a:p>
        </p:txBody>
      </p:sp>
      <p:sp>
        <p:nvSpPr>
          <p:cNvPr id="3" name="Content Placeholder 2"/>
          <p:cNvSpPr>
            <a:spLocks noGrp="1"/>
          </p:cNvSpPr>
          <p:nvPr>
            <p:ph idx="1"/>
          </p:nvPr>
        </p:nvSpPr>
        <p:spPr/>
        <p:txBody>
          <a:bodyPr>
            <a:normAutofit lnSpcReduction="10000"/>
          </a:bodyPr>
          <a:lstStyle/>
          <a:p>
            <a:endParaRPr lang="fr-FR" dirty="0"/>
          </a:p>
          <a:p>
            <a:r>
              <a:rPr lang="fr-FR" dirty="0"/>
              <a:t>Ecrire un code simplifié d’une application qui gère les plans d’hébergement de site web.</a:t>
            </a:r>
          </a:p>
          <a:p>
            <a:pPr lvl="1"/>
            <a:r>
              <a:rPr lang="fr-FR" dirty="0"/>
              <a:t>La société propose 2 plans (Windows, Linux)</a:t>
            </a:r>
          </a:p>
          <a:p>
            <a:pPr lvl="1"/>
            <a:r>
              <a:rPr lang="fr-FR" dirty="0"/>
              <a:t>Pour chaque plan, il y’a 2 catégories (Basic, Premium)</a:t>
            </a:r>
          </a:p>
          <a:p>
            <a:pPr lvl="1"/>
            <a:r>
              <a:rPr lang="fr-FR" dirty="0"/>
              <a:t>Utiliser le pattern Abstract </a:t>
            </a:r>
            <a:r>
              <a:rPr lang="fr-FR" dirty="0" err="1"/>
              <a:t>Factory</a:t>
            </a:r>
            <a:endParaRPr lang="fr-FR" dirty="0"/>
          </a:p>
          <a:p>
            <a:endParaRPr lang="fr-FR" dirty="0"/>
          </a:p>
          <a:p>
            <a:r>
              <a:rPr lang="fr-FR" dirty="0"/>
              <a:t>Solution :</a:t>
            </a:r>
          </a:p>
        </p:txBody>
      </p:sp>
      <p:sp>
        <p:nvSpPr>
          <p:cNvPr id="4" name="Date Placeholder 3"/>
          <p:cNvSpPr>
            <a:spLocks noGrp="1"/>
          </p:cNvSpPr>
          <p:nvPr>
            <p:ph type="dt" sz="half" idx="10"/>
          </p:nvPr>
        </p:nvSpPr>
        <p:spPr/>
        <p:txBody>
          <a:bodyPr/>
          <a:lstStyle/>
          <a:p>
            <a:fld id="{EAD86A27-0738-422F-AFBC-4DD14B719F21}"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18</a:t>
            </a:fld>
            <a:endParaRPr lang="fr-FR"/>
          </a:p>
        </p:txBody>
      </p:sp>
      <p:graphicFrame>
        <p:nvGraphicFramePr>
          <p:cNvPr id="16" name="Object 15"/>
          <p:cNvGraphicFramePr>
            <a:graphicFrameLocks noChangeAspect="1"/>
          </p:cNvGraphicFramePr>
          <p:nvPr>
            <p:extLst>
              <p:ext uri="{D42A27DB-BD31-4B8C-83A1-F6EECF244321}">
                <p14:modId xmlns:p14="http://schemas.microsoft.com/office/powerpoint/2010/main" val="415109003"/>
              </p:ext>
            </p:extLst>
          </p:nvPr>
        </p:nvGraphicFramePr>
        <p:xfrm>
          <a:off x="2843808" y="5517232"/>
          <a:ext cx="1562100" cy="647700"/>
        </p:xfrm>
        <a:graphic>
          <a:graphicData uri="http://schemas.openxmlformats.org/presentationml/2006/ole">
            <mc:AlternateContent xmlns:mc="http://schemas.openxmlformats.org/markup-compatibility/2006">
              <mc:Choice xmlns:v="urn:schemas-microsoft-com:vml" Requires="v">
                <p:oleObj spid="_x0000_s70179" name="Packager Shell Object" showAsIcon="1" r:id="rId3" imgW="1571223" imgH="643944" progId="Package">
                  <p:embed/>
                </p:oleObj>
              </mc:Choice>
              <mc:Fallback>
                <p:oleObj name="Packager Shell Object" showAsIcon="1" r:id="rId3" imgW="1571223" imgH="643944" progId="Package">
                  <p:embed/>
                  <p:pic>
                    <p:nvPicPr>
                      <p:cNvPr id="0" name="Picture 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517232"/>
                        <a:ext cx="1562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703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Abstract </a:t>
            </a:r>
            <a:r>
              <a:rPr lang="fr-FR" dirty="0" err="1"/>
              <a:t>Factory</a:t>
            </a:r>
            <a:r>
              <a:rPr lang="fr-FR" dirty="0"/>
              <a:t> - Discussion</a:t>
            </a:r>
          </a:p>
        </p:txBody>
      </p:sp>
      <p:sp>
        <p:nvSpPr>
          <p:cNvPr id="3" name="Content Placeholder 2"/>
          <p:cNvSpPr>
            <a:spLocks noGrp="1"/>
          </p:cNvSpPr>
          <p:nvPr>
            <p:ph idx="1"/>
          </p:nvPr>
        </p:nvSpPr>
        <p:spPr/>
        <p:txBody>
          <a:bodyPr>
            <a:normAutofit lnSpcReduction="10000"/>
          </a:bodyPr>
          <a:lstStyle/>
          <a:p>
            <a:endParaRPr lang="fr-FR" dirty="0"/>
          </a:p>
          <a:p>
            <a:r>
              <a:rPr lang="fr-FR" dirty="0"/>
              <a:t>Abstract </a:t>
            </a:r>
            <a:r>
              <a:rPr lang="fr-FR" dirty="0" err="1"/>
              <a:t>Factory</a:t>
            </a:r>
            <a:r>
              <a:rPr lang="fr-FR" dirty="0"/>
              <a:t> est le niveau 2 du pattern </a:t>
            </a:r>
            <a:r>
              <a:rPr lang="fr-FR" dirty="0" err="1"/>
              <a:t>Factory</a:t>
            </a:r>
            <a:r>
              <a:rPr lang="fr-FR" dirty="0"/>
              <a:t> </a:t>
            </a:r>
            <a:r>
              <a:rPr lang="fr-FR" dirty="0" err="1"/>
              <a:t>Method</a:t>
            </a:r>
            <a:endParaRPr lang="fr-FR" dirty="0"/>
          </a:p>
          <a:p>
            <a:endParaRPr lang="fr-FR" dirty="0"/>
          </a:p>
          <a:p>
            <a:r>
              <a:rPr lang="fr-FR" dirty="0"/>
              <a:t>Quand utiliser le pattern Abstract </a:t>
            </a:r>
            <a:r>
              <a:rPr lang="fr-FR" dirty="0" err="1"/>
              <a:t>Factory</a:t>
            </a:r>
            <a:r>
              <a:rPr lang="fr-FR" dirty="0"/>
              <a:t> ?</a:t>
            </a:r>
          </a:p>
          <a:p>
            <a:pPr lvl="1"/>
            <a:r>
              <a:rPr lang="fr-FR" dirty="0"/>
              <a:t>Pour découpler le système de classes</a:t>
            </a:r>
          </a:p>
          <a:p>
            <a:pPr lvl="1"/>
            <a:r>
              <a:rPr lang="fr-FR" dirty="0"/>
              <a:t>Pour forcer le regroupement des classes par fonctionnalité</a:t>
            </a:r>
          </a:p>
          <a:p>
            <a:pPr lvl="1"/>
            <a:r>
              <a:rPr lang="fr-FR" dirty="0"/>
              <a:t>Si le système de classes est susceptible d’évoluer</a:t>
            </a:r>
          </a:p>
        </p:txBody>
      </p:sp>
      <p:sp>
        <p:nvSpPr>
          <p:cNvPr id="4" name="Date Placeholder 3"/>
          <p:cNvSpPr>
            <a:spLocks noGrp="1"/>
          </p:cNvSpPr>
          <p:nvPr>
            <p:ph type="dt" sz="half" idx="10"/>
          </p:nvPr>
        </p:nvSpPr>
        <p:spPr/>
        <p:txBody>
          <a:bodyPr/>
          <a:lstStyle/>
          <a:p>
            <a:fld id="{45696E62-F085-4C9F-9693-22D4A0D80990}"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19</a:t>
            </a:fld>
            <a:endParaRPr lang="fr-FR"/>
          </a:p>
        </p:txBody>
      </p:sp>
    </p:spTree>
    <p:extLst>
      <p:ext uri="{BB962C8B-B14F-4D97-AF65-F5344CB8AC3E}">
        <p14:creationId xmlns:p14="http://schemas.microsoft.com/office/powerpoint/2010/main" val="2713718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Introduction - Définition</a:t>
            </a:r>
          </a:p>
        </p:txBody>
      </p:sp>
      <p:sp>
        <p:nvSpPr>
          <p:cNvPr id="3" name="Content Placeholder 2"/>
          <p:cNvSpPr>
            <a:spLocks noGrp="1"/>
          </p:cNvSpPr>
          <p:nvPr>
            <p:ph idx="1"/>
          </p:nvPr>
        </p:nvSpPr>
        <p:spPr/>
        <p:txBody>
          <a:bodyPr>
            <a:normAutofit fontScale="85000" lnSpcReduction="10000"/>
          </a:bodyPr>
          <a:lstStyle/>
          <a:p>
            <a:endParaRPr lang="fr-FR" dirty="0"/>
          </a:p>
          <a:p>
            <a:r>
              <a:rPr lang="fr-FR" dirty="0"/>
              <a:t>Design Pattern ou patron de conception est un arrangement caractéristique de modules, reconnu comme bonne pratique qui apporte une solution pour un problème de conception d'un logiciel.</a:t>
            </a:r>
          </a:p>
          <a:p>
            <a:endParaRPr lang="fr-FR" dirty="0"/>
          </a:p>
          <a:p>
            <a:r>
              <a:rPr lang="fr-FR" dirty="0"/>
              <a:t>Motivations : </a:t>
            </a:r>
          </a:p>
          <a:p>
            <a:pPr lvl="1"/>
            <a:r>
              <a:rPr lang="fr-FR" dirty="0"/>
              <a:t>Améliorer la qualité du code et faciliter sa maintenance</a:t>
            </a:r>
          </a:p>
          <a:p>
            <a:pPr lvl="1"/>
            <a:r>
              <a:rPr lang="fr-FR" dirty="0"/>
              <a:t>Facilité la réutilisabilité et la modularité du code</a:t>
            </a:r>
          </a:p>
          <a:p>
            <a:pPr lvl="1"/>
            <a:r>
              <a:rPr lang="fr-FR" dirty="0"/>
              <a:t>Standardiser les bonnes pratiques</a:t>
            </a:r>
          </a:p>
          <a:p>
            <a:endParaRPr lang="fr-FR" dirty="0"/>
          </a:p>
        </p:txBody>
      </p:sp>
      <p:sp>
        <p:nvSpPr>
          <p:cNvPr id="4" name="Date Placeholder 3"/>
          <p:cNvSpPr>
            <a:spLocks noGrp="1"/>
          </p:cNvSpPr>
          <p:nvPr>
            <p:ph type="dt" sz="half" idx="10"/>
          </p:nvPr>
        </p:nvSpPr>
        <p:spPr/>
        <p:txBody>
          <a:bodyPr/>
          <a:lstStyle/>
          <a:p>
            <a:fld id="{5B86737E-03EA-4A4A-B787-865081E31540}"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a:t>
            </a:fld>
            <a:endParaRPr lang="fr-FR"/>
          </a:p>
        </p:txBody>
      </p:sp>
    </p:spTree>
    <p:extLst>
      <p:ext uri="{BB962C8B-B14F-4D97-AF65-F5344CB8AC3E}">
        <p14:creationId xmlns:p14="http://schemas.microsoft.com/office/powerpoint/2010/main" val="252570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DAO – Intro</a:t>
            </a:r>
          </a:p>
        </p:txBody>
      </p:sp>
      <p:sp>
        <p:nvSpPr>
          <p:cNvPr id="3" name="Content Placeholder 2"/>
          <p:cNvSpPr>
            <a:spLocks noGrp="1"/>
          </p:cNvSpPr>
          <p:nvPr>
            <p:ph idx="1"/>
          </p:nvPr>
        </p:nvSpPr>
        <p:spPr/>
        <p:txBody>
          <a:bodyPr>
            <a:noAutofit/>
          </a:bodyPr>
          <a:lstStyle/>
          <a:p>
            <a:endParaRPr lang="fr-FR" sz="2400" dirty="0"/>
          </a:p>
          <a:p>
            <a:r>
              <a:rPr lang="fr-FR" sz="2400" dirty="0"/>
              <a:t>Problématique : Comment établir la relation entre les objets et la base de données ?</a:t>
            </a:r>
          </a:p>
          <a:p>
            <a:endParaRPr lang="fr-FR" sz="2400" dirty="0"/>
          </a:p>
          <a:p>
            <a:r>
              <a:rPr lang="fr-FR" sz="2400" dirty="0"/>
              <a:t>Solution :</a:t>
            </a:r>
          </a:p>
          <a:p>
            <a:pPr lvl="1"/>
            <a:r>
              <a:rPr lang="fr-FR" sz="2000" strike="sngStrike" dirty="0"/>
              <a:t>Utiliser les requêtes SQL directement</a:t>
            </a:r>
          </a:p>
          <a:p>
            <a:pPr lvl="1"/>
            <a:r>
              <a:rPr lang="fr-FR" sz="2000" dirty="0"/>
              <a:t>Utiliser le pattern DAO</a:t>
            </a:r>
          </a:p>
          <a:p>
            <a:pPr lvl="1"/>
            <a:endParaRPr lang="fr-FR" sz="2000" dirty="0"/>
          </a:p>
          <a:p>
            <a:r>
              <a:rPr lang="fr-FR" sz="2400" dirty="0"/>
              <a:t>Définition : Data Access Object est un pattern qui établit une interface d’accès entre les objets et la base de données</a:t>
            </a:r>
          </a:p>
        </p:txBody>
      </p:sp>
      <p:sp>
        <p:nvSpPr>
          <p:cNvPr id="4" name="Date Placeholder 3"/>
          <p:cNvSpPr>
            <a:spLocks noGrp="1"/>
          </p:cNvSpPr>
          <p:nvPr>
            <p:ph type="dt" sz="half" idx="10"/>
          </p:nvPr>
        </p:nvSpPr>
        <p:spPr/>
        <p:txBody>
          <a:bodyPr/>
          <a:lstStyle/>
          <a:p>
            <a:fld id="{D062E267-456E-43F6-9DF6-EDE019E7FC9B}"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20</a:t>
            </a:fld>
            <a:endParaRPr lang="fr-FR"/>
          </a:p>
        </p:txBody>
      </p:sp>
    </p:spTree>
    <p:extLst>
      <p:ext uri="{BB962C8B-B14F-4D97-AF65-F5344CB8AC3E}">
        <p14:creationId xmlns:p14="http://schemas.microsoft.com/office/powerpoint/2010/main" val="27507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DAO - Diagramme</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6035" y="2804593"/>
            <a:ext cx="7780341" cy="2640631"/>
          </a:xfrm>
        </p:spPr>
      </p:pic>
      <p:sp>
        <p:nvSpPr>
          <p:cNvPr id="3" name="Date Placeholder 2"/>
          <p:cNvSpPr>
            <a:spLocks noGrp="1"/>
          </p:cNvSpPr>
          <p:nvPr>
            <p:ph type="dt" sz="half" idx="10"/>
          </p:nvPr>
        </p:nvSpPr>
        <p:spPr/>
        <p:txBody>
          <a:bodyPr/>
          <a:lstStyle/>
          <a:p>
            <a:fld id="{78CB2991-9575-4E8D-918E-079F798D6D1D}" type="datetime1">
              <a:rPr lang="fr-FR" smtClean="0"/>
              <a:pPr/>
              <a:t>03/05/2023</a:t>
            </a:fld>
            <a:endParaRPr lang="fr-FR"/>
          </a:p>
        </p:txBody>
      </p:sp>
      <p:sp>
        <p:nvSpPr>
          <p:cNvPr id="4" name="Slide Number Placeholder 3"/>
          <p:cNvSpPr>
            <a:spLocks noGrp="1"/>
          </p:cNvSpPr>
          <p:nvPr>
            <p:ph type="sldNum" sz="quarter" idx="12"/>
          </p:nvPr>
        </p:nvSpPr>
        <p:spPr/>
        <p:txBody>
          <a:bodyPr/>
          <a:lstStyle/>
          <a:p>
            <a:fld id="{761BBA61-1D0D-4450-8389-5464116E4436}"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DAO – Implémentation</a:t>
            </a:r>
          </a:p>
        </p:txBody>
      </p:sp>
      <p:sp>
        <p:nvSpPr>
          <p:cNvPr id="3" name="Espace réservé du contenu 2"/>
          <p:cNvSpPr>
            <a:spLocks noGrp="1"/>
          </p:cNvSpPr>
          <p:nvPr>
            <p:ph idx="1"/>
          </p:nvPr>
        </p:nvSpPr>
        <p:spPr/>
        <p:txBody>
          <a:bodyPr>
            <a:normAutofit lnSpcReduction="10000"/>
          </a:bodyPr>
          <a:lstStyle/>
          <a:p>
            <a:endParaRPr lang="fr-FR" dirty="0"/>
          </a:p>
          <a:p>
            <a:r>
              <a:rPr lang="fr-FR" dirty="0"/>
              <a:t>Client :</a:t>
            </a:r>
          </a:p>
          <a:p>
            <a:endParaRPr lang="fr-FR" dirty="0"/>
          </a:p>
          <a:p>
            <a:endParaRPr lang="fr-FR" dirty="0"/>
          </a:p>
          <a:p>
            <a:r>
              <a:rPr lang="fr-FR" dirty="0"/>
              <a:t>DAO :</a:t>
            </a:r>
          </a:p>
          <a:p>
            <a:endParaRPr lang="fr-FR" dirty="0"/>
          </a:p>
          <a:p>
            <a:endParaRPr lang="fr-FR" dirty="0"/>
          </a:p>
          <a:p>
            <a:r>
              <a:rPr lang="fr-FR" dirty="0" err="1"/>
              <a:t>ValueObject</a:t>
            </a:r>
            <a:r>
              <a:rPr lang="fr-FR" dirty="0"/>
              <a:t> :</a:t>
            </a:r>
          </a:p>
        </p:txBody>
      </p:sp>
      <p:sp>
        <p:nvSpPr>
          <p:cNvPr id="5" name="Date Placeholder 4"/>
          <p:cNvSpPr>
            <a:spLocks noGrp="1"/>
          </p:cNvSpPr>
          <p:nvPr>
            <p:ph type="dt" sz="half" idx="10"/>
          </p:nvPr>
        </p:nvSpPr>
        <p:spPr/>
        <p:txBody>
          <a:bodyPr/>
          <a:lstStyle/>
          <a:p>
            <a:fld id="{F4039E7C-3D20-4C18-BA2E-BCEC7DD61323}" type="datetime1">
              <a:rPr lang="fr-FR" smtClean="0"/>
              <a:pPr/>
              <a:t>03/05/2023</a:t>
            </a:fld>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22</a:t>
            </a:fld>
            <a:endParaRPr lang="fr-FR"/>
          </a:p>
        </p:txBody>
      </p:sp>
      <p:graphicFrame>
        <p:nvGraphicFramePr>
          <p:cNvPr id="4" name="Object 3"/>
          <p:cNvGraphicFramePr>
            <a:graphicFrameLocks noChangeAspect="1"/>
          </p:cNvGraphicFramePr>
          <p:nvPr>
            <p:extLst>
              <p:ext uri="{D42A27DB-BD31-4B8C-83A1-F6EECF244321}">
                <p14:modId xmlns:p14="http://schemas.microsoft.com/office/powerpoint/2010/main" val="3915229705"/>
              </p:ext>
            </p:extLst>
          </p:nvPr>
        </p:nvGraphicFramePr>
        <p:xfrm>
          <a:off x="1871663" y="3997325"/>
          <a:ext cx="1422400" cy="647700"/>
        </p:xfrm>
        <a:graphic>
          <a:graphicData uri="http://schemas.openxmlformats.org/presentationml/2006/ole">
            <mc:AlternateContent xmlns:mc="http://schemas.openxmlformats.org/markup-compatibility/2006">
              <mc:Choice xmlns:v="urn:schemas-microsoft-com:vml" Requires="v">
                <p:oleObj spid="_x0000_s63200" name="Packager Shell Object" showAsIcon="1" r:id="rId4" imgW="1429555" imgH="643944" progId="Package">
                  <p:embed/>
                </p:oleObj>
              </mc:Choice>
              <mc:Fallback>
                <p:oleObj name="Packager Shell Object" showAsIcon="1" r:id="rId4" imgW="1429555" imgH="643944" progId="Package">
                  <p:embed/>
                  <p:pic>
                    <p:nvPicPr>
                      <p:cNvPr id="0" name="Picture 7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1663" y="3997325"/>
                        <a:ext cx="1422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09839677"/>
              </p:ext>
            </p:extLst>
          </p:nvPr>
        </p:nvGraphicFramePr>
        <p:xfrm>
          <a:off x="3707904" y="4005064"/>
          <a:ext cx="1231900" cy="647700"/>
        </p:xfrm>
        <a:graphic>
          <a:graphicData uri="http://schemas.openxmlformats.org/presentationml/2006/ole">
            <mc:AlternateContent xmlns:mc="http://schemas.openxmlformats.org/markup-compatibility/2006">
              <mc:Choice xmlns:v="urn:schemas-microsoft-com:vml" Requires="v">
                <p:oleObj spid="_x0000_s63201" name="Packager Shell Object" showAsIcon="1" r:id="rId6" imgW="1236372" imgH="643944" progId="Package">
                  <p:embed/>
                </p:oleObj>
              </mc:Choice>
              <mc:Fallback>
                <p:oleObj name="Packager Shell Object" showAsIcon="1" r:id="rId6" imgW="1236372" imgH="643944" progId="Package">
                  <p:embed/>
                  <p:pic>
                    <p:nvPicPr>
                      <p:cNvPr id="0" name="Picture 7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4005064"/>
                        <a:ext cx="1231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87561546"/>
              </p:ext>
            </p:extLst>
          </p:nvPr>
        </p:nvGraphicFramePr>
        <p:xfrm>
          <a:off x="3322960" y="5868988"/>
          <a:ext cx="889000" cy="647700"/>
        </p:xfrm>
        <a:graphic>
          <a:graphicData uri="http://schemas.openxmlformats.org/presentationml/2006/ole">
            <mc:AlternateContent xmlns:mc="http://schemas.openxmlformats.org/markup-compatibility/2006">
              <mc:Choice xmlns:v="urn:schemas-microsoft-com:vml" Requires="v">
                <p:oleObj spid="_x0000_s63202" name="Packager Shell Object" showAsIcon="1" r:id="rId8" imgW="888642" imgH="643944" progId="Package">
                  <p:embed/>
                </p:oleObj>
              </mc:Choice>
              <mc:Fallback>
                <p:oleObj name="Packager Shell Object" showAsIcon="1" r:id="rId8" imgW="888642" imgH="643944" progId="Package">
                  <p:embed/>
                  <p:pic>
                    <p:nvPicPr>
                      <p:cNvPr id="0" name="Picture 7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2960" y="5868988"/>
                        <a:ext cx="889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268446456"/>
              </p:ext>
            </p:extLst>
          </p:nvPr>
        </p:nvGraphicFramePr>
        <p:xfrm>
          <a:off x="2051720" y="2564904"/>
          <a:ext cx="774700" cy="647700"/>
        </p:xfrm>
        <a:graphic>
          <a:graphicData uri="http://schemas.openxmlformats.org/presentationml/2006/ole">
            <mc:AlternateContent xmlns:mc="http://schemas.openxmlformats.org/markup-compatibility/2006">
              <mc:Choice xmlns:v="urn:schemas-microsoft-com:vml" Requires="v">
                <p:oleObj spid="_x0000_s63203" name="Packager Shell Object" showAsIcon="1" r:id="rId10" imgW="772732" imgH="643944" progId="Package">
                  <p:embed/>
                </p:oleObj>
              </mc:Choice>
              <mc:Fallback>
                <p:oleObj name="Packager Shell Object" showAsIcon="1" r:id="rId10" imgW="772732" imgH="643944" progId="Package">
                  <p:embed/>
                  <p:pic>
                    <p:nvPicPr>
                      <p:cNvPr id="0" name="Picture 7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720" y="2564904"/>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49533696"/>
              </p:ext>
            </p:extLst>
          </p:nvPr>
        </p:nvGraphicFramePr>
        <p:xfrm>
          <a:off x="7092280" y="6021288"/>
          <a:ext cx="965200" cy="647700"/>
        </p:xfrm>
        <a:graphic>
          <a:graphicData uri="http://schemas.openxmlformats.org/presentationml/2006/ole">
            <mc:AlternateContent xmlns:mc="http://schemas.openxmlformats.org/markup-compatibility/2006">
              <mc:Choice xmlns:v="urn:schemas-microsoft-com:vml" Requires="v">
                <p:oleObj spid="_x0000_s63204" name="Packager Shell Object" showAsIcon="1" r:id="rId12" imgW="965915" imgH="643944" progId="Package">
                  <p:embed/>
                </p:oleObj>
              </mc:Choice>
              <mc:Fallback>
                <p:oleObj name="Packager Shell Object" showAsIcon="1" r:id="rId12" imgW="965915" imgH="643944" progId="Package">
                  <p:embed/>
                  <p:pic>
                    <p:nvPicPr>
                      <p:cNvPr id="0" name="Picture 7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2280" y="6021288"/>
                        <a:ext cx="965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DAO - Exercice</a:t>
            </a:r>
          </a:p>
        </p:txBody>
      </p:sp>
      <p:sp>
        <p:nvSpPr>
          <p:cNvPr id="3" name="Espace réservé du contenu 2"/>
          <p:cNvSpPr>
            <a:spLocks noGrp="1"/>
          </p:cNvSpPr>
          <p:nvPr>
            <p:ph idx="1"/>
          </p:nvPr>
        </p:nvSpPr>
        <p:spPr/>
        <p:txBody>
          <a:bodyPr/>
          <a:lstStyle/>
          <a:p>
            <a:r>
              <a:rPr lang="fr-FR" dirty="0"/>
              <a:t>Ecrire un code pour faire du CRUD sur un objet Produit :</a:t>
            </a:r>
          </a:p>
          <a:p>
            <a:pPr lvl="1"/>
            <a:r>
              <a:rPr lang="fr-FR" dirty="0"/>
              <a:t>La classe Produit a 3 propriétés (id, libelle, prix)</a:t>
            </a:r>
          </a:p>
          <a:p>
            <a:pPr lvl="1"/>
            <a:r>
              <a:rPr lang="fr-FR" dirty="0"/>
              <a:t>Créer la classe de connexion PDO</a:t>
            </a:r>
          </a:p>
          <a:p>
            <a:pPr lvl="1"/>
            <a:r>
              <a:rPr lang="fr-FR" dirty="0"/>
              <a:t>Utiliser le pattern DAO + Singleton</a:t>
            </a:r>
          </a:p>
          <a:p>
            <a:pPr lvl="1"/>
            <a:endParaRPr lang="fr-FR" dirty="0"/>
          </a:p>
          <a:p>
            <a:r>
              <a:rPr lang="fr-FR" dirty="0"/>
              <a:t>Solution</a:t>
            </a:r>
          </a:p>
          <a:p>
            <a:pPr lvl="1"/>
            <a:endParaRPr lang="fr-FR" dirty="0"/>
          </a:p>
          <a:p>
            <a:endParaRPr lang="fr-FR" dirty="0"/>
          </a:p>
        </p:txBody>
      </p:sp>
      <p:sp>
        <p:nvSpPr>
          <p:cNvPr id="4" name="Date Placeholder 3"/>
          <p:cNvSpPr>
            <a:spLocks noGrp="1"/>
          </p:cNvSpPr>
          <p:nvPr>
            <p:ph type="dt" sz="half" idx="10"/>
          </p:nvPr>
        </p:nvSpPr>
        <p:spPr/>
        <p:txBody>
          <a:bodyPr/>
          <a:lstStyle/>
          <a:p>
            <a:fld id="{168B34A0-771A-4A61-944C-9773A026F29A}"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23</a:t>
            </a:fld>
            <a:endParaRPr lang="fr-FR"/>
          </a:p>
        </p:txBody>
      </p:sp>
      <p:graphicFrame>
        <p:nvGraphicFramePr>
          <p:cNvPr id="9" name="Object 8"/>
          <p:cNvGraphicFramePr>
            <a:graphicFrameLocks noChangeAspect="1"/>
          </p:cNvGraphicFramePr>
          <p:nvPr>
            <p:extLst>
              <p:ext uri="{D42A27DB-BD31-4B8C-83A1-F6EECF244321}">
                <p14:modId xmlns:p14="http://schemas.microsoft.com/office/powerpoint/2010/main" val="541634621"/>
              </p:ext>
            </p:extLst>
          </p:nvPr>
        </p:nvGraphicFramePr>
        <p:xfrm>
          <a:off x="2913063" y="5229572"/>
          <a:ext cx="571500" cy="647700"/>
        </p:xfrm>
        <a:graphic>
          <a:graphicData uri="http://schemas.openxmlformats.org/presentationml/2006/ole">
            <mc:AlternateContent xmlns:mc="http://schemas.openxmlformats.org/markup-compatibility/2006">
              <mc:Choice xmlns:v="urn:schemas-microsoft-com:vml" Requires="v">
                <p:oleObj spid="_x0000_s63874" name="Packager Shell Object" showAsIcon="1" r:id="rId4" imgW="574766" imgH="653143" progId="Package">
                  <p:embed/>
                </p:oleObj>
              </mc:Choice>
              <mc:Fallback>
                <p:oleObj name="Packager Shell Object" showAsIcon="1" r:id="rId4" imgW="574766" imgH="653143" progId="Package">
                  <p:embed/>
                  <p:pic>
                    <p:nvPicPr>
                      <p:cNvPr id="0" name="Picture 3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3063" y="5229572"/>
                        <a:ext cx="571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DAO – Discussion</a:t>
            </a:r>
          </a:p>
        </p:txBody>
      </p:sp>
      <p:sp>
        <p:nvSpPr>
          <p:cNvPr id="3" name="Espace réservé du contenu 2"/>
          <p:cNvSpPr>
            <a:spLocks noGrp="1"/>
          </p:cNvSpPr>
          <p:nvPr>
            <p:ph idx="1"/>
          </p:nvPr>
        </p:nvSpPr>
        <p:spPr/>
        <p:txBody>
          <a:bodyPr>
            <a:normAutofit fontScale="92500" lnSpcReduction="10000"/>
          </a:bodyPr>
          <a:lstStyle/>
          <a:p>
            <a:r>
              <a:rPr lang="fr-FR" dirty="0"/>
              <a:t>Quand utiliser DAO ?</a:t>
            </a:r>
          </a:p>
          <a:p>
            <a:pPr lvl="1"/>
            <a:r>
              <a:rPr lang="fr-FR" dirty="0"/>
              <a:t>Pour faciliter l’accès à la BDD</a:t>
            </a:r>
          </a:p>
          <a:p>
            <a:pPr lvl="1"/>
            <a:r>
              <a:rPr lang="fr-FR" dirty="0"/>
              <a:t>Pour uniformiser l’accès à la BDD</a:t>
            </a:r>
          </a:p>
          <a:p>
            <a:pPr lvl="1"/>
            <a:r>
              <a:rPr lang="fr-FR" dirty="0"/>
              <a:t>Pour augmenter la réutilisabilité du code CRUD entre les classes</a:t>
            </a:r>
          </a:p>
          <a:p>
            <a:pPr lvl="1"/>
            <a:endParaRPr lang="fr-FR" dirty="0"/>
          </a:p>
          <a:p>
            <a:r>
              <a:rPr lang="fr-FR" dirty="0"/>
              <a:t>DAO n’est une alternative à PDO, au contraire il se base sur la classe PDO</a:t>
            </a:r>
          </a:p>
          <a:p>
            <a:endParaRPr lang="fr-FR" dirty="0"/>
          </a:p>
          <a:p>
            <a:r>
              <a:rPr lang="fr-FR" dirty="0"/>
              <a:t>DAO s’utilise aussi avec Singleton et </a:t>
            </a:r>
            <a:r>
              <a:rPr lang="fr-FR" dirty="0" err="1"/>
              <a:t>Factory</a:t>
            </a:r>
            <a:endParaRPr lang="fr-FR" dirty="0"/>
          </a:p>
          <a:p>
            <a:endParaRPr lang="fr-FR" dirty="0"/>
          </a:p>
        </p:txBody>
      </p:sp>
      <p:sp>
        <p:nvSpPr>
          <p:cNvPr id="4" name="Date Placeholder 3"/>
          <p:cNvSpPr>
            <a:spLocks noGrp="1"/>
          </p:cNvSpPr>
          <p:nvPr>
            <p:ph type="dt" sz="half" idx="10"/>
          </p:nvPr>
        </p:nvSpPr>
        <p:spPr/>
        <p:txBody>
          <a:bodyPr/>
          <a:lstStyle/>
          <a:p>
            <a:fld id="{255A12D3-050D-42FA-9369-CD3AADB84ABD}"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Composite - Intro</a:t>
            </a:r>
          </a:p>
        </p:txBody>
      </p:sp>
      <p:sp>
        <p:nvSpPr>
          <p:cNvPr id="3" name="Content Placeholder 2"/>
          <p:cNvSpPr>
            <a:spLocks noGrp="1"/>
          </p:cNvSpPr>
          <p:nvPr>
            <p:ph idx="1"/>
          </p:nvPr>
        </p:nvSpPr>
        <p:spPr/>
        <p:txBody>
          <a:bodyPr>
            <a:normAutofit fontScale="92500" lnSpcReduction="20000"/>
          </a:bodyPr>
          <a:lstStyle/>
          <a:p>
            <a:r>
              <a:rPr lang="fr-FR" dirty="0"/>
              <a:t>Problématique : Comment gérer un ensemble lié d’objets d’une manière uniforme ?</a:t>
            </a:r>
          </a:p>
          <a:p>
            <a:endParaRPr lang="fr-FR" dirty="0"/>
          </a:p>
          <a:p>
            <a:r>
              <a:rPr lang="fr-FR" dirty="0"/>
              <a:t>Solution :</a:t>
            </a:r>
          </a:p>
          <a:p>
            <a:pPr lvl="1"/>
            <a:r>
              <a:rPr lang="fr-FR" strike="sngStrike" dirty="0"/>
              <a:t>Abuser l’utilisation de l’héritage </a:t>
            </a:r>
            <a:endParaRPr lang="fr-FR" dirty="0"/>
          </a:p>
          <a:p>
            <a:pPr lvl="1"/>
            <a:r>
              <a:rPr lang="fr-FR" dirty="0"/>
              <a:t>Utiliser le pattern Composite</a:t>
            </a:r>
          </a:p>
          <a:p>
            <a:pPr lvl="1"/>
            <a:endParaRPr lang="fr-FR" dirty="0"/>
          </a:p>
          <a:p>
            <a:r>
              <a:rPr lang="fr-FR" dirty="0"/>
              <a:t>Définition : Composite permet de composer des objets en des structures arborescente pour représenter des hiérarchies.</a:t>
            </a:r>
          </a:p>
        </p:txBody>
      </p:sp>
      <p:sp>
        <p:nvSpPr>
          <p:cNvPr id="4" name="Date Placeholder 3"/>
          <p:cNvSpPr>
            <a:spLocks noGrp="1"/>
          </p:cNvSpPr>
          <p:nvPr>
            <p:ph type="dt" sz="half" idx="10"/>
          </p:nvPr>
        </p:nvSpPr>
        <p:spPr/>
        <p:txBody>
          <a:bodyPr/>
          <a:lstStyle/>
          <a:p>
            <a:fld id="{447B62E7-BBA2-4232-ABDF-A29EC9F2AFE6}"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25</a:t>
            </a:fld>
            <a:endParaRPr lang="fr-FR"/>
          </a:p>
        </p:txBody>
      </p:sp>
    </p:spTree>
    <p:extLst>
      <p:ext uri="{BB962C8B-B14F-4D97-AF65-F5344CB8AC3E}">
        <p14:creationId xmlns:p14="http://schemas.microsoft.com/office/powerpoint/2010/main" val="3920919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Composite - Diagramme</a:t>
            </a:r>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0288" y="1600200"/>
            <a:ext cx="7003424" cy="4525963"/>
          </a:xfrm>
        </p:spPr>
      </p:pic>
      <p:sp>
        <p:nvSpPr>
          <p:cNvPr id="3" name="Date Placeholder 2"/>
          <p:cNvSpPr>
            <a:spLocks noGrp="1"/>
          </p:cNvSpPr>
          <p:nvPr>
            <p:ph type="dt" sz="half" idx="10"/>
          </p:nvPr>
        </p:nvSpPr>
        <p:spPr/>
        <p:txBody>
          <a:bodyPr/>
          <a:lstStyle/>
          <a:p>
            <a:fld id="{AF3C882F-D5D9-42BD-8157-A344AB380FA4}" type="datetime1">
              <a:rPr lang="fr-FR" smtClean="0"/>
              <a:pPr/>
              <a:t>03/05/2023</a:t>
            </a:fld>
            <a:endParaRPr lang="fr-FR"/>
          </a:p>
        </p:txBody>
      </p:sp>
      <p:sp>
        <p:nvSpPr>
          <p:cNvPr id="4" name="Slide Number Placeholder 3"/>
          <p:cNvSpPr>
            <a:spLocks noGrp="1"/>
          </p:cNvSpPr>
          <p:nvPr>
            <p:ph type="sldNum" sz="quarter" idx="12"/>
          </p:nvPr>
        </p:nvSpPr>
        <p:spPr/>
        <p:txBody>
          <a:bodyPr/>
          <a:lstStyle/>
          <a:p>
            <a:fld id="{761BBA61-1D0D-4450-8389-5464116E4436}" type="slidenum">
              <a:rPr lang="fr-FR" smtClean="0"/>
              <a:pPr/>
              <a:t>26</a:t>
            </a:fld>
            <a:endParaRPr lang="fr-FR"/>
          </a:p>
        </p:txBody>
      </p:sp>
    </p:spTree>
    <p:extLst>
      <p:ext uri="{BB962C8B-B14F-4D97-AF65-F5344CB8AC3E}">
        <p14:creationId xmlns:p14="http://schemas.microsoft.com/office/powerpoint/2010/main" val="36928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Composite - Implémentation</a:t>
            </a:r>
          </a:p>
        </p:txBody>
      </p:sp>
      <p:sp>
        <p:nvSpPr>
          <p:cNvPr id="3" name="Content Placeholder 2"/>
          <p:cNvSpPr>
            <a:spLocks noGrp="1"/>
          </p:cNvSpPr>
          <p:nvPr>
            <p:ph idx="1"/>
          </p:nvPr>
        </p:nvSpPr>
        <p:spPr/>
        <p:txBody>
          <a:bodyPr>
            <a:normAutofit lnSpcReduction="10000"/>
          </a:bodyPr>
          <a:lstStyle/>
          <a:p>
            <a:endParaRPr lang="fr-FR" dirty="0"/>
          </a:p>
          <a:p>
            <a:r>
              <a:rPr lang="fr-FR" dirty="0"/>
              <a:t>Client :</a:t>
            </a:r>
          </a:p>
          <a:p>
            <a:endParaRPr lang="fr-FR" dirty="0"/>
          </a:p>
          <a:p>
            <a:endParaRPr lang="fr-FR" dirty="0"/>
          </a:p>
          <a:p>
            <a:r>
              <a:rPr lang="fr-FR" dirty="0"/>
              <a:t>Component :</a:t>
            </a:r>
          </a:p>
          <a:p>
            <a:endParaRPr lang="fr-FR" dirty="0"/>
          </a:p>
          <a:p>
            <a:endParaRPr lang="fr-FR" dirty="0"/>
          </a:p>
          <a:p>
            <a:r>
              <a:rPr lang="fr-FR" dirty="0"/>
              <a:t>Composites (terminal + non-terminal </a:t>
            </a:r>
            <a:r>
              <a:rPr lang="fr-FR" dirty="0" err="1"/>
              <a:t>nodes</a:t>
            </a:r>
            <a:r>
              <a:rPr lang="fr-FR" dirty="0"/>
              <a:t>) :</a:t>
            </a:r>
          </a:p>
        </p:txBody>
      </p:sp>
      <p:sp>
        <p:nvSpPr>
          <p:cNvPr id="4" name="Date Placeholder 3"/>
          <p:cNvSpPr>
            <a:spLocks noGrp="1"/>
          </p:cNvSpPr>
          <p:nvPr>
            <p:ph type="dt" sz="half" idx="10"/>
          </p:nvPr>
        </p:nvSpPr>
        <p:spPr/>
        <p:txBody>
          <a:bodyPr/>
          <a:lstStyle/>
          <a:p>
            <a:fld id="{162E875F-8856-4A5C-B302-BCBA9D10C6E7}"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27</a:t>
            </a:fld>
            <a:endParaRPr lang="fr-FR"/>
          </a:p>
        </p:txBody>
      </p:sp>
      <p:graphicFrame>
        <p:nvGraphicFramePr>
          <p:cNvPr id="8" name="Object 7"/>
          <p:cNvGraphicFramePr>
            <a:graphicFrameLocks noChangeAspect="1"/>
          </p:cNvGraphicFramePr>
          <p:nvPr>
            <p:extLst>
              <p:ext uri="{D42A27DB-BD31-4B8C-83A1-F6EECF244321}">
                <p14:modId xmlns:p14="http://schemas.microsoft.com/office/powerpoint/2010/main" val="4256191698"/>
              </p:ext>
            </p:extLst>
          </p:nvPr>
        </p:nvGraphicFramePr>
        <p:xfrm>
          <a:off x="5432524" y="5877644"/>
          <a:ext cx="1155700" cy="647700"/>
        </p:xfrm>
        <a:graphic>
          <a:graphicData uri="http://schemas.openxmlformats.org/presentationml/2006/ole">
            <mc:AlternateContent xmlns:mc="http://schemas.openxmlformats.org/markup-compatibility/2006">
              <mc:Choice xmlns:v="urn:schemas-microsoft-com:vml" Requires="v">
                <p:oleObj spid="_x0000_s8062" name="Packager Shell Object" showAsIcon="1" r:id="rId4" imgW="1159099" imgH="643944" progId="Package">
                  <p:embed/>
                </p:oleObj>
              </mc:Choice>
              <mc:Fallback>
                <p:oleObj name="Packager Shell Object" showAsIcon="1" r:id="rId4" imgW="1159099" imgH="643944" progId="Package">
                  <p:embed/>
                  <p:pic>
                    <p:nvPicPr>
                      <p:cNvPr id="0" name="Picture 8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2524" y="5877644"/>
                        <a:ext cx="1155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30878819"/>
              </p:ext>
            </p:extLst>
          </p:nvPr>
        </p:nvGraphicFramePr>
        <p:xfrm>
          <a:off x="3441452" y="5877644"/>
          <a:ext cx="698500" cy="647700"/>
        </p:xfrm>
        <a:graphic>
          <a:graphicData uri="http://schemas.openxmlformats.org/presentationml/2006/ole">
            <mc:AlternateContent xmlns:mc="http://schemas.openxmlformats.org/markup-compatibility/2006">
              <mc:Choice xmlns:v="urn:schemas-microsoft-com:vml" Requires="v">
                <p:oleObj spid="_x0000_s8063" name="Packager Shell Object" showAsIcon="1" r:id="rId6" imgW="695459" imgH="643944" progId="Package">
                  <p:embed/>
                </p:oleObj>
              </mc:Choice>
              <mc:Fallback>
                <p:oleObj name="Packager Shell Object" showAsIcon="1" r:id="rId6" imgW="695459" imgH="643944" progId="Package">
                  <p:embed/>
                  <p:pic>
                    <p:nvPicPr>
                      <p:cNvPr id="0" name="Picture 8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452" y="5877644"/>
                        <a:ext cx="698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4511572"/>
              </p:ext>
            </p:extLst>
          </p:nvPr>
        </p:nvGraphicFramePr>
        <p:xfrm>
          <a:off x="2699792" y="4293096"/>
          <a:ext cx="1231900" cy="647700"/>
        </p:xfrm>
        <a:graphic>
          <a:graphicData uri="http://schemas.openxmlformats.org/presentationml/2006/ole">
            <mc:AlternateContent xmlns:mc="http://schemas.openxmlformats.org/markup-compatibility/2006">
              <mc:Choice xmlns:v="urn:schemas-microsoft-com:vml" Requires="v">
                <p:oleObj spid="_x0000_s8064" name="Packager Shell Object" showAsIcon="1" r:id="rId8" imgW="1236372" imgH="643944" progId="Package">
                  <p:embed/>
                </p:oleObj>
              </mc:Choice>
              <mc:Fallback>
                <p:oleObj name="Packager Shell Object" showAsIcon="1" r:id="rId8" imgW="1236372" imgH="643944" progId="Package">
                  <p:embed/>
                  <p:pic>
                    <p:nvPicPr>
                      <p:cNvPr id="0" name="Picture 8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99792" y="4293096"/>
                        <a:ext cx="1231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90292984"/>
              </p:ext>
            </p:extLst>
          </p:nvPr>
        </p:nvGraphicFramePr>
        <p:xfrm>
          <a:off x="2679700" y="2573338"/>
          <a:ext cx="1155700" cy="647700"/>
        </p:xfrm>
        <a:graphic>
          <a:graphicData uri="http://schemas.openxmlformats.org/presentationml/2006/ole">
            <mc:AlternateContent xmlns:mc="http://schemas.openxmlformats.org/markup-compatibility/2006">
              <mc:Choice xmlns:v="urn:schemas-microsoft-com:vml" Requires="v">
                <p:oleObj spid="_x0000_s8065" name="Packager Shell Object" showAsIcon="1" r:id="rId10" imgW="1159099" imgH="643944" progId="Package">
                  <p:embed/>
                </p:oleObj>
              </mc:Choice>
              <mc:Fallback>
                <p:oleObj name="Packager Shell Object" showAsIcon="1" r:id="rId10" imgW="1159099" imgH="643944" progId="Package">
                  <p:embed/>
                  <p:pic>
                    <p:nvPicPr>
                      <p:cNvPr id="0" name="Picture 8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2573338"/>
                        <a:ext cx="1155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241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Composite - TP</a:t>
            </a:r>
          </a:p>
        </p:txBody>
      </p:sp>
      <p:sp>
        <p:nvSpPr>
          <p:cNvPr id="3" name="Content Placeholder 2"/>
          <p:cNvSpPr>
            <a:spLocks noGrp="1"/>
          </p:cNvSpPr>
          <p:nvPr>
            <p:ph idx="1"/>
          </p:nvPr>
        </p:nvSpPr>
        <p:spPr/>
        <p:txBody>
          <a:bodyPr/>
          <a:lstStyle/>
          <a:p>
            <a:r>
              <a:rPr lang="fr-FR" dirty="0"/>
              <a:t>Ecrire un code simplifiée de l’arborescence du système de fichier :</a:t>
            </a:r>
          </a:p>
          <a:p>
            <a:pPr lvl="1"/>
            <a:r>
              <a:rPr lang="fr-FR" dirty="0"/>
              <a:t>Un fichier ne peut contenir de dossier ou fichier</a:t>
            </a:r>
          </a:p>
          <a:p>
            <a:pPr lvl="1"/>
            <a:r>
              <a:rPr lang="fr-FR" dirty="0"/>
              <a:t>Un dossier peut contenir des dossiers et/ou des fichiers</a:t>
            </a:r>
          </a:p>
          <a:p>
            <a:pPr lvl="1"/>
            <a:endParaRPr lang="fr-FR" dirty="0"/>
          </a:p>
          <a:p>
            <a:r>
              <a:rPr lang="fr-FR" dirty="0"/>
              <a:t>Solution :</a:t>
            </a:r>
          </a:p>
        </p:txBody>
      </p:sp>
      <p:sp>
        <p:nvSpPr>
          <p:cNvPr id="4" name="Date Placeholder 3"/>
          <p:cNvSpPr>
            <a:spLocks noGrp="1"/>
          </p:cNvSpPr>
          <p:nvPr>
            <p:ph type="dt" sz="half" idx="10"/>
          </p:nvPr>
        </p:nvSpPr>
        <p:spPr/>
        <p:txBody>
          <a:bodyPr/>
          <a:lstStyle/>
          <a:p>
            <a:fld id="{9D8A1C9F-2DD4-4E24-8446-B2F3014F8D5D}" type="datetime1">
              <a:rPr lang="fr-FR" smtClean="0"/>
              <a:pPr/>
              <a:t>03/05/2023</a:t>
            </a:fld>
            <a:endParaRPr lang="fr-FR"/>
          </a:p>
        </p:txBody>
      </p:sp>
      <p:sp>
        <p:nvSpPr>
          <p:cNvPr id="6" name="Slide Number Placeholder 5"/>
          <p:cNvSpPr>
            <a:spLocks noGrp="1"/>
          </p:cNvSpPr>
          <p:nvPr>
            <p:ph type="sldNum" sz="quarter" idx="12"/>
          </p:nvPr>
        </p:nvSpPr>
        <p:spPr/>
        <p:txBody>
          <a:bodyPr/>
          <a:lstStyle/>
          <a:p>
            <a:fld id="{761BBA61-1D0D-4450-8389-5464116E4436}" type="slidenum">
              <a:rPr lang="fr-FR" smtClean="0"/>
              <a:pPr/>
              <a:t>28</a:t>
            </a:fld>
            <a:endParaRPr lang="fr-FR"/>
          </a:p>
        </p:txBody>
      </p:sp>
      <p:graphicFrame>
        <p:nvGraphicFramePr>
          <p:cNvPr id="5" name="Object 4"/>
          <p:cNvGraphicFramePr>
            <a:graphicFrameLocks noChangeAspect="1"/>
          </p:cNvGraphicFramePr>
          <p:nvPr>
            <p:extLst>
              <p:ext uri="{D42A27DB-BD31-4B8C-83A1-F6EECF244321}">
                <p14:modId xmlns:p14="http://schemas.microsoft.com/office/powerpoint/2010/main" val="1727410351"/>
              </p:ext>
            </p:extLst>
          </p:nvPr>
        </p:nvGraphicFramePr>
        <p:xfrm>
          <a:off x="3041650" y="4911725"/>
          <a:ext cx="1041400" cy="647700"/>
        </p:xfrm>
        <a:graphic>
          <a:graphicData uri="http://schemas.openxmlformats.org/presentationml/2006/ole">
            <mc:AlternateContent xmlns:mc="http://schemas.openxmlformats.org/markup-compatibility/2006">
              <mc:Choice xmlns:v="urn:schemas-microsoft-com:vml" Requires="v">
                <p:oleObj spid="_x0000_s59950" name="Packager Shell Object" showAsIcon="1" r:id="rId4" imgW="1043189" imgH="643944" progId="Package">
                  <p:embed/>
                </p:oleObj>
              </mc:Choice>
              <mc:Fallback>
                <p:oleObj name="Packager Shell Object" showAsIcon="1" r:id="rId4" imgW="1043189" imgH="643944" progId="Package">
                  <p:embed/>
                  <p:pic>
                    <p:nvPicPr>
                      <p:cNvPr id="0" name="Picture 5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1650" y="4911725"/>
                        <a:ext cx="1041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841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Composite - Discussion</a:t>
            </a:r>
          </a:p>
        </p:txBody>
      </p:sp>
      <p:sp>
        <p:nvSpPr>
          <p:cNvPr id="3" name="Content Placeholder 2"/>
          <p:cNvSpPr>
            <a:spLocks noGrp="1"/>
          </p:cNvSpPr>
          <p:nvPr>
            <p:ph idx="1"/>
          </p:nvPr>
        </p:nvSpPr>
        <p:spPr/>
        <p:txBody>
          <a:bodyPr/>
          <a:lstStyle/>
          <a:p>
            <a:endParaRPr lang="fr-FR" dirty="0"/>
          </a:p>
          <a:p>
            <a:r>
              <a:rPr lang="fr-FR" dirty="0"/>
              <a:t>Quand utiliser Composite ?</a:t>
            </a:r>
          </a:p>
          <a:p>
            <a:pPr lvl="1"/>
            <a:r>
              <a:rPr lang="fr-FR" dirty="0"/>
              <a:t>Pour uniformiser un ensemble de classe liée</a:t>
            </a:r>
          </a:p>
          <a:p>
            <a:pPr lvl="1"/>
            <a:r>
              <a:rPr lang="fr-FR" dirty="0"/>
              <a:t>Pour schématiser des structures arborescente</a:t>
            </a:r>
          </a:p>
          <a:p>
            <a:pPr lvl="1"/>
            <a:endParaRPr lang="fr-FR" dirty="0"/>
          </a:p>
          <a:p>
            <a:r>
              <a:rPr lang="fr-FR" dirty="0"/>
              <a:t>Composite ressemble à un autre pattern intitulé </a:t>
            </a:r>
            <a:r>
              <a:rPr lang="fr-FR" dirty="0" err="1"/>
              <a:t>Decorator</a:t>
            </a:r>
            <a:r>
              <a:rPr lang="fr-FR" dirty="0"/>
              <a:t>.</a:t>
            </a:r>
          </a:p>
        </p:txBody>
      </p:sp>
      <p:sp>
        <p:nvSpPr>
          <p:cNvPr id="4" name="Date Placeholder 3"/>
          <p:cNvSpPr>
            <a:spLocks noGrp="1"/>
          </p:cNvSpPr>
          <p:nvPr>
            <p:ph type="dt" sz="half" idx="10"/>
          </p:nvPr>
        </p:nvSpPr>
        <p:spPr/>
        <p:txBody>
          <a:bodyPr/>
          <a:lstStyle/>
          <a:p>
            <a:fld id="{0DD74F0E-8D34-4A88-A061-F6FBCB8717FE}"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29</a:t>
            </a:fld>
            <a:endParaRPr lang="fr-FR"/>
          </a:p>
        </p:txBody>
      </p:sp>
    </p:spTree>
    <p:extLst>
      <p:ext uri="{BB962C8B-B14F-4D97-AF65-F5344CB8AC3E}">
        <p14:creationId xmlns:p14="http://schemas.microsoft.com/office/powerpoint/2010/main" val="242204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Introduction - Types</a:t>
            </a:r>
          </a:p>
        </p:txBody>
      </p:sp>
      <p:sp>
        <p:nvSpPr>
          <p:cNvPr id="3" name="Content Placeholder 2"/>
          <p:cNvSpPr>
            <a:spLocks noGrp="1"/>
          </p:cNvSpPr>
          <p:nvPr>
            <p:ph idx="1"/>
          </p:nvPr>
        </p:nvSpPr>
        <p:spPr/>
        <p:txBody>
          <a:bodyPr>
            <a:normAutofit/>
          </a:bodyPr>
          <a:lstStyle/>
          <a:p>
            <a:pPr marL="0" indent="0">
              <a:buNone/>
            </a:pPr>
            <a:endParaRPr lang="fr-FR" sz="2800" dirty="0"/>
          </a:p>
          <a:p>
            <a:r>
              <a:rPr lang="fr-FR" sz="2800" dirty="0"/>
              <a:t>Types de Design Pattern :</a:t>
            </a:r>
          </a:p>
          <a:p>
            <a:pPr lvl="1"/>
            <a:r>
              <a:rPr lang="fr-FR" sz="2400" dirty="0" err="1"/>
              <a:t>Creational</a:t>
            </a:r>
            <a:r>
              <a:rPr lang="fr-FR" sz="2400" dirty="0"/>
              <a:t> : Instanciation d’objets</a:t>
            </a:r>
          </a:p>
          <a:p>
            <a:pPr lvl="1"/>
            <a:endParaRPr lang="fr-FR" sz="2400" dirty="0"/>
          </a:p>
          <a:p>
            <a:pPr lvl="1"/>
            <a:r>
              <a:rPr lang="fr-FR" sz="2400" dirty="0"/>
              <a:t>Structural : Structure du code</a:t>
            </a:r>
          </a:p>
          <a:p>
            <a:pPr lvl="1"/>
            <a:endParaRPr lang="fr-FR" sz="2400" dirty="0"/>
          </a:p>
          <a:p>
            <a:pPr lvl="1"/>
            <a:r>
              <a:rPr lang="fr-FR" sz="2400" dirty="0" err="1"/>
              <a:t>Behavioral</a:t>
            </a:r>
            <a:r>
              <a:rPr lang="fr-FR" sz="2400" dirty="0"/>
              <a:t> : Implémentation des </a:t>
            </a:r>
            <a:r>
              <a:rPr lang="fr-FR" sz="2400" dirty="0" err="1"/>
              <a:t>algos</a:t>
            </a:r>
            <a:endParaRPr lang="fr-FR" sz="2400" dirty="0"/>
          </a:p>
          <a:p>
            <a:pPr lvl="1"/>
            <a:endParaRPr lang="fr-FR" sz="2400" dirty="0"/>
          </a:p>
          <a:p>
            <a:pPr lvl="1"/>
            <a:r>
              <a:rPr lang="fr-FR" sz="2400" dirty="0"/>
              <a:t>Architectural : Architecture de l’application</a:t>
            </a:r>
          </a:p>
        </p:txBody>
      </p:sp>
      <p:sp>
        <p:nvSpPr>
          <p:cNvPr id="4" name="Date Placeholder 3"/>
          <p:cNvSpPr>
            <a:spLocks noGrp="1"/>
          </p:cNvSpPr>
          <p:nvPr>
            <p:ph type="dt" sz="half" idx="10"/>
          </p:nvPr>
        </p:nvSpPr>
        <p:spPr/>
        <p:txBody>
          <a:bodyPr/>
          <a:lstStyle/>
          <a:p>
            <a:fld id="{F972E383-CE71-4E3E-9EA5-2DD7AE8674D9}"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a:t>
            </a:fld>
            <a:endParaRPr lang="fr-FR"/>
          </a:p>
        </p:txBody>
      </p:sp>
    </p:spTree>
    <p:extLst>
      <p:ext uri="{BB962C8B-B14F-4D97-AF65-F5344CB8AC3E}">
        <p14:creationId xmlns:p14="http://schemas.microsoft.com/office/powerpoint/2010/main" val="2555831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Strategy</a:t>
            </a:r>
            <a:r>
              <a:rPr lang="fr-FR" dirty="0"/>
              <a:t> - Intro</a:t>
            </a:r>
          </a:p>
        </p:txBody>
      </p:sp>
      <p:sp>
        <p:nvSpPr>
          <p:cNvPr id="3" name="Content Placeholder 2"/>
          <p:cNvSpPr>
            <a:spLocks noGrp="1"/>
          </p:cNvSpPr>
          <p:nvPr>
            <p:ph idx="1"/>
          </p:nvPr>
        </p:nvSpPr>
        <p:spPr/>
        <p:txBody>
          <a:bodyPr>
            <a:normAutofit fontScale="85000" lnSpcReduction="20000"/>
          </a:bodyPr>
          <a:lstStyle/>
          <a:p>
            <a:endParaRPr lang="fr-FR" dirty="0"/>
          </a:p>
          <a:p>
            <a:r>
              <a:rPr lang="fr-FR" dirty="0"/>
              <a:t>Problématique : Comment changer le comportement d’une classe ?</a:t>
            </a:r>
          </a:p>
          <a:p>
            <a:endParaRPr lang="fr-FR" dirty="0"/>
          </a:p>
          <a:p>
            <a:r>
              <a:rPr lang="fr-FR" dirty="0"/>
              <a:t>Solution :</a:t>
            </a:r>
          </a:p>
          <a:p>
            <a:pPr lvl="1"/>
            <a:r>
              <a:rPr lang="fr-FR" strike="sngStrike" dirty="0"/>
              <a:t>Changer le code de la classe</a:t>
            </a:r>
          </a:p>
          <a:p>
            <a:pPr lvl="1"/>
            <a:r>
              <a:rPr lang="fr-FR" dirty="0"/>
              <a:t>Utiliser le pattern </a:t>
            </a:r>
            <a:r>
              <a:rPr lang="fr-FR" dirty="0" err="1"/>
              <a:t>Strategy</a:t>
            </a:r>
            <a:endParaRPr lang="fr-FR" dirty="0"/>
          </a:p>
          <a:p>
            <a:pPr lvl="1"/>
            <a:endParaRPr lang="fr-FR" dirty="0"/>
          </a:p>
          <a:p>
            <a:r>
              <a:rPr lang="fr-FR" dirty="0"/>
              <a:t>Définition : Encapsule les comportements interchangeable et délègue le choix du comportement à la classe concernée</a:t>
            </a:r>
          </a:p>
        </p:txBody>
      </p:sp>
      <p:sp>
        <p:nvSpPr>
          <p:cNvPr id="4" name="Date Placeholder 3"/>
          <p:cNvSpPr>
            <a:spLocks noGrp="1"/>
          </p:cNvSpPr>
          <p:nvPr>
            <p:ph type="dt" sz="half" idx="10"/>
          </p:nvPr>
        </p:nvSpPr>
        <p:spPr/>
        <p:txBody>
          <a:bodyPr/>
          <a:lstStyle/>
          <a:p>
            <a:fld id="{6C19AE8D-CA1E-4DC2-9972-788F70D1AEF5}"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30</a:t>
            </a:fld>
            <a:endParaRPr lang="fr-FR"/>
          </a:p>
        </p:txBody>
      </p:sp>
    </p:spTree>
    <p:extLst>
      <p:ext uri="{BB962C8B-B14F-4D97-AF65-F5344CB8AC3E}">
        <p14:creationId xmlns:p14="http://schemas.microsoft.com/office/powerpoint/2010/main" val="2669839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Strategy</a:t>
            </a:r>
            <a:r>
              <a:rPr lang="fr-FR" dirty="0"/>
              <a:t> - Diagramme</a:t>
            </a:r>
          </a:p>
        </p:txBody>
      </p:sp>
      <p:pic>
        <p:nvPicPr>
          <p:cNvPr id="6" name="Espace réservé du contenu 5" descr="strategy_diag_class.png"/>
          <p:cNvPicPr>
            <a:picLocks noGrp="1" noChangeAspect="1"/>
          </p:cNvPicPr>
          <p:nvPr>
            <p:ph idx="1"/>
          </p:nvPr>
        </p:nvPicPr>
        <p:blipFill>
          <a:blip r:embed="rId3" cstate="print"/>
          <a:stretch>
            <a:fillRect/>
          </a:stretch>
        </p:blipFill>
        <p:spPr>
          <a:xfrm>
            <a:off x="1288821" y="1600200"/>
            <a:ext cx="6566357" cy="4525963"/>
          </a:xfrm>
        </p:spPr>
      </p:pic>
      <p:sp>
        <p:nvSpPr>
          <p:cNvPr id="3" name="Date Placeholder 2"/>
          <p:cNvSpPr>
            <a:spLocks noGrp="1"/>
          </p:cNvSpPr>
          <p:nvPr>
            <p:ph type="dt" sz="half" idx="10"/>
          </p:nvPr>
        </p:nvSpPr>
        <p:spPr/>
        <p:txBody>
          <a:bodyPr/>
          <a:lstStyle/>
          <a:p>
            <a:fld id="{672501F7-B1F3-4ECE-B50D-B7AFFF69574C}" type="datetime1">
              <a:rPr lang="fr-FR" smtClean="0"/>
              <a:pPr/>
              <a:t>03/05/2023</a:t>
            </a:fld>
            <a:endParaRPr lang="fr-FR"/>
          </a:p>
        </p:txBody>
      </p:sp>
      <p:sp>
        <p:nvSpPr>
          <p:cNvPr id="4" name="Slide Number Placeholder 3"/>
          <p:cNvSpPr>
            <a:spLocks noGrp="1"/>
          </p:cNvSpPr>
          <p:nvPr>
            <p:ph type="sldNum" sz="quarter" idx="12"/>
          </p:nvPr>
        </p:nvSpPr>
        <p:spPr/>
        <p:txBody>
          <a:bodyPr/>
          <a:lstStyle/>
          <a:p>
            <a:fld id="{761BBA61-1D0D-4450-8389-5464116E4436}" type="slidenum">
              <a:rPr lang="fr-FR" smtClean="0"/>
              <a:pPr/>
              <a:t>31</a:t>
            </a:fld>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Strategy</a:t>
            </a:r>
            <a:r>
              <a:rPr lang="fr-FR" dirty="0"/>
              <a:t> - Implémentation</a:t>
            </a:r>
          </a:p>
        </p:txBody>
      </p:sp>
      <p:sp>
        <p:nvSpPr>
          <p:cNvPr id="3" name="Espace réservé du contenu 2"/>
          <p:cNvSpPr>
            <a:spLocks noGrp="1"/>
          </p:cNvSpPr>
          <p:nvPr>
            <p:ph idx="1"/>
          </p:nvPr>
        </p:nvSpPr>
        <p:spPr/>
        <p:txBody>
          <a:bodyPr>
            <a:normAutofit lnSpcReduction="10000"/>
          </a:bodyPr>
          <a:lstStyle/>
          <a:p>
            <a:endParaRPr lang="fr-FR" dirty="0"/>
          </a:p>
          <a:p>
            <a:r>
              <a:rPr lang="fr-FR" dirty="0"/>
              <a:t>Client :</a:t>
            </a:r>
          </a:p>
          <a:p>
            <a:endParaRPr lang="fr-FR" dirty="0"/>
          </a:p>
          <a:p>
            <a:endParaRPr lang="fr-FR" dirty="0"/>
          </a:p>
          <a:p>
            <a:r>
              <a:rPr lang="fr-FR" dirty="0"/>
              <a:t>Interface </a:t>
            </a:r>
            <a:r>
              <a:rPr lang="fr-FR" dirty="0" err="1"/>
              <a:t>Strategy</a:t>
            </a:r>
            <a:r>
              <a:rPr lang="fr-FR" dirty="0"/>
              <a:t> :</a:t>
            </a:r>
          </a:p>
          <a:p>
            <a:endParaRPr lang="fr-FR" dirty="0"/>
          </a:p>
          <a:p>
            <a:endParaRPr lang="fr-FR" dirty="0"/>
          </a:p>
          <a:p>
            <a:r>
              <a:rPr lang="fr-FR" dirty="0"/>
              <a:t>Comportements :</a:t>
            </a:r>
          </a:p>
          <a:p>
            <a:endParaRPr lang="fr-FR" dirty="0"/>
          </a:p>
        </p:txBody>
      </p:sp>
      <p:sp>
        <p:nvSpPr>
          <p:cNvPr id="9" name="Date Placeholder 8"/>
          <p:cNvSpPr>
            <a:spLocks noGrp="1"/>
          </p:cNvSpPr>
          <p:nvPr>
            <p:ph type="dt" sz="half" idx="10"/>
          </p:nvPr>
        </p:nvSpPr>
        <p:spPr/>
        <p:txBody>
          <a:bodyPr/>
          <a:lstStyle/>
          <a:p>
            <a:fld id="{AE7588F4-E8B8-4093-8526-37780DA90108}" type="datetime1">
              <a:rPr lang="fr-FR" smtClean="0"/>
              <a:pPr/>
              <a:t>03/05/2023</a:t>
            </a:fld>
            <a:endParaRPr lang="fr-FR"/>
          </a:p>
        </p:txBody>
      </p:sp>
      <p:sp>
        <p:nvSpPr>
          <p:cNvPr id="10" name="Slide Number Placeholder 9"/>
          <p:cNvSpPr>
            <a:spLocks noGrp="1"/>
          </p:cNvSpPr>
          <p:nvPr>
            <p:ph type="sldNum" sz="quarter" idx="12"/>
          </p:nvPr>
        </p:nvSpPr>
        <p:spPr/>
        <p:txBody>
          <a:bodyPr/>
          <a:lstStyle/>
          <a:p>
            <a:fld id="{761BBA61-1D0D-4450-8389-5464116E4436}" type="slidenum">
              <a:rPr lang="fr-FR" smtClean="0"/>
              <a:pPr/>
              <a:t>32</a:t>
            </a:fld>
            <a:endParaRPr lang="fr-FR"/>
          </a:p>
        </p:txBody>
      </p:sp>
      <p:graphicFrame>
        <p:nvGraphicFramePr>
          <p:cNvPr id="4" name="Object 3"/>
          <p:cNvGraphicFramePr>
            <a:graphicFrameLocks noChangeAspect="1"/>
          </p:cNvGraphicFramePr>
          <p:nvPr>
            <p:extLst>
              <p:ext uri="{D42A27DB-BD31-4B8C-83A1-F6EECF244321}">
                <p14:modId xmlns:p14="http://schemas.microsoft.com/office/powerpoint/2010/main" val="993653421"/>
              </p:ext>
            </p:extLst>
          </p:nvPr>
        </p:nvGraphicFramePr>
        <p:xfrm>
          <a:off x="3831332" y="4365476"/>
          <a:ext cx="1028700" cy="647700"/>
        </p:xfrm>
        <a:graphic>
          <a:graphicData uri="http://schemas.openxmlformats.org/presentationml/2006/ole">
            <mc:AlternateContent xmlns:mc="http://schemas.openxmlformats.org/markup-compatibility/2006">
              <mc:Choice xmlns:v="urn:schemas-microsoft-com:vml" Requires="v">
                <p:oleObj spid="_x0000_s62447" name="Packager Shell Object" showAsIcon="1" r:id="rId4" imgW="1030310" imgH="643944" progId="Package">
                  <p:embed/>
                </p:oleObj>
              </mc:Choice>
              <mc:Fallback>
                <p:oleObj name="Packager Shell Object" showAsIcon="1" r:id="rId4" imgW="1030310" imgH="643944" progId="Package">
                  <p:embed/>
                  <p:pic>
                    <p:nvPicPr>
                      <p:cNvPr id="0" name="Picture 9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1332" y="4365476"/>
                        <a:ext cx="1028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96773279"/>
              </p:ext>
            </p:extLst>
          </p:nvPr>
        </p:nvGraphicFramePr>
        <p:xfrm>
          <a:off x="2586484" y="5848350"/>
          <a:ext cx="1841500" cy="647700"/>
        </p:xfrm>
        <a:graphic>
          <a:graphicData uri="http://schemas.openxmlformats.org/presentationml/2006/ole">
            <mc:AlternateContent xmlns:mc="http://schemas.openxmlformats.org/markup-compatibility/2006">
              <mc:Choice xmlns:v="urn:schemas-microsoft-com:vml" Requires="v">
                <p:oleObj spid="_x0000_s62448" name="Packager Shell Object" showAsIcon="1" r:id="rId6" imgW="1854558" imgH="643944" progId="Package">
                  <p:embed/>
                </p:oleObj>
              </mc:Choice>
              <mc:Fallback>
                <p:oleObj name="Packager Shell Object" showAsIcon="1" r:id="rId6" imgW="1854558" imgH="643944" progId="Package">
                  <p:embed/>
                  <p:pic>
                    <p:nvPicPr>
                      <p:cNvPr id="0" name="Picture 9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484" y="5848350"/>
                        <a:ext cx="1841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72377898"/>
              </p:ext>
            </p:extLst>
          </p:nvPr>
        </p:nvGraphicFramePr>
        <p:xfrm>
          <a:off x="4484092" y="5805264"/>
          <a:ext cx="1816100" cy="647700"/>
        </p:xfrm>
        <a:graphic>
          <a:graphicData uri="http://schemas.openxmlformats.org/presentationml/2006/ole">
            <mc:AlternateContent xmlns:mc="http://schemas.openxmlformats.org/markup-compatibility/2006">
              <mc:Choice xmlns:v="urn:schemas-microsoft-com:vml" Requires="v">
                <p:oleObj spid="_x0000_s62449" name="Packager Shell Object" showAsIcon="1" r:id="rId8" imgW="1828800" imgH="643944" progId="Package">
                  <p:embed/>
                </p:oleObj>
              </mc:Choice>
              <mc:Fallback>
                <p:oleObj name="Packager Shell Object" showAsIcon="1" r:id="rId8" imgW="1828800" imgH="643944" progId="Package">
                  <p:embed/>
                  <p:pic>
                    <p:nvPicPr>
                      <p:cNvPr id="0" name="Picture 9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4092" y="5805264"/>
                        <a:ext cx="1816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10408608"/>
              </p:ext>
            </p:extLst>
          </p:nvPr>
        </p:nvGraphicFramePr>
        <p:xfrm>
          <a:off x="6258892" y="5805636"/>
          <a:ext cx="1841500" cy="647700"/>
        </p:xfrm>
        <a:graphic>
          <a:graphicData uri="http://schemas.openxmlformats.org/presentationml/2006/ole">
            <mc:AlternateContent xmlns:mc="http://schemas.openxmlformats.org/markup-compatibility/2006">
              <mc:Choice xmlns:v="urn:schemas-microsoft-com:vml" Requires="v">
                <p:oleObj spid="_x0000_s62450" name="Packager Shell Object" showAsIcon="1" r:id="rId10" imgW="1854558" imgH="643944" progId="Package">
                  <p:embed/>
                </p:oleObj>
              </mc:Choice>
              <mc:Fallback>
                <p:oleObj name="Packager Shell Object" showAsIcon="1" r:id="rId10" imgW="1854558" imgH="643944" progId="Package">
                  <p:embed/>
                  <p:pic>
                    <p:nvPicPr>
                      <p:cNvPr id="0" name="Picture 9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8892" y="5805636"/>
                        <a:ext cx="1841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57267019"/>
              </p:ext>
            </p:extLst>
          </p:nvPr>
        </p:nvGraphicFramePr>
        <p:xfrm>
          <a:off x="2274888" y="2636912"/>
          <a:ext cx="774700" cy="647700"/>
        </p:xfrm>
        <a:graphic>
          <a:graphicData uri="http://schemas.openxmlformats.org/presentationml/2006/ole">
            <mc:AlternateContent xmlns:mc="http://schemas.openxmlformats.org/markup-compatibility/2006">
              <mc:Choice xmlns:v="urn:schemas-microsoft-com:vml" Requires="v">
                <p:oleObj spid="_x0000_s62451" name="Packager Shell Object" showAsIcon="1" r:id="rId12" imgW="772732" imgH="643944" progId="Package">
                  <p:embed/>
                </p:oleObj>
              </mc:Choice>
              <mc:Fallback>
                <p:oleObj name="Packager Shell Object" showAsIcon="1" r:id="rId12" imgW="772732" imgH="643944" progId="Package">
                  <p:embed/>
                  <p:pic>
                    <p:nvPicPr>
                      <p:cNvPr id="0" name="Picture 9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74888" y="2636912"/>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Strategy</a:t>
            </a:r>
            <a:r>
              <a:rPr lang="fr-FR" dirty="0"/>
              <a:t> - TP</a:t>
            </a:r>
          </a:p>
        </p:txBody>
      </p:sp>
      <p:sp>
        <p:nvSpPr>
          <p:cNvPr id="3" name="Espace réservé du contenu 2"/>
          <p:cNvSpPr>
            <a:spLocks noGrp="1"/>
          </p:cNvSpPr>
          <p:nvPr>
            <p:ph idx="1"/>
          </p:nvPr>
        </p:nvSpPr>
        <p:spPr/>
        <p:txBody>
          <a:bodyPr/>
          <a:lstStyle/>
          <a:p>
            <a:endParaRPr lang="fr-FR" dirty="0"/>
          </a:p>
          <a:p>
            <a:r>
              <a:rPr lang="fr-FR" dirty="0"/>
              <a:t>Ecrire le code pour générer 3 types de documents :</a:t>
            </a:r>
          </a:p>
          <a:p>
            <a:pPr lvl="1"/>
            <a:r>
              <a:rPr lang="fr-FR" dirty="0"/>
              <a:t>PDF, HTML, TXT</a:t>
            </a:r>
          </a:p>
          <a:p>
            <a:pPr lvl="1"/>
            <a:r>
              <a:rPr lang="fr-FR" dirty="0"/>
              <a:t>Utiliser le pattern </a:t>
            </a:r>
            <a:r>
              <a:rPr lang="fr-FR" dirty="0" err="1"/>
              <a:t>Strategy</a:t>
            </a:r>
            <a:endParaRPr lang="fr-FR" dirty="0"/>
          </a:p>
          <a:p>
            <a:pPr lvl="1"/>
            <a:r>
              <a:rPr lang="fr-FR" dirty="0"/>
              <a:t>Code simplifié</a:t>
            </a:r>
          </a:p>
          <a:p>
            <a:endParaRPr lang="fr-FR" dirty="0"/>
          </a:p>
          <a:p>
            <a:r>
              <a:rPr lang="fr-FR" dirty="0"/>
              <a:t>Solution :</a:t>
            </a:r>
          </a:p>
          <a:p>
            <a:endParaRPr lang="fr-FR" dirty="0"/>
          </a:p>
        </p:txBody>
      </p:sp>
      <p:sp>
        <p:nvSpPr>
          <p:cNvPr id="4" name="Date Placeholder 3"/>
          <p:cNvSpPr>
            <a:spLocks noGrp="1"/>
          </p:cNvSpPr>
          <p:nvPr>
            <p:ph type="dt" sz="half" idx="10"/>
          </p:nvPr>
        </p:nvSpPr>
        <p:spPr/>
        <p:txBody>
          <a:bodyPr/>
          <a:lstStyle/>
          <a:p>
            <a:fld id="{5599CF17-8327-4F22-98DC-08B9FD8BB654}"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33</a:t>
            </a:fld>
            <a:endParaRPr lang="fr-FR"/>
          </a:p>
        </p:txBody>
      </p:sp>
      <p:graphicFrame>
        <p:nvGraphicFramePr>
          <p:cNvPr id="6" name="Object 5"/>
          <p:cNvGraphicFramePr>
            <a:graphicFrameLocks noChangeAspect="1"/>
          </p:cNvGraphicFramePr>
          <p:nvPr>
            <p:extLst>
              <p:ext uri="{D42A27DB-BD31-4B8C-83A1-F6EECF244321}">
                <p14:modId xmlns:p14="http://schemas.microsoft.com/office/powerpoint/2010/main" val="2235881008"/>
              </p:ext>
            </p:extLst>
          </p:nvPr>
        </p:nvGraphicFramePr>
        <p:xfrm>
          <a:off x="2806700" y="5517604"/>
          <a:ext cx="927100" cy="647700"/>
        </p:xfrm>
        <a:graphic>
          <a:graphicData uri="http://schemas.openxmlformats.org/presentationml/2006/ole">
            <mc:AlternateContent xmlns:mc="http://schemas.openxmlformats.org/markup-compatibility/2006">
              <mc:Choice xmlns:v="urn:schemas-microsoft-com:vml" Requires="v">
                <p:oleObj spid="_x0000_s61090" name="Packager Shell Object" showAsIcon="1" r:id="rId3" imgW="927279" imgH="643944" progId="Package">
                  <p:embed/>
                </p:oleObj>
              </mc:Choice>
              <mc:Fallback>
                <p:oleObj name="Packager Shell Object" showAsIcon="1" r:id="rId3" imgW="927279" imgH="643944" progId="Package">
                  <p:embed/>
                  <p:pic>
                    <p:nvPicPr>
                      <p:cNvPr id="0" name="Picture 6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700" y="5517604"/>
                        <a:ext cx="927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Stratergy</a:t>
            </a:r>
            <a:r>
              <a:rPr lang="fr-FR" dirty="0"/>
              <a:t> - Discussion</a:t>
            </a:r>
          </a:p>
        </p:txBody>
      </p:sp>
      <p:sp>
        <p:nvSpPr>
          <p:cNvPr id="3" name="Content Placeholder 2"/>
          <p:cNvSpPr>
            <a:spLocks noGrp="1"/>
          </p:cNvSpPr>
          <p:nvPr>
            <p:ph idx="1"/>
          </p:nvPr>
        </p:nvSpPr>
        <p:spPr/>
        <p:txBody>
          <a:bodyPr>
            <a:normAutofit fontScale="92500" lnSpcReduction="20000"/>
          </a:bodyPr>
          <a:lstStyle/>
          <a:p>
            <a:endParaRPr lang="fr-FR" dirty="0"/>
          </a:p>
          <a:p>
            <a:r>
              <a:rPr lang="fr-FR" dirty="0" err="1"/>
              <a:t>Strategy</a:t>
            </a:r>
            <a:r>
              <a:rPr lang="fr-FR" dirty="0"/>
              <a:t> est basé sur :</a:t>
            </a:r>
          </a:p>
          <a:p>
            <a:pPr lvl="1"/>
            <a:r>
              <a:rPr lang="fr-FR" dirty="0"/>
              <a:t>Open-</a:t>
            </a:r>
            <a:r>
              <a:rPr lang="fr-FR" dirty="0" err="1"/>
              <a:t>closed</a:t>
            </a:r>
            <a:r>
              <a:rPr lang="fr-FR" dirty="0"/>
              <a:t> </a:t>
            </a:r>
            <a:r>
              <a:rPr lang="fr-FR" dirty="0" err="1"/>
              <a:t>principle</a:t>
            </a:r>
            <a:endParaRPr lang="fr-FR" dirty="0"/>
          </a:p>
          <a:p>
            <a:pPr lvl="1"/>
            <a:r>
              <a:rPr lang="fr-FR" dirty="0"/>
              <a:t>Abstraction</a:t>
            </a:r>
          </a:p>
          <a:p>
            <a:endParaRPr lang="fr-FR" dirty="0"/>
          </a:p>
          <a:p>
            <a:r>
              <a:rPr lang="fr-FR" dirty="0"/>
              <a:t>Quand utiliser </a:t>
            </a:r>
            <a:r>
              <a:rPr lang="fr-FR" dirty="0" err="1"/>
              <a:t>Strategy</a:t>
            </a:r>
            <a:r>
              <a:rPr lang="fr-FR" dirty="0"/>
              <a:t> ?</a:t>
            </a:r>
          </a:p>
          <a:p>
            <a:pPr lvl="1"/>
            <a:r>
              <a:rPr lang="fr-FR" dirty="0"/>
              <a:t>Si on a plusieurs comportement interchangeable</a:t>
            </a:r>
          </a:p>
          <a:p>
            <a:pPr lvl="1"/>
            <a:r>
              <a:rPr lang="fr-FR" dirty="0"/>
              <a:t>Regrouper des algorithmes en des ensembles</a:t>
            </a:r>
          </a:p>
          <a:p>
            <a:pPr lvl="1"/>
            <a:endParaRPr lang="fr-FR" dirty="0"/>
          </a:p>
          <a:p>
            <a:r>
              <a:rPr lang="fr-FR" dirty="0" err="1"/>
              <a:t>Strategy</a:t>
            </a:r>
            <a:r>
              <a:rPr lang="fr-FR" dirty="0"/>
              <a:t> ressemble à un autre pattern State</a:t>
            </a:r>
          </a:p>
        </p:txBody>
      </p:sp>
      <p:sp>
        <p:nvSpPr>
          <p:cNvPr id="4" name="Date Placeholder 3"/>
          <p:cNvSpPr>
            <a:spLocks noGrp="1"/>
          </p:cNvSpPr>
          <p:nvPr>
            <p:ph type="dt" sz="half" idx="10"/>
          </p:nvPr>
        </p:nvSpPr>
        <p:spPr/>
        <p:txBody>
          <a:bodyPr/>
          <a:lstStyle/>
          <a:p>
            <a:fld id="{C90949A8-6ED0-44ED-96C3-AED08F8D3EF5}"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34</a:t>
            </a:fld>
            <a:endParaRPr lang="fr-FR"/>
          </a:p>
        </p:txBody>
      </p:sp>
    </p:spTree>
    <p:extLst>
      <p:ext uri="{BB962C8B-B14F-4D97-AF65-F5344CB8AC3E}">
        <p14:creationId xmlns:p14="http://schemas.microsoft.com/office/powerpoint/2010/main" val="3289272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Observer - Intro</a:t>
            </a:r>
          </a:p>
        </p:txBody>
      </p:sp>
      <p:sp>
        <p:nvSpPr>
          <p:cNvPr id="3" name="Content Placeholder 2"/>
          <p:cNvSpPr>
            <a:spLocks noGrp="1"/>
          </p:cNvSpPr>
          <p:nvPr>
            <p:ph idx="1"/>
          </p:nvPr>
        </p:nvSpPr>
        <p:spPr/>
        <p:txBody>
          <a:bodyPr>
            <a:normAutofit fontScale="92500" lnSpcReduction="20000"/>
          </a:bodyPr>
          <a:lstStyle/>
          <a:p>
            <a:r>
              <a:rPr lang="fr-FR" dirty="0"/>
              <a:t>Problématique : Comment notifier des objets d’un changement d’état d’un autre objet ?</a:t>
            </a:r>
          </a:p>
          <a:p>
            <a:endParaRPr lang="fr-FR" dirty="0"/>
          </a:p>
          <a:p>
            <a:r>
              <a:rPr lang="fr-FR" dirty="0"/>
              <a:t>Solution :</a:t>
            </a:r>
          </a:p>
          <a:p>
            <a:pPr lvl="1"/>
            <a:r>
              <a:rPr lang="fr-FR" strike="sngStrike" dirty="0"/>
              <a:t>Vérifier par intervalle si l’état a changé</a:t>
            </a:r>
          </a:p>
          <a:p>
            <a:pPr lvl="1"/>
            <a:r>
              <a:rPr lang="fr-FR" dirty="0"/>
              <a:t>Utiliser le pattern Observer</a:t>
            </a:r>
          </a:p>
          <a:p>
            <a:pPr lvl="1"/>
            <a:endParaRPr lang="fr-FR" dirty="0"/>
          </a:p>
          <a:p>
            <a:r>
              <a:rPr lang="fr-FR" dirty="0"/>
              <a:t>Définition : Observer définit une dépendance un-à-plusieurs entre les objets afin de notifier tous les objets dépendant d’un autre objet quand il change d’état.</a:t>
            </a:r>
          </a:p>
        </p:txBody>
      </p:sp>
      <p:sp>
        <p:nvSpPr>
          <p:cNvPr id="4" name="Date Placeholder 3"/>
          <p:cNvSpPr>
            <a:spLocks noGrp="1"/>
          </p:cNvSpPr>
          <p:nvPr>
            <p:ph type="dt" sz="half" idx="10"/>
          </p:nvPr>
        </p:nvSpPr>
        <p:spPr/>
        <p:txBody>
          <a:bodyPr/>
          <a:lstStyle/>
          <a:p>
            <a:fld id="{1067ED1C-ACFC-48B7-AB68-D6BC93BF65F4}"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35</a:t>
            </a:fld>
            <a:endParaRPr lang="fr-FR"/>
          </a:p>
        </p:txBody>
      </p:sp>
    </p:spTree>
    <p:extLst>
      <p:ext uri="{BB962C8B-B14F-4D97-AF65-F5344CB8AC3E}">
        <p14:creationId xmlns:p14="http://schemas.microsoft.com/office/powerpoint/2010/main" val="3962209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Observer - Diagramme</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41931" y="2533906"/>
            <a:ext cx="5660138" cy="2658550"/>
          </a:xfrm>
        </p:spPr>
      </p:pic>
      <p:sp>
        <p:nvSpPr>
          <p:cNvPr id="3" name="Date Placeholder 2"/>
          <p:cNvSpPr>
            <a:spLocks noGrp="1"/>
          </p:cNvSpPr>
          <p:nvPr>
            <p:ph type="dt" sz="half" idx="10"/>
          </p:nvPr>
        </p:nvSpPr>
        <p:spPr/>
        <p:txBody>
          <a:bodyPr/>
          <a:lstStyle/>
          <a:p>
            <a:fld id="{5284F23D-5434-4470-BB08-946FA4C37FF2}" type="datetime1">
              <a:rPr lang="fr-FR" smtClean="0"/>
              <a:pPr/>
              <a:t>03/05/2023</a:t>
            </a:fld>
            <a:endParaRPr lang="fr-FR"/>
          </a:p>
        </p:txBody>
      </p:sp>
      <p:sp>
        <p:nvSpPr>
          <p:cNvPr id="4" name="Slide Number Placeholder 3"/>
          <p:cNvSpPr>
            <a:spLocks noGrp="1"/>
          </p:cNvSpPr>
          <p:nvPr>
            <p:ph type="sldNum" sz="quarter" idx="12"/>
          </p:nvPr>
        </p:nvSpPr>
        <p:spPr/>
        <p:txBody>
          <a:bodyPr/>
          <a:lstStyle/>
          <a:p>
            <a:fld id="{761BBA61-1D0D-4450-8389-5464116E4436}" type="slidenum">
              <a:rPr lang="fr-FR" smtClean="0"/>
              <a:pPr/>
              <a:t>36</a:t>
            </a:fld>
            <a:endParaRPr lang="fr-FR"/>
          </a:p>
        </p:txBody>
      </p:sp>
    </p:spTree>
    <p:extLst>
      <p:ext uri="{BB962C8B-B14F-4D97-AF65-F5344CB8AC3E}">
        <p14:creationId xmlns:p14="http://schemas.microsoft.com/office/powerpoint/2010/main" val="3013084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Observer - Implémentation</a:t>
            </a:r>
          </a:p>
        </p:txBody>
      </p:sp>
      <p:sp>
        <p:nvSpPr>
          <p:cNvPr id="3" name="Content Placeholder 2"/>
          <p:cNvSpPr>
            <a:spLocks noGrp="1"/>
          </p:cNvSpPr>
          <p:nvPr>
            <p:ph idx="1"/>
          </p:nvPr>
        </p:nvSpPr>
        <p:spPr/>
        <p:txBody>
          <a:bodyPr>
            <a:normAutofit fontScale="85000" lnSpcReduction="20000"/>
          </a:bodyPr>
          <a:lstStyle/>
          <a:p>
            <a:r>
              <a:rPr lang="fr-FR" dirty="0"/>
              <a:t>Interfaces Observer :</a:t>
            </a:r>
          </a:p>
          <a:p>
            <a:endParaRPr lang="fr-FR" dirty="0"/>
          </a:p>
          <a:p>
            <a:endParaRPr lang="fr-FR" dirty="0"/>
          </a:p>
          <a:p>
            <a:r>
              <a:rPr lang="fr-FR" dirty="0"/>
              <a:t>Classe Observable :</a:t>
            </a:r>
          </a:p>
          <a:p>
            <a:endParaRPr lang="fr-FR" dirty="0"/>
          </a:p>
          <a:p>
            <a:endParaRPr lang="fr-FR" dirty="0"/>
          </a:p>
          <a:p>
            <a:r>
              <a:rPr lang="fr-FR" dirty="0"/>
              <a:t>Classe Observer :</a:t>
            </a:r>
          </a:p>
          <a:p>
            <a:endParaRPr lang="fr-FR" dirty="0"/>
          </a:p>
          <a:p>
            <a:endParaRPr lang="fr-FR" dirty="0"/>
          </a:p>
          <a:p>
            <a:r>
              <a:rPr lang="fr-FR" dirty="0"/>
              <a:t>Client :</a:t>
            </a:r>
          </a:p>
        </p:txBody>
      </p:sp>
      <p:sp>
        <p:nvSpPr>
          <p:cNvPr id="4" name="Date Placeholder 3"/>
          <p:cNvSpPr>
            <a:spLocks noGrp="1"/>
          </p:cNvSpPr>
          <p:nvPr>
            <p:ph type="dt" sz="half" idx="10"/>
          </p:nvPr>
        </p:nvSpPr>
        <p:spPr/>
        <p:txBody>
          <a:bodyPr/>
          <a:lstStyle/>
          <a:p>
            <a:fld id="{3B014C5E-EC39-4ABD-B48E-D1C4408DAB36}"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37</a:t>
            </a:fld>
            <a:endParaRPr lang="fr-FR"/>
          </a:p>
        </p:txBody>
      </p:sp>
      <p:graphicFrame>
        <p:nvGraphicFramePr>
          <p:cNvPr id="6" name="Object 5"/>
          <p:cNvGraphicFramePr>
            <a:graphicFrameLocks noChangeAspect="1"/>
          </p:cNvGraphicFramePr>
          <p:nvPr>
            <p:extLst>
              <p:ext uri="{D42A27DB-BD31-4B8C-83A1-F6EECF244321}">
                <p14:modId xmlns:p14="http://schemas.microsoft.com/office/powerpoint/2010/main" val="3258627292"/>
              </p:ext>
            </p:extLst>
          </p:nvPr>
        </p:nvGraphicFramePr>
        <p:xfrm>
          <a:off x="2828925" y="4509120"/>
          <a:ext cx="1549400" cy="647700"/>
        </p:xfrm>
        <a:graphic>
          <a:graphicData uri="http://schemas.openxmlformats.org/presentationml/2006/ole">
            <mc:AlternateContent xmlns:mc="http://schemas.openxmlformats.org/markup-compatibility/2006">
              <mc:Choice xmlns:v="urn:schemas-microsoft-com:vml" Requires="v">
                <p:oleObj spid="_x0000_s72918" name="Packager Shell Object" showAsIcon="1" r:id="rId4" imgW="1558344" imgH="643944" progId="Package">
                  <p:embed/>
                </p:oleObj>
              </mc:Choice>
              <mc:Fallback>
                <p:oleObj name="Packager Shell Object" showAsIcon="1" r:id="rId4" imgW="1558344" imgH="643944" progId="Package">
                  <p:embed/>
                  <p:pic>
                    <p:nvPicPr>
                      <p:cNvPr id="0" name="Picture 12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8925" y="4509120"/>
                        <a:ext cx="1549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17840080"/>
              </p:ext>
            </p:extLst>
          </p:nvPr>
        </p:nvGraphicFramePr>
        <p:xfrm>
          <a:off x="3203848" y="3284984"/>
          <a:ext cx="762000" cy="647700"/>
        </p:xfrm>
        <a:graphic>
          <a:graphicData uri="http://schemas.openxmlformats.org/presentationml/2006/ole">
            <mc:AlternateContent xmlns:mc="http://schemas.openxmlformats.org/markup-compatibility/2006">
              <mc:Choice xmlns:v="urn:schemas-microsoft-com:vml" Requires="v">
                <p:oleObj spid="_x0000_s72919" name="Packager Shell Object" showAsIcon="1" r:id="rId6" imgW="759854" imgH="643944" progId="Package">
                  <p:embed/>
                </p:oleObj>
              </mc:Choice>
              <mc:Fallback>
                <p:oleObj name="Packager Shell Object" showAsIcon="1" r:id="rId6" imgW="759854" imgH="643944" progId="Package">
                  <p:embed/>
                  <p:pic>
                    <p:nvPicPr>
                      <p:cNvPr id="0" name="Picture 12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3284984"/>
                        <a:ext cx="762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565930756"/>
              </p:ext>
            </p:extLst>
          </p:nvPr>
        </p:nvGraphicFramePr>
        <p:xfrm>
          <a:off x="2483768" y="2132856"/>
          <a:ext cx="1231900" cy="647700"/>
        </p:xfrm>
        <a:graphic>
          <a:graphicData uri="http://schemas.openxmlformats.org/presentationml/2006/ole">
            <mc:AlternateContent xmlns:mc="http://schemas.openxmlformats.org/markup-compatibility/2006">
              <mc:Choice xmlns:v="urn:schemas-microsoft-com:vml" Requires="v">
                <p:oleObj spid="_x0000_s72920" name="Packager Shell Object" showAsIcon="1" r:id="rId8" imgW="1236372" imgH="643944" progId="Package">
                  <p:embed/>
                </p:oleObj>
              </mc:Choice>
              <mc:Fallback>
                <p:oleObj name="Packager Shell Object" showAsIcon="1" r:id="rId8" imgW="1236372" imgH="643944" progId="Package">
                  <p:embed/>
                  <p:pic>
                    <p:nvPicPr>
                      <p:cNvPr id="0" name="Picture 12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768" y="2132856"/>
                        <a:ext cx="1231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72716666"/>
              </p:ext>
            </p:extLst>
          </p:nvPr>
        </p:nvGraphicFramePr>
        <p:xfrm>
          <a:off x="4068564" y="2132856"/>
          <a:ext cx="1079500" cy="647700"/>
        </p:xfrm>
        <a:graphic>
          <a:graphicData uri="http://schemas.openxmlformats.org/presentationml/2006/ole">
            <mc:AlternateContent xmlns:mc="http://schemas.openxmlformats.org/markup-compatibility/2006">
              <mc:Choice xmlns:v="urn:schemas-microsoft-com:vml" Requires="v">
                <p:oleObj spid="_x0000_s72921" name="Packager Shell Object" showAsIcon="1" r:id="rId10" imgW="1081825" imgH="643944" progId="Package">
                  <p:embed/>
                </p:oleObj>
              </mc:Choice>
              <mc:Fallback>
                <p:oleObj name="Packager Shell Object" showAsIcon="1" r:id="rId10" imgW="1081825" imgH="643944" progId="Package">
                  <p:embed/>
                  <p:pic>
                    <p:nvPicPr>
                      <p:cNvPr id="0" name="Picture 12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8564" y="2132856"/>
                        <a:ext cx="1079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388113132"/>
              </p:ext>
            </p:extLst>
          </p:nvPr>
        </p:nvGraphicFramePr>
        <p:xfrm>
          <a:off x="2051720" y="5733256"/>
          <a:ext cx="774700" cy="647700"/>
        </p:xfrm>
        <a:graphic>
          <a:graphicData uri="http://schemas.openxmlformats.org/presentationml/2006/ole">
            <mc:AlternateContent xmlns:mc="http://schemas.openxmlformats.org/markup-compatibility/2006">
              <mc:Choice xmlns:v="urn:schemas-microsoft-com:vml" Requires="v">
                <p:oleObj spid="_x0000_s72922" name="Packager Shell Object" showAsIcon="1" r:id="rId12" imgW="772732" imgH="643944" progId="Package">
                  <p:embed/>
                </p:oleObj>
              </mc:Choice>
              <mc:Fallback>
                <p:oleObj name="Packager Shell Object" showAsIcon="1" r:id="rId12" imgW="772732" imgH="643944" progId="Package">
                  <p:embed/>
                  <p:pic>
                    <p:nvPicPr>
                      <p:cNvPr id="0" name="Picture 12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1720" y="5733256"/>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1013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Observer - TP</a:t>
            </a:r>
          </a:p>
        </p:txBody>
      </p:sp>
      <p:sp>
        <p:nvSpPr>
          <p:cNvPr id="3" name="Espace réservé du contenu 2"/>
          <p:cNvSpPr>
            <a:spLocks noGrp="1"/>
          </p:cNvSpPr>
          <p:nvPr>
            <p:ph idx="1"/>
          </p:nvPr>
        </p:nvSpPr>
        <p:spPr/>
        <p:txBody>
          <a:bodyPr/>
          <a:lstStyle/>
          <a:p>
            <a:endParaRPr lang="fr-FR" dirty="0"/>
          </a:p>
          <a:p>
            <a:r>
              <a:rPr lang="fr-FR" dirty="0"/>
              <a:t>Reprendre le même exemple :</a:t>
            </a:r>
          </a:p>
          <a:p>
            <a:pPr lvl="1"/>
            <a:r>
              <a:rPr lang="fr-FR" dirty="0"/>
              <a:t>En mode push plutôt que pull</a:t>
            </a:r>
          </a:p>
          <a:p>
            <a:pPr lvl="1"/>
            <a:r>
              <a:rPr lang="fr-FR" dirty="0"/>
              <a:t>Dans le Client c’est l’Observable qui doit ajouter les Observer</a:t>
            </a:r>
          </a:p>
          <a:p>
            <a:pPr lvl="1"/>
            <a:r>
              <a:rPr lang="fr-FR" dirty="0"/>
              <a:t>Rajouter une seconde classe Observer</a:t>
            </a:r>
          </a:p>
          <a:p>
            <a:endParaRPr lang="fr-FR" dirty="0"/>
          </a:p>
          <a:p>
            <a:r>
              <a:rPr lang="fr-FR" dirty="0"/>
              <a:t>Solution :</a:t>
            </a:r>
          </a:p>
        </p:txBody>
      </p:sp>
      <p:sp>
        <p:nvSpPr>
          <p:cNvPr id="4" name="Date Placeholder 3"/>
          <p:cNvSpPr>
            <a:spLocks noGrp="1"/>
          </p:cNvSpPr>
          <p:nvPr>
            <p:ph type="dt" sz="half" idx="10"/>
          </p:nvPr>
        </p:nvSpPr>
        <p:spPr/>
        <p:txBody>
          <a:bodyPr/>
          <a:lstStyle/>
          <a:p>
            <a:fld id="{07BE1133-24D5-4F8E-BEA8-19FE005E9267}"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38</a:t>
            </a:fld>
            <a:endParaRPr lang="fr-FR"/>
          </a:p>
        </p:txBody>
      </p:sp>
      <p:graphicFrame>
        <p:nvGraphicFramePr>
          <p:cNvPr id="6" name="Object 5"/>
          <p:cNvGraphicFramePr>
            <a:graphicFrameLocks noChangeAspect="1"/>
          </p:cNvGraphicFramePr>
          <p:nvPr>
            <p:extLst>
              <p:ext uri="{D42A27DB-BD31-4B8C-83A1-F6EECF244321}">
                <p14:modId xmlns:p14="http://schemas.microsoft.com/office/powerpoint/2010/main" val="2065323147"/>
              </p:ext>
            </p:extLst>
          </p:nvPr>
        </p:nvGraphicFramePr>
        <p:xfrm>
          <a:off x="2998788" y="5517604"/>
          <a:ext cx="965200" cy="647700"/>
        </p:xfrm>
        <a:graphic>
          <a:graphicData uri="http://schemas.openxmlformats.org/presentationml/2006/ole">
            <mc:AlternateContent xmlns:mc="http://schemas.openxmlformats.org/markup-compatibility/2006">
              <mc:Choice xmlns:v="urn:schemas-microsoft-com:vml" Requires="v">
                <p:oleObj spid="_x0000_s59218" name="Packager Shell Object" showAsIcon="1" r:id="rId4" imgW="965915" imgH="643944" progId="Package">
                  <p:embed/>
                </p:oleObj>
              </mc:Choice>
              <mc:Fallback>
                <p:oleObj name="Packager Shell Object" showAsIcon="1" r:id="rId4" imgW="965915" imgH="643944" progId="Package">
                  <p:embed/>
                  <p:pic>
                    <p:nvPicPr>
                      <p:cNvPr id="0" name="Picture 8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8788" y="5517604"/>
                        <a:ext cx="965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Observer - Discussion</a:t>
            </a:r>
          </a:p>
        </p:txBody>
      </p:sp>
      <p:sp>
        <p:nvSpPr>
          <p:cNvPr id="3" name="Espace réservé du contenu 2"/>
          <p:cNvSpPr>
            <a:spLocks noGrp="1"/>
          </p:cNvSpPr>
          <p:nvPr>
            <p:ph idx="1"/>
          </p:nvPr>
        </p:nvSpPr>
        <p:spPr/>
        <p:txBody>
          <a:bodyPr>
            <a:normAutofit fontScale="85000" lnSpcReduction="20000"/>
          </a:bodyPr>
          <a:lstStyle/>
          <a:p>
            <a:r>
              <a:rPr lang="fr-FR" dirty="0"/>
              <a:t>Observer s’appuie sur les principes :</a:t>
            </a:r>
          </a:p>
          <a:p>
            <a:pPr lvl="1"/>
            <a:r>
              <a:rPr lang="fr-FR" dirty="0"/>
              <a:t>Faible couplage</a:t>
            </a:r>
          </a:p>
          <a:p>
            <a:pPr lvl="1"/>
            <a:r>
              <a:rPr lang="fr-FR" dirty="0"/>
              <a:t>Abstraction</a:t>
            </a:r>
          </a:p>
          <a:p>
            <a:endParaRPr lang="fr-FR" dirty="0"/>
          </a:p>
          <a:p>
            <a:r>
              <a:rPr lang="fr-FR" dirty="0"/>
              <a:t>Observer est implémenté dans la librairie standard de PHP, la SPL</a:t>
            </a:r>
          </a:p>
          <a:p>
            <a:endParaRPr lang="fr-FR" dirty="0"/>
          </a:p>
          <a:p>
            <a:r>
              <a:rPr lang="fr-FR" dirty="0"/>
              <a:t>Quand utiliser Observer ?</a:t>
            </a:r>
          </a:p>
          <a:p>
            <a:pPr lvl="1"/>
            <a:r>
              <a:rPr lang="fr-FR" dirty="0"/>
              <a:t>Pour notifier des objets après le changement d’état d’un autre objet (programmation événementielle)</a:t>
            </a:r>
          </a:p>
          <a:p>
            <a:pPr lvl="1"/>
            <a:r>
              <a:rPr lang="fr-FR" dirty="0"/>
              <a:t>Pour implémenter l’architecture MVC</a:t>
            </a:r>
          </a:p>
        </p:txBody>
      </p:sp>
      <p:sp>
        <p:nvSpPr>
          <p:cNvPr id="4" name="Date Placeholder 3"/>
          <p:cNvSpPr>
            <a:spLocks noGrp="1"/>
          </p:cNvSpPr>
          <p:nvPr>
            <p:ph type="dt" sz="half" idx="10"/>
          </p:nvPr>
        </p:nvSpPr>
        <p:spPr/>
        <p:txBody>
          <a:bodyPr/>
          <a:lstStyle/>
          <a:p>
            <a:fld id="{D2658F60-4659-44EF-89F5-E9D888944855}"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Introduction - Design </a:t>
            </a:r>
            <a:r>
              <a:rPr lang="fr-FR" dirty="0" err="1"/>
              <a:t>Principles</a:t>
            </a:r>
            <a:endParaRPr lang="fr-FR" dirty="0"/>
          </a:p>
        </p:txBody>
      </p:sp>
      <p:sp>
        <p:nvSpPr>
          <p:cNvPr id="3" name="Content Placeholder 2"/>
          <p:cNvSpPr>
            <a:spLocks noGrp="1"/>
          </p:cNvSpPr>
          <p:nvPr>
            <p:ph idx="1"/>
          </p:nvPr>
        </p:nvSpPr>
        <p:spPr/>
        <p:txBody>
          <a:bodyPr/>
          <a:lstStyle/>
          <a:p>
            <a:endParaRPr lang="fr-FR" dirty="0"/>
          </a:p>
          <a:p>
            <a:r>
              <a:rPr lang="fr-FR" dirty="0"/>
              <a:t>Encapsuler ce qui varie</a:t>
            </a:r>
          </a:p>
          <a:p>
            <a:r>
              <a:rPr lang="fr-FR" dirty="0"/>
              <a:t>Favoriser la composition à l’héritage</a:t>
            </a:r>
          </a:p>
          <a:p>
            <a:r>
              <a:rPr lang="fr-FR" dirty="0"/>
              <a:t>Programmer à des abstractions</a:t>
            </a:r>
          </a:p>
          <a:p>
            <a:r>
              <a:rPr lang="fr-FR" dirty="0"/>
              <a:t>Envisager le faible couplage</a:t>
            </a:r>
          </a:p>
          <a:p>
            <a:r>
              <a:rPr lang="fr-FR" dirty="0"/>
              <a:t>Envisager la forte cohésion</a:t>
            </a:r>
          </a:p>
          <a:p>
            <a:r>
              <a:rPr lang="fr-FR" dirty="0"/>
              <a:t>Respecter l’open-</a:t>
            </a:r>
            <a:r>
              <a:rPr lang="fr-FR" dirty="0" err="1"/>
              <a:t>closed</a:t>
            </a:r>
            <a:r>
              <a:rPr lang="fr-FR" dirty="0"/>
              <a:t> </a:t>
            </a:r>
            <a:r>
              <a:rPr lang="fr-FR" dirty="0" err="1"/>
              <a:t>principle</a:t>
            </a:r>
            <a:endParaRPr lang="fr-FR" dirty="0"/>
          </a:p>
          <a:p>
            <a:endParaRPr lang="fr-FR" dirty="0"/>
          </a:p>
          <a:p>
            <a:endParaRPr lang="fr-FR" dirty="0"/>
          </a:p>
        </p:txBody>
      </p:sp>
      <p:sp>
        <p:nvSpPr>
          <p:cNvPr id="4" name="Date Placeholder 3"/>
          <p:cNvSpPr>
            <a:spLocks noGrp="1"/>
          </p:cNvSpPr>
          <p:nvPr>
            <p:ph type="dt" sz="half" idx="10"/>
          </p:nvPr>
        </p:nvSpPr>
        <p:spPr/>
        <p:txBody>
          <a:bodyPr/>
          <a:lstStyle/>
          <a:p>
            <a:fld id="{22C20ACC-BEF9-4D89-A8E8-FC270C82DC5E}"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4</a:t>
            </a:fld>
            <a:endParaRPr lang="fr-FR"/>
          </a:p>
        </p:txBody>
      </p:sp>
    </p:spTree>
    <p:extLst>
      <p:ext uri="{BB962C8B-B14F-4D97-AF65-F5344CB8AC3E}">
        <p14:creationId xmlns:p14="http://schemas.microsoft.com/office/powerpoint/2010/main" val="3923113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MVC - Architecture n-tiers</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1306" y="1600200"/>
            <a:ext cx="7001387" cy="4525963"/>
          </a:xfrm>
        </p:spPr>
      </p:pic>
      <p:sp>
        <p:nvSpPr>
          <p:cNvPr id="3" name="Date Placeholder 2"/>
          <p:cNvSpPr>
            <a:spLocks noGrp="1"/>
          </p:cNvSpPr>
          <p:nvPr>
            <p:ph type="dt" sz="half" idx="10"/>
          </p:nvPr>
        </p:nvSpPr>
        <p:spPr/>
        <p:txBody>
          <a:bodyPr/>
          <a:lstStyle/>
          <a:p>
            <a:fld id="{8425012B-E1DC-4224-AD2B-21A377C9EEA7}"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40</a:t>
            </a:fld>
            <a:endParaRPr lang="fr-FR"/>
          </a:p>
        </p:txBody>
      </p:sp>
    </p:spTree>
    <p:extLst>
      <p:ext uri="{BB962C8B-B14F-4D97-AF65-F5344CB8AC3E}">
        <p14:creationId xmlns:p14="http://schemas.microsoft.com/office/powerpoint/2010/main" val="1925229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MVC - Intro</a:t>
            </a:r>
          </a:p>
        </p:txBody>
      </p:sp>
      <p:sp>
        <p:nvSpPr>
          <p:cNvPr id="3" name="Content Placeholder 2"/>
          <p:cNvSpPr>
            <a:spLocks noGrp="1"/>
          </p:cNvSpPr>
          <p:nvPr>
            <p:ph idx="1"/>
          </p:nvPr>
        </p:nvSpPr>
        <p:spPr/>
        <p:txBody>
          <a:bodyPr>
            <a:normAutofit fontScale="85000" lnSpcReduction="10000"/>
          </a:bodyPr>
          <a:lstStyle/>
          <a:p>
            <a:r>
              <a:rPr lang="fr-FR" dirty="0"/>
              <a:t>Problématique : Comment faciliter la maintenance du code ?</a:t>
            </a:r>
          </a:p>
          <a:p>
            <a:r>
              <a:rPr lang="fr-FR" dirty="0"/>
              <a:t>Solution :</a:t>
            </a:r>
          </a:p>
          <a:p>
            <a:pPr lvl="1"/>
            <a:r>
              <a:rPr lang="fr-FR" strike="sngStrike" dirty="0"/>
              <a:t>Grouper le code par type (Client, Commande, Produit, …)</a:t>
            </a:r>
          </a:p>
          <a:p>
            <a:pPr lvl="1"/>
            <a:r>
              <a:rPr lang="fr-FR" dirty="0"/>
              <a:t>Grouper le code par caractéristique du code (par couches)</a:t>
            </a:r>
          </a:p>
          <a:p>
            <a:r>
              <a:rPr lang="fr-FR" dirty="0"/>
              <a:t>Définition : MVC pour Model-</a:t>
            </a:r>
            <a:r>
              <a:rPr lang="fr-FR" dirty="0" err="1"/>
              <a:t>View</a:t>
            </a:r>
            <a:r>
              <a:rPr lang="fr-FR" dirty="0"/>
              <a:t>-Controller est un pattern architectural qui permet de séparer une application en trois couches principales pour une meilleure organisation du code et augmente sa réutilisabilité</a:t>
            </a:r>
          </a:p>
        </p:txBody>
      </p:sp>
      <p:sp>
        <p:nvSpPr>
          <p:cNvPr id="4" name="Date Placeholder 3"/>
          <p:cNvSpPr>
            <a:spLocks noGrp="1"/>
          </p:cNvSpPr>
          <p:nvPr>
            <p:ph type="dt" sz="half" idx="10"/>
          </p:nvPr>
        </p:nvSpPr>
        <p:spPr/>
        <p:txBody>
          <a:bodyPr/>
          <a:lstStyle/>
          <a:p>
            <a:fld id="{942A058B-899C-4CE0-A26E-B82049CDE6B7}"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41</a:t>
            </a:fld>
            <a:endParaRPr lang="fr-FR"/>
          </a:p>
        </p:txBody>
      </p:sp>
    </p:spTree>
    <p:extLst>
      <p:ext uri="{BB962C8B-B14F-4D97-AF65-F5344CB8AC3E}">
        <p14:creationId xmlns:p14="http://schemas.microsoft.com/office/powerpoint/2010/main" val="3443952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MVC - Diagramme</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05180" y="1556792"/>
            <a:ext cx="6087100" cy="5059055"/>
          </a:xfrm>
        </p:spPr>
      </p:pic>
      <p:sp>
        <p:nvSpPr>
          <p:cNvPr id="3" name="Date Placeholder 2"/>
          <p:cNvSpPr>
            <a:spLocks noGrp="1"/>
          </p:cNvSpPr>
          <p:nvPr>
            <p:ph type="dt" sz="half" idx="10"/>
          </p:nvPr>
        </p:nvSpPr>
        <p:spPr/>
        <p:txBody>
          <a:bodyPr/>
          <a:lstStyle/>
          <a:p>
            <a:fld id="{A0A87D9A-FD6E-4682-A91D-B9BF4FD1E756}" type="datetime1">
              <a:rPr lang="fr-FR" smtClean="0"/>
              <a:pPr/>
              <a:t>03/05/2023</a:t>
            </a:fld>
            <a:endParaRPr lang="fr-FR"/>
          </a:p>
        </p:txBody>
      </p:sp>
      <p:sp>
        <p:nvSpPr>
          <p:cNvPr id="4" name="Slide Number Placeholder 3"/>
          <p:cNvSpPr>
            <a:spLocks noGrp="1"/>
          </p:cNvSpPr>
          <p:nvPr>
            <p:ph type="sldNum" sz="quarter" idx="12"/>
          </p:nvPr>
        </p:nvSpPr>
        <p:spPr/>
        <p:txBody>
          <a:bodyPr/>
          <a:lstStyle/>
          <a:p>
            <a:fld id="{761BBA61-1D0D-4450-8389-5464116E4436}" type="slidenum">
              <a:rPr lang="fr-FR" smtClean="0"/>
              <a:pPr/>
              <a:t>42</a:t>
            </a:fld>
            <a:endParaRPr lang="fr-FR"/>
          </a:p>
        </p:txBody>
      </p:sp>
    </p:spTree>
    <p:extLst>
      <p:ext uri="{BB962C8B-B14F-4D97-AF65-F5344CB8AC3E}">
        <p14:creationId xmlns:p14="http://schemas.microsoft.com/office/powerpoint/2010/main" val="3325067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MVC - Implémentation</a:t>
            </a:r>
          </a:p>
        </p:txBody>
      </p:sp>
      <p:sp>
        <p:nvSpPr>
          <p:cNvPr id="3" name="Content Placeholder 2"/>
          <p:cNvSpPr>
            <a:spLocks noGrp="1"/>
          </p:cNvSpPr>
          <p:nvPr>
            <p:ph idx="1"/>
          </p:nvPr>
        </p:nvSpPr>
        <p:spPr/>
        <p:txBody>
          <a:bodyPr>
            <a:normAutofit lnSpcReduction="10000"/>
          </a:bodyPr>
          <a:lstStyle/>
          <a:p>
            <a:endParaRPr lang="fr-FR" dirty="0"/>
          </a:p>
          <a:p>
            <a:r>
              <a:rPr lang="fr-FR" dirty="0"/>
              <a:t>La couche Model :</a:t>
            </a:r>
          </a:p>
          <a:p>
            <a:endParaRPr lang="fr-FR" dirty="0"/>
          </a:p>
          <a:p>
            <a:endParaRPr lang="fr-FR" dirty="0"/>
          </a:p>
          <a:p>
            <a:r>
              <a:rPr lang="fr-FR" dirty="0"/>
              <a:t>La couche Controller :</a:t>
            </a:r>
          </a:p>
          <a:p>
            <a:endParaRPr lang="fr-FR" dirty="0"/>
          </a:p>
          <a:p>
            <a:endParaRPr lang="fr-FR" dirty="0"/>
          </a:p>
          <a:p>
            <a:r>
              <a:rPr lang="fr-FR" dirty="0"/>
              <a:t>La couche </a:t>
            </a:r>
            <a:r>
              <a:rPr lang="fr-FR" dirty="0" err="1"/>
              <a:t>View</a:t>
            </a:r>
            <a:r>
              <a:rPr lang="fr-FR" dirty="0"/>
              <a:t> :</a:t>
            </a:r>
          </a:p>
        </p:txBody>
      </p:sp>
      <p:sp>
        <p:nvSpPr>
          <p:cNvPr id="6" name="Date Placeholder 5"/>
          <p:cNvSpPr>
            <a:spLocks noGrp="1"/>
          </p:cNvSpPr>
          <p:nvPr>
            <p:ph type="dt" sz="half" idx="10"/>
          </p:nvPr>
        </p:nvSpPr>
        <p:spPr/>
        <p:txBody>
          <a:bodyPr/>
          <a:lstStyle/>
          <a:p>
            <a:fld id="{B4C584D6-6BE4-45CF-BAAC-9EE671DD16B8}" type="datetime1">
              <a:rPr lang="fr-FR" smtClean="0"/>
              <a:pPr/>
              <a:t>03/05/2023</a:t>
            </a:fld>
            <a:endParaRPr lang="fr-FR"/>
          </a:p>
        </p:txBody>
      </p:sp>
      <p:sp>
        <p:nvSpPr>
          <p:cNvPr id="7" name="Slide Number Placeholder 6"/>
          <p:cNvSpPr>
            <a:spLocks noGrp="1"/>
          </p:cNvSpPr>
          <p:nvPr>
            <p:ph type="sldNum" sz="quarter" idx="12"/>
          </p:nvPr>
        </p:nvSpPr>
        <p:spPr/>
        <p:txBody>
          <a:bodyPr/>
          <a:lstStyle/>
          <a:p>
            <a:fld id="{761BBA61-1D0D-4450-8389-5464116E4436}" type="slidenum">
              <a:rPr lang="fr-FR" smtClean="0"/>
              <a:pPr/>
              <a:t>43</a:t>
            </a:fld>
            <a:endParaRPr lang="fr-FR"/>
          </a:p>
        </p:txBody>
      </p:sp>
      <p:graphicFrame>
        <p:nvGraphicFramePr>
          <p:cNvPr id="4" name="Object 3"/>
          <p:cNvGraphicFramePr>
            <a:graphicFrameLocks noChangeAspect="1"/>
          </p:cNvGraphicFramePr>
          <p:nvPr>
            <p:extLst>
              <p:ext uri="{D42A27DB-BD31-4B8C-83A1-F6EECF244321}">
                <p14:modId xmlns:p14="http://schemas.microsoft.com/office/powerpoint/2010/main" val="586599674"/>
              </p:ext>
            </p:extLst>
          </p:nvPr>
        </p:nvGraphicFramePr>
        <p:xfrm>
          <a:off x="7092280" y="6021288"/>
          <a:ext cx="977900" cy="647700"/>
        </p:xfrm>
        <a:graphic>
          <a:graphicData uri="http://schemas.openxmlformats.org/presentationml/2006/ole">
            <mc:AlternateContent xmlns:mc="http://schemas.openxmlformats.org/markup-compatibility/2006">
              <mc:Choice xmlns:v="urn:schemas-microsoft-com:vml" Requires="v">
                <p:oleObj spid="_x0000_s74151" name="Packager Shell Object" showAsIcon="1" r:id="rId4" imgW="978794" imgH="643944" progId="Package">
                  <p:embed/>
                </p:oleObj>
              </mc:Choice>
              <mc:Fallback>
                <p:oleObj name="Packager Shell Object" showAsIcon="1" r:id="rId4" imgW="978794" imgH="643944" progId="Package">
                  <p:embed/>
                  <p:pic>
                    <p:nvPicPr>
                      <p:cNvPr id="0" name="Picture 14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6021288"/>
                        <a:ext cx="977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6285592"/>
              </p:ext>
            </p:extLst>
          </p:nvPr>
        </p:nvGraphicFramePr>
        <p:xfrm>
          <a:off x="1115616" y="5805636"/>
          <a:ext cx="774700" cy="647700"/>
        </p:xfrm>
        <a:graphic>
          <a:graphicData uri="http://schemas.openxmlformats.org/presentationml/2006/ole">
            <mc:AlternateContent xmlns:mc="http://schemas.openxmlformats.org/markup-compatibility/2006">
              <mc:Choice xmlns:v="urn:schemas-microsoft-com:vml" Requires="v">
                <p:oleObj spid="_x0000_s74152" name="Packager Shell Object" showAsIcon="1" r:id="rId6" imgW="772732" imgH="643944" progId="Package">
                  <p:embed/>
                </p:oleObj>
              </mc:Choice>
              <mc:Fallback>
                <p:oleObj name="Packager Shell Object" showAsIcon="1" r:id="rId6" imgW="772732" imgH="643944" progId="Package">
                  <p:embed/>
                  <p:pic>
                    <p:nvPicPr>
                      <p:cNvPr id="0" name="Picture 14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5616" y="5805636"/>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867316949"/>
              </p:ext>
            </p:extLst>
          </p:nvPr>
        </p:nvGraphicFramePr>
        <p:xfrm>
          <a:off x="2051720" y="5805636"/>
          <a:ext cx="1028700" cy="647700"/>
        </p:xfrm>
        <a:graphic>
          <a:graphicData uri="http://schemas.openxmlformats.org/presentationml/2006/ole">
            <mc:AlternateContent xmlns:mc="http://schemas.openxmlformats.org/markup-compatibility/2006">
              <mc:Choice xmlns:v="urn:schemas-microsoft-com:vml" Requires="v">
                <p:oleObj spid="_x0000_s74153" name="Packager Shell Object" showAsIcon="1" r:id="rId8" imgW="1030310" imgH="643944" progId="Package">
                  <p:embed/>
                </p:oleObj>
              </mc:Choice>
              <mc:Fallback>
                <p:oleObj name="Packager Shell Object" showAsIcon="1" r:id="rId8" imgW="1030310" imgH="643944" progId="Package">
                  <p:embed/>
                  <p:pic>
                    <p:nvPicPr>
                      <p:cNvPr id="0" name="Picture 14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720" y="5805636"/>
                        <a:ext cx="1028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967676180"/>
              </p:ext>
            </p:extLst>
          </p:nvPr>
        </p:nvGraphicFramePr>
        <p:xfrm>
          <a:off x="3125788" y="5805264"/>
          <a:ext cx="850900" cy="647700"/>
        </p:xfrm>
        <a:graphic>
          <a:graphicData uri="http://schemas.openxmlformats.org/presentationml/2006/ole">
            <mc:AlternateContent xmlns:mc="http://schemas.openxmlformats.org/markup-compatibility/2006">
              <mc:Choice xmlns:v="urn:schemas-microsoft-com:vml" Requires="v">
                <p:oleObj spid="_x0000_s74154" name="Packager Shell Object" showAsIcon="1" r:id="rId10" imgW="850006" imgH="643944" progId="Package">
                  <p:embed/>
                </p:oleObj>
              </mc:Choice>
              <mc:Fallback>
                <p:oleObj name="Packager Shell Object" showAsIcon="1" r:id="rId10" imgW="850006" imgH="643944" progId="Package">
                  <p:embed/>
                  <p:pic>
                    <p:nvPicPr>
                      <p:cNvPr id="0" name="Picture 14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5805264"/>
                        <a:ext cx="8509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893935245"/>
              </p:ext>
            </p:extLst>
          </p:nvPr>
        </p:nvGraphicFramePr>
        <p:xfrm>
          <a:off x="4067944" y="5805264"/>
          <a:ext cx="711200" cy="647700"/>
        </p:xfrm>
        <a:graphic>
          <a:graphicData uri="http://schemas.openxmlformats.org/presentationml/2006/ole">
            <mc:AlternateContent xmlns:mc="http://schemas.openxmlformats.org/markup-compatibility/2006">
              <mc:Choice xmlns:v="urn:schemas-microsoft-com:vml" Requires="v">
                <p:oleObj spid="_x0000_s74155" name="Packager Shell Object" showAsIcon="1" r:id="rId12" imgW="708338" imgH="643944" progId="Package">
                  <p:embed/>
                </p:oleObj>
              </mc:Choice>
              <mc:Fallback>
                <p:oleObj name="Packager Shell Object" showAsIcon="1" r:id="rId12" imgW="708338" imgH="643944" progId="Package">
                  <p:embed/>
                  <p:pic>
                    <p:nvPicPr>
                      <p:cNvPr id="0" name="Picture 14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4" y="5805264"/>
                        <a:ext cx="711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294805934"/>
              </p:ext>
            </p:extLst>
          </p:nvPr>
        </p:nvGraphicFramePr>
        <p:xfrm>
          <a:off x="5004048" y="5805636"/>
          <a:ext cx="838200" cy="647700"/>
        </p:xfrm>
        <a:graphic>
          <a:graphicData uri="http://schemas.openxmlformats.org/presentationml/2006/ole">
            <mc:AlternateContent xmlns:mc="http://schemas.openxmlformats.org/markup-compatibility/2006">
              <mc:Choice xmlns:v="urn:schemas-microsoft-com:vml" Requires="v">
                <p:oleObj spid="_x0000_s74156" name="Packager Shell Object" showAsIcon="1" r:id="rId14" imgW="837127" imgH="643944" progId="Package">
                  <p:embed/>
                </p:oleObj>
              </mc:Choice>
              <mc:Fallback>
                <p:oleObj name="Packager Shell Object" showAsIcon="1" r:id="rId14" imgW="837127" imgH="643944" progId="Package">
                  <p:embed/>
                  <p:pic>
                    <p:nvPicPr>
                      <p:cNvPr id="0" name="Picture 14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4048" y="5805636"/>
                        <a:ext cx="838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70292286"/>
              </p:ext>
            </p:extLst>
          </p:nvPr>
        </p:nvGraphicFramePr>
        <p:xfrm>
          <a:off x="3019425" y="4293468"/>
          <a:ext cx="1460500" cy="647700"/>
        </p:xfrm>
        <a:graphic>
          <a:graphicData uri="http://schemas.openxmlformats.org/presentationml/2006/ole">
            <mc:AlternateContent xmlns:mc="http://schemas.openxmlformats.org/markup-compatibility/2006">
              <mc:Choice xmlns:v="urn:schemas-microsoft-com:vml" Requires="v">
                <p:oleObj spid="_x0000_s74157" name="Packager Shell Object" showAsIcon="1" r:id="rId16" imgW="1468192" imgH="643944" progId="Package">
                  <p:embed/>
                </p:oleObj>
              </mc:Choice>
              <mc:Fallback>
                <p:oleObj name="Packager Shell Object" showAsIcon="1" r:id="rId16" imgW="1468192" imgH="643944" progId="Package">
                  <p:embed/>
                  <p:pic>
                    <p:nvPicPr>
                      <p:cNvPr id="0" name="Picture 14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19425" y="4293468"/>
                        <a:ext cx="1460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944982564"/>
              </p:ext>
            </p:extLst>
          </p:nvPr>
        </p:nvGraphicFramePr>
        <p:xfrm>
          <a:off x="764456" y="2781300"/>
          <a:ext cx="711200" cy="647700"/>
        </p:xfrm>
        <a:graphic>
          <a:graphicData uri="http://schemas.openxmlformats.org/presentationml/2006/ole">
            <mc:AlternateContent xmlns:mc="http://schemas.openxmlformats.org/markup-compatibility/2006">
              <mc:Choice xmlns:v="urn:schemas-microsoft-com:vml" Requires="v">
                <p:oleObj spid="_x0000_s74158" name="Packager Shell Object" showAsIcon="1" r:id="rId18" imgW="708338" imgH="643944" progId="Package">
                  <p:embed/>
                </p:oleObj>
              </mc:Choice>
              <mc:Fallback>
                <p:oleObj name="Packager Shell Object" showAsIcon="1" r:id="rId18" imgW="708338" imgH="643944" progId="Package">
                  <p:embed/>
                  <p:pic>
                    <p:nvPicPr>
                      <p:cNvPr id="0" name="Picture 14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4456" y="2781300"/>
                        <a:ext cx="711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826760841"/>
              </p:ext>
            </p:extLst>
          </p:nvPr>
        </p:nvGraphicFramePr>
        <p:xfrm>
          <a:off x="1808163" y="2781300"/>
          <a:ext cx="1054100" cy="647700"/>
        </p:xfrm>
        <a:graphic>
          <a:graphicData uri="http://schemas.openxmlformats.org/presentationml/2006/ole">
            <mc:AlternateContent xmlns:mc="http://schemas.openxmlformats.org/markup-compatibility/2006">
              <mc:Choice xmlns:v="urn:schemas-microsoft-com:vml" Requires="v">
                <p:oleObj spid="_x0000_s74159" name="Packager Shell Object" showAsIcon="1" r:id="rId20" imgW="1056068" imgH="643944" progId="Package">
                  <p:embed/>
                </p:oleObj>
              </mc:Choice>
              <mc:Fallback>
                <p:oleObj name="Packager Shell Object" showAsIcon="1" r:id="rId20" imgW="1056068" imgH="643944" progId="Package">
                  <p:embed/>
                  <p:pic>
                    <p:nvPicPr>
                      <p:cNvPr id="0" name="Picture 14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08163" y="2781300"/>
                        <a:ext cx="10541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8525499"/>
              </p:ext>
            </p:extLst>
          </p:nvPr>
        </p:nvGraphicFramePr>
        <p:xfrm>
          <a:off x="6300192" y="2853308"/>
          <a:ext cx="1143000" cy="647700"/>
        </p:xfrm>
        <a:graphic>
          <a:graphicData uri="http://schemas.openxmlformats.org/presentationml/2006/ole">
            <mc:AlternateContent xmlns:mc="http://schemas.openxmlformats.org/markup-compatibility/2006">
              <mc:Choice xmlns:v="urn:schemas-microsoft-com:vml" Requires="v">
                <p:oleObj spid="_x0000_s74160" name="Packager Shell Object" showAsIcon="1" r:id="rId22" imgW="1146220" imgH="643944" progId="Package">
                  <p:embed/>
                </p:oleObj>
              </mc:Choice>
              <mc:Fallback>
                <p:oleObj name="Packager Shell Object" showAsIcon="1" r:id="rId22" imgW="1146220" imgH="643944" progId="Package">
                  <p:embed/>
                  <p:pic>
                    <p:nvPicPr>
                      <p:cNvPr id="0" name="Picture 14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00192" y="2853308"/>
                        <a:ext cx="1143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82023744"/>
              </p:ext>
            </p:extLst>
          </p:nvPr>
        </p:nvGraphicFramePr>
        <p:xfrm>
          <a:off x="4805784" y="2852936"/>
          <a:ext cx="1422400" cy="647700"/>
        </p:xfrm>
        <a:graphic>
          <a:graphicData uri="http://schemas.openxmlformats.org/presentationml/2006/ole">
            <mc:AlternateContent xmlns:mc="http://schemas.openxmlformats.org/markup-compatibility/2006">
              <mc:Choice xmlns:v="urn:schemas-microsoft-com:vml" Requires="v">
                <p:oleObj spid="_x0000_s74161" name="Packager Shell Object" showAsIcon="1" r:id="rId24" imgW="1429555" imgH="643944" progId="Package">
                  <p:embed/>
                </p:oleObj>
              </mc:Choice>
              <mc:Fallback>
                <p:oleObj name="Packager Shell Object" showAsIcon="1" r:id="rId24" imgW="1429555" imgH="643944" progId="Package">
                  <p:embed/>
                  <p:pic>
                    <p:nvPicPr>
                      <p:cNvPr id="0" name="Picture 14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05784" y="2852936"/>
                        <a:ext cx="14224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2668029628"/>
              </p:ext>
            </p:extLst>
          </p:nvPr>
        </p:nvGraphicFramePr>
        <p:xfrm>
          <a:off x="2987824" y="2781300"/>
          <a:ext cx="1270000" cy="647700"/>
        </p:xfrm>
        <a:graphic>
          <a:graphicData uri="http://schemas.openxmlformats.org/presentationml/2006/ole">
            <mc:AlternateContent xmlns:mc="http://schemas.openxmlformats.org/markup-compatibility/2006">
              <mc:Choice xmlns:v="urn:schemas-microsoft-com:vml" Requires="v">
                <p:oleObj spid="_x0000_s74162" name="Packager Shell Object" showAsIcon="1" r:id="rId26" imgW="1275008" imgH="643944" progId="Package">
                  <p:embed/>
                </p:oleObj>
              </mc:Choice>
              <mc:Fallback>
                <p:oleObj name="Packager Shell Object" showAsIcon="1" r:id="rId26" imgW="1275008" imgH="643944" progId="Package">
                  <p:embed/>
                  <p:pic>
                    <p:nvPicPr>
                      <p:cNvPr id="0" name="Picture 142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87824" y="2781300"/>
                        <a:ext cx="1270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37148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MVC - TP</a:t>
            </a:r>
          </a:p>
        </p:txBody>
      </p:sp>
      <p:sp>
        <p:nvSpPr>
          <p:cNvPr id="3" name="Content Placeholder 2"/>
          <p:cNvSpPr>
            <a:spLocks noGrp="1"/>
          </p:cNvSpPr>
          <p:nvPr>
            <p:ph idx="1"/>
          </p:nvPr>
        </p:nvSpPr>
        <p:spPr/>
        <p:txBody>
          <a:bodyPr/>
          <a:lstStyle/>
          <a:p>
            <a:endParaRPr lang="fr-FR" dirty="0"/>
          </a:p>
          <a:p>
            <a:r>
              <a:rPr lang="fr-FR" dirty="0"/>
              <a:t>Continuez sur le même exemple précédent, en ajoutant:</a:t>
            </a:r>
          </a:p>
          <a:p>
            <a:pPr lvl="1"/>
            <a:r>
              <a:rPr lang="fr-FR" dirty="0"/>
              <a:t>La possibilité de supprimer un user</a:t>
            </a:r>
          </a:p>
          <a:p>
            <a:pPr lvl="1"/>
            <a:r>
              <a:rPr lang="fr-FR" dirty="0"/>
              <a:t>La possibilité de lister tous les </a:t>
            </a:r>
            <a:r>
              <a:rPr lang="fr-FR" dirty="0" err="1"/>
              <a:t>users</a:t>
            </a:r>
            <a:endParaRPr lang="fr-FR" dirty="0"/>
          </a:p>
          <a:p>
            <a:pPr lvl="1"/>
            <a:r>
              <a:rPr lang="fr-FR" dirty="0"/>
              <a:t>Utiliser le pattern MVC + DAO + Singleton</a:t>
            </a:r>
          </a:p>
          <a:p>
            <a:endParaRPr lang="fr-FR" dirty="0"/>
          </a:p>
          <a:p>
            <a:r>
              <a:rPr lang="fr-FR" dirty="0"/>
              <a:t>Solution :</a:t>
            </a:r>
          </a:p>
        </p:txBody>
      </p:sp>
      <p:sp>
        <p:nvSpPr>
          <p:cNvPr id="4" name="Date Placeholder 3"/>
          <p:cNvSpPr>
            <a:spLocks noGrp="1"/>
          </p:cNvSpPr>
          <p:nvPr>
            <p:ph type="dt" sz="half" idx="10"/>
          </p:nvPr>
        </p:nvSpPr>
        <p:spPr/>
        <p:txBody>
          <a:bodyPr/>
          <a:lstStyle/>
          <a:p>
            <a:fld id="{448AD44A-E3F6-452C-AFF1-59DBF95FE2FF}"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44</a:t>
            </a:fld>
            <a:endParaRPr lang="fr-FR"/>
          </a:p>
        </p:txBody>
      </p:sp>
      <p:graphicFrame>
        <p:nvGraphicFramePr>
          <p:cNvPr id="17" name="Object 16"/>
          <p:cNvGraphicFramePr>
            <a:graphicFrameLocks noChangeAspect="1"/>
          </p:cNvGraphicFramePr>
          <p:nvPr>
            <p:extLst>
              <p:ext uri="{D42A27DB-BD31-4B8C-83A1-F6EECF244321}">
                <p14:modId xmlns:p14="http://schemas.microsoft.com/office/powerpoint/2010/main" val="3261308303"/>
              </p:ext>
            </p:extLst>
          </p:nvPr>
        </p:nvGraphicFramePr>
        <p:xfrm>
          <a:off x="2743200" y="5661620"/>
          <a:ext cx="584200" cy="647700"/>
        </p:xfrm>
        <a:graphic>
          <a:graphicData uri="http://schemas.openxmlformats.org/presentationml/2006/ole">
            <mc:AlternateContent xmlns:mc="http://schemas.openxmlformats.org/markup-compatibility/2006">
              <mc:Choice xmlns:v="urn:schemas-microsoft-com:vml" Requires="v">
                <p:oleObj spid="_x0000_s69174" name="Packager Shell Object" showAsIcon="1" r:id="rId3" imgW="587829" imgH="653143" progId="Package">
                  <p:embed/>
                </p:oleObj>
              </mc:Choice>
              <mc:Fallback>
                <p:oleObj name="Packager Shell Object" showAsIcon="1" r:id="rId3" imgW="587829" imgH="653143" progId="Package">
                  <p:embed/>
                  <p:pic>
                    <p:nvPicPr>
                      <p:cNvPr id="0" name="Picture 5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661620"/>
                        <a:ext cx="584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276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MVC - Discussion</a:t>
            </a:r>
          </a:p>
        </p:txBody>
      </p:sp>
      <p:sp>
        <p:nvSpPr>
          <p:cNvPr id="3" name="Content Placeholder 2"/>
          <p:cNvSpPr>
            <a:spLocks noGrp="1"/>
          </p:cNvSpPr>
          <p:nvPr>
            <p:ph idx="1"/>
          </p:nvPr>
        </p:nvSpPr>
        <p:spPr/>
        <p:txBody>
          <a:bodyPr>
            <a:normAutofit lnSpcReduction="10000"/>
          </a:bodyPr>
          <a:lstStyle/>
          <a:p>
            <a:r>
              <a:rPr lang="fr-FR" dirty="0"/>
              <a:t>Quand utiliser MVC ?</a:t>
            </a:r>
          </a:p>
          <a:p>
            <a:pPr lvl="1"/>
            <a:r>
              <a:rPr lang="fr-FR" dirty="0"/>
              <a:t>Pour hiérarchiser l’architecture de votre application</a:t>
            </a:r>
          </a:p>
          <a:p>
            <a:pPr lvl="1"/>
            <a:r>
              <a:rPr lang="fr-FR" dirty="0"/>
              <a:t>Pour faciliter la maintenance du code</a:t>
            </a:r>
          </a:p>
          <a:p>
            <a:pPr lvl="1"/>
            <a:r>
              <a:rPr lang="fr-FR" dirty="0"/>
              <a:t>Pour augmenter la réutilisabilité du code</a:t>
            </a:r>
          </a:p>
          <a:p>
            <a:pPr lvl="1"/>
            <a:endParaRPr lang="fr-FR" dirty="0"/>
          </a:p>
          <a:p>
            <a:r>
              <a:rPr lang="fr-FR" dirty="0"/>
              <a:t>MVC repose sur plusieurs autres patterns dont DAO, Observer, Singleton, </a:t>
            </a:r>
            <a:r>
              <a:rPr lang="fr-FR" dirty="0" err="1"/>
              <a:t>Factory</a:t>
            </a:r>
            <a:r>
              <a:rPr lang="fr-FR" dirty="0"/>
              <a:t>. On parle alors d’un Compound Pattern</a:t>
            </a:r>
          </a:p>
        </p:txBody>
      </p:sp>
      <p:sp>
        <p:nvSpPr>
          <p:cNvPr id="4" name="Date Placeholder 3"/>
          <p:cNvSpPr>
            <a:spLocks noGrp="1"/>
          </p:cNvSpPr>
          <p:nvPr>
            <p:ph type="dt" sz="half" idx="10"/>
          </p:nvPr>
        </p:nvSpPr>
        <p:spPr/>
        <p:txBody>
          <a:bodyPr/>
          <a:lstStyle/>
          <a:p>
            <a:fld id="{68E49D26-29FE-47A9-8DBB-9C7B15B1B977}"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45</a:t>
            </a:fld>
            <a:endParaRPr lang="fr-FR"/>
          </a:p>
        </p:txBody>
      </p:sp>
    </p:spTree>
    <p:extLst>
      <p:ext uri="{BB962C8B-B14F-4D97-AF65-F5344CB8AC3E}">
        <p14:creationId xmlns:p14="http://schemas.microsoft.com/office/powerpoint/2010/main" val="4235865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Autres Design Patterns</a:t>
            </a:r>
          </a:p>
        </p:txBody>
      </p:sp>
      <p:sp>
        <p:nvSpPr>
          <p:cNvPr id="3" name="Content Placeholder 2"/>
          <p:cNvSpPr>
            <a:spLocks noGrp="1"/>
          </p:cNvSpPr>
          <p:nvPr>
            <p:ph idx="1"/>
          </p:nvPr>
        </p:nvSpPr>
        <p:spPr/>
        <p:txBody>
          <a:bodyPr>
            <a:normAutofit fontScale="92500" lnSpcReduction="20000"/>
          </a:bodyPr>
          <a:lstStyle/>
          <a:p>
            <a:r>
              <a:rPr lang="fr-FR" dirty="0"/>
              <a:t>Autres Design Patterns à étudier :</a:t>
            </a:r>
          </a:p>
          <a:p>
            <a:pPr lvl="1"/>
            <a:r>
              <a:rPr lang="fr-FR" dirty="0" err="1"/>
              <a:t>Creational</a:t>
            </a:r>
            <a:r>
              <a:rPr lang="fr-FR" dirty="0"/>
              <a:t> : Prototype</a:t>
            </a:r>
          </a:p>
          <a:p>
            <a:pPr lvl="1"/>
            <a:r>
              <a:rPr lang="fr-FR" dirty="0"/>
              <a:t>Structural : </a:t>
            </a:r>
            <a:r>
              <a:rPr lang="fr-FR" dirty="0" err="1"/>
              <a:t>Decorator</a:t>
            </a:r>
            <a:r>
              <a:rPr lang="fr-FR" dirty="0"/>
              <a:t>, Proxy, Façade</a:t>
            </a:r>
          </a:p>
          <a:p>
            <a:pPr lvl="1"/>
            <a:r>
              <a:rPr lang="fr-FR" dirty="0" err="1"/>
              <a:t>Behavioral</a:t>
            </a:r>
            <a:r>
              <a:rPr lang="fr-FR" dirty="0"/>
              <a:t> : Command, Adapter, Template </a:t>
            </a:r>
            <a:r>
              <a:rPr lang="fr-FR" dirty="0" err="1"/>
              <a:t>Method</a:t>
            </a:r>
            <a:r>
              <a:rPr lang="fr-FR" dirty="0"/>
              <a:t>, </a:t>
            </a:r>
            <a:r>
              <a:rPr lang="fr-FR" dirty="0" err="1"/>
              <a:t>Iterator</a:t>
            </a:r>
            <a:r>
              <a:rPr lang="fr-FR" dirty="0"/>
              <a:t>, State</a:t>
            </a:r>
          </a:p>
          <a:p>
            <a:pPr lvl="1"/>
            <a:r>
              <a:rPr lang="fr-FR" dirty="0"/>
              <a:t>Architectural : SOA, MVP, MVVM</a:t>
            </a:r>
          </a:p>
          <a:p>
            <a:pPr lvl="1"/>
            <a:endParaRPr lang="fr-FR" dirty="0"/>
          </a:p>
          <a:p>
            <a:pPr lvl="1"/>
            <a:r>
              <a:rPr lang="fr-FR" dirty="0"/>
              <a:t>GRASP  (General </a:t>
            </a:r>
            <a:r>
              <a:rPr lang="fr-FR" dirty="0" err="1"/>
              <a:t>Responsibility</a:t>
            </a:r>
            <a:r>
              <a:rPr lang="fr-FR" dirty="0"/>
              <a:t> </a:t>
            </a:r>
            <a:r>
              <a:rPr lang="fr-FR" dirty="0" err="1"/>
              <a:t>Assignment</a:t>
            </a:r>
            <a:r>
              <a:rPr lang="fr-FR" dirty="0"/>
              <a:t> Software Patterns) </a:t>
            </a:r>
          </a:p>
          <a:p>
            <a:pPr lvl="1"/>
            <a:r>
              <a:rPr lang="fr-FR" dirty="0"/>
              <a:t>SOLID (</a:t>
            </a:r>
            <a:r>
              <a:rPr lang="en-US" dirty="0"/>
              <a:t>Single responsibility, Open-closed, </a:t>
            </a:r>
            <a:r>
              <a:rPr lang="en-US" dirty="0" err="1"/>
              <a:t>Liskov</a:t>
            </a:r>
            <a:r>
              <a:rPr lang="en-US" dirty="0"/>
              <a:t> substitution, Interface segregation and Dependency inversion) </a:t>
            </a:r>
            <a:endParaRPr lang="fr-FR" dirty="0"/>
          </a:p>
          <a:p>
            <a:pPr lvl="1"/>
            <a:endParaRPr lang="fr-FR" dirty="0"/>
          </a:p>
        </p:txBody>
      </p:sp>
      <p:sp>
        <p:nvSpPr>
          <p:cNvPr id="4" name="Date Placeholder 3"/>
          <p:cNvSpPr>
            <a:spLocks noGrp="1"/>
          </p:cNvSpPr>
          <p:nvPr>
            <p:ph type="dt" sz="half" idx="10"/>
          </p:nvPr>
        </p:nvSpPr>
        <p:spPr/>
        <p:txBody>
          <a:bodyPr/>
          <a:lstStyle/>
          <a:p>
            <a:fld id="{C49BE9C9-E989-4C74-8415-ECCACF72AAD2}"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46</a:t>
            </a:fld>
            <a:endParaRPr lang="fr-FR"/>
          </a:p>
        </p:txBody>
      </p:sp>
    </p:spTree>
    <p:extLst>
      <p:ext uri="{BB962C8B-B14F-4D97-AF65-F5344CB8AC3E}">
        <p14:creationId xmlns:p14="http://schemas.microsoft.com/office/powerpoint/2010/main" val="2842226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Singleton - Intro</a:t>
            </a:r>
          </a:p>
        </p:txBody>
      </p:sp>
      <p:sp>
        <p:nvSpPr>
          <p:cNvPr id="3" name="Content Placeholder 2"/>
          <p:cNvSpPr>
            <a:spLocks noGrp="1"/>
          </p:cNvSpPr>
          <p:nvPr>
            <p:ph idx="1"/>
          </p:nvPr>
        </p:nvSpPr>
        <p:spPr/>
        <p:txBody>
          <a:bodyPr>
            <a:normAutofit fontScale="92500" lnSpcReduction="20000"/>
          </a:bodyPr>
          <a:lstStyle/>
          <a:p>
            <a:r>
              <a:rPr lang="fr-FR" dirty="0"/>
              <a:t>Problématique : Comment n'avoir qu'une seule instance d'un objet qui sera commune entre toutes les classes clientes ?</a:t>
            </a:r>
          </a:p>
          <a:p>
            <a:endParaRPr lang="fr-FR" dirty="0"/>
          </a:p>
          <a:p>
            <a:r>
              <a:rPr lang="fr-FR" dirty="0"/>
              <a:t>Solution : </a:t>
            </a:r>
          </a:p>
          <a:p>
            <a:pPr lvl="1"/>
            <a:r>
              <a:rPr lang="fr-FR" strike="sngStrike" dirty="0"/>
              <a:t>Utiliser une variable globale</a:t>
            </a:r>
            <a:endParaRPr lang="fr-FR" dirty="0"/>
          </a:p>
          <a:p>
            <a:pPr lvl="1"/>
            <a:r>
              <a:rPr lang="fr-FR" dirty="0"/>
              <a:t>Utiliser le pattern Singleton</a:t>
            </a:r>
          </a:p>
          <a:p>
            <a:pPr lvl="1"/>
            <a:endParaRPr lang="fr-FR" dirty="0"/>
          </a:p>
          <a:p>
            <a:r>
              <a:rPr lang="fr-FR" dirty="0"/>
              <a:t>Définition : Assure qu’une classe n’a </a:t>
            </a:r>
            <a:r>
              <a:rPr lang="fr-FR"/>
              <a:t>pas plus </a:t>
            </a:r>
            <a:r>
              <a:rPr lang="fr-FR" dirty="0"/>
              <a:t>qu’une seule instance, et fournit un accès globale à cette classe</a:t>
            </a:r>
          </a:p>
        </p:txBody>
      </p:sp>
      <p:sp>
        <p:nvSpPr>
          <p:cNvPr id="4" name="Date Placeholder 3"/>
          <p:cNvSpPr>
            <a:spLocks noGrp="1"/>
          </p:cNvSpPr>
          <p:nvPr>
            <p:ph type="dt" sz="half" idx="10"/>
          </p:nvPr>
        </p:nvSpPr>
        <p:spPr/>
        <p:txBody>
          <a:bodyPr/>
          <a:lstStyle/>
          <a:p>
            <a:fld id="{70E03EE3-9873-4C49-81A4-B2005EDB3B55}"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5</a:t>
            </a:fld>
            <a:endParaRPr lang="fr-FR"/>
          </a:p>
        </p:txBody>
      </p:sp>
    </p:spTree>
    <p:extLst>
      <p:ext uri="{BB962C8B-B14F-4D97-AF65-F5344CB8AC3E}">
        <p14:creationId xmlns:p14="http://schemas.microsoft.com/office/powerpoint/2010/main" val="256067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Singleton - Diagramme</a:t>
            </a:r>
          </a:p>
        </p:txBody>
      </p:sp>
      <p:pic>
        <p:nvPicPr>
          <p:cNvPr id="4" name="Espace réservé du contenu 3" descr="singleton_diag_class.png"/>
          <p:cNvPicPr>
            <a:picLocks noGrp="1" noChangeAspect="1"/>
          </p:cNvPicPr>
          <p:nvPr>
            <p:ph idx="1"/>
          </p:nvPr>
        </p:nvPicPr>
        <p:blipFill>
          <a:blip r:embed="rId3" cstate="print"/>
          <a:stretch>
            <a:fillRect/>
          </a:stretch>
        </p:blipFill>
        <p:spPr>
          <a:xfrm>
            <a:off x="2491724" y="1600200"/>
            <a:ext cx="4160552" cy="4525963"/>
          </a:xfrm>
        </p:spPr>
      </p:pic>
      <p:sp>
        <p:nvSpPr>
          <p:cNvPr id="3" name="Date Placeholder 2"/>
          <p:cNvSpPr>
            <a:spLocks noGrp="1"/>
          </p:cNvSpPr>
          <p:nvPr>
            <p:ph type="dt" sz="half" idx="10"/>
          </p:nvPr>
        </p:nvSpPr>
        <p:spPr/>
        <p:txBody>
          <a:bodyPr/>
          <a:lstStyle/>
          <a:p>
            <a:fld id="{43F51B63-95B5-4115-983F-33BBE91E1703}"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Singleton - Implémentation</a:t>
            </a:r>
          </a:p>
        </p:txBody>
      </p:sp>
      <p:sp>
        <p:nvSpPr>
          <p:cNvPr id="3" name="Espace réservé du contenu 2"/>
          <p:cNvSpPr>
            <a:spLocks noGrp="1"/>
          </p:cNvSpPr>
          <p:nvPr>
            <p:ph idx="1"/>
          </p:nvPr>
        </p:nvSpPr>
        <p:spPr/>
        <p:txBody>
          <a:bodyPr/>
          <a:lstStyle/>
          <a:p>
            <a:endParaRPr lang="fr-FR" dirty="0"/>
          </a:p>
          <a:p>
            <a:r>
              <a:rPr lang="fr-FR" dirty="0"/>
              <a:t>Implémentation du design pattern Singleton :</a:t>
            </a:r>
          </a:p>
          <a:p>
            <a:endParaRPr lang="fr-FR" dirty="0"/>
          </a:p>
          <a:p>
            <a:r>
              <a:rPr lang="fr-FR" dirty="0"/>
              <a:t>Classe </a:t>
            </a:r>
            <a:r>
              <a:rPr lang="fr-FR" dirty="0" err="1"/>
              <a:t>Preferences</a:t>
            </a:r>
            <a:r>
              <a:rPr lang="fr-FR" dirty="0"/>
              <a:t> :</a:t>
            </a:r>
          </a:p>
          <a:p>
            <a:endParaRPr lang="fr-FR" dirty="0"/>
          </a:p>
          <a:p>
            <a:endParaRPr lang="fr-FR" dirty="0"/>
          </a:p>
          <a:p>
            <a:r>
              <a:rPr lang="fr-FR" dirty="0"/>
              <a:t>Code de test :</a:t>
            </a:r>
          </a:p>
        </p:txBody>
      </p:sp>
      <p:sp>
        <p:nvSpPr>
          <p:cNvPr id="6" name="Date Placeholder 5"/>
          <p:cNvSpPr>
            <a:spLocks noGrp="1"/>
          </p:cNvSpPr>
          <p:nvPr>
            <p:ph type="dt" sz="half" idx="10"/>
          </p:nvPr>
        </p:nvSpPr>
        <p:spPr/>
        <p:txBody>
          <a:bodyPr/>
          <a:lstStyle/>
          <a:p>
            <a:fld id="{9B20BCF1-199F-4ADA-B5DD-45D0F827E37B}" type="datetime1">
              <a:rPr lang="fr-FR" smtClean="0"/>
              <a:pPr/>
              <a:t>03/05/2023</a:t>
            </a:fld>
            <a:endParaRPr lang="fr-FR"/>
          </a:p>
        </p:txBody>
      </p:sp>
      <p:sp>
        <p:nvSpPr>
          <p:cNvPr id="7" name="Slide Number Placeholder 6"/>
          <p:cNvSpPr>
            <a:spLocks noGrp="1"/>
          </p:cNvSpPr>
          <p:nvPr>
            <p:ph type="sldNum" sz="quarter" idx="12"/>
          </p:nvPr>
        </p:nvSpPr>
        <p:spPr/>
        <p:txBody>
          <a:bodyPr/>
          <a:lstStyle/>
          <a:p>
            <a:fld id="{761BBA61-1D0D-4450-8389-5464116E4436}" type="slidenum">
              <a:rPr lang="fr-FR" smtClean="0"/>
              <a:pPr/>
              <a:t>7</a:t>
            </a:fld>
            <a:endParaRPr lang="fr-FR"/>
          </a:p>
        </p:txBody>
      </p:sp>
      <p:graphicFrame>
        <p:nvGraphicFramePr>
          <p:cNvPr id="4" name="Object 3"/>
          <p:cNvGraphicFramePr>
            <a:graphicFrameLocks noChangeAspect="1"/>
          </p:cNvGraphicFramePr>
          <p:nvPr>
            <p:extLst>
              <p:ext uri="{D42A27DB-BD31-4B8C-83A1-F6EECF244321}">
                <p14:modId xmlns:p14="http://schemas.microsoft.com/office/powerpoint/2010/main" val="4048189645"/>
              </p:ext>
            </p:extLst>
          </p:nvPr>
        </p:nvGraphicFramePr>
        <p:xfrm>
          <a:off x="3797300" y="5589612"/>
          <a:ext cx="774700" cy="647700"/>
        </p:xfrm>
        <a:graphic>
          <a:graphicData uri="http://schemas.openxmlformats.org/presentationml/2006/ole">
            <mc:AlternateContent xmlns:mc="http://schemas.openxmlformats.org/markup-compatibility/2006">
              <mc:Choice xmlns:v="urn:schemas-microsoft-com:vml" Requires="v">
                <p:oleObj spid="_x0000_s1601" name="Packager Shell Object" showAsIcon="1" r:id="rId4" imgW="772732" imgH="643944" progId="Package">
                  <p:embed/>
                </p:oleObj>
              </mc:Choice>
              <mc:Fallback>
                <p:oleObj name="Packager Shell Object" showAsIcon="1" r:id="rId4" imgW="772732" imgH="643944" progId="Package">
                  <p:embed/>
                  <p:pic>
                    <p:nvPicPr>
                      <p:cNvPr id="0" name="Picture 5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7300" y="5589612"/>
                        <a:ext cx="774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29172764"/>
              </p:ext>
            </p:extLst>
          </p:nvPr>
        </p:nvGraphicFramePr>
        <p:xfrm>
          <a:off x="3505324" y="4149452"/>
          <a:ext cx="1282700" cy="647700"/>
        </p:xfrm>
        <a:graphic>
          <a:graphicData uri="http://schemas.openxmlformats.org/presentationml/2006/ole">
            <mc:AlternateContent xmlns:mc="http://schemas.openxmlformats.org/markup-compatibility/2006">
              <mc:Choice xmlns:v="urn:schemas-microsoft-com:vml" Requires="v">
                <p:oleObj spid="_x0000_s1602" name="Packager Shell Object" showAsIcon="1" r:id="rId6" imgW="1287887" imgH="643944" progId="Package">
                  <p:embed/>
                </p:oleObj>
              </mc:Choice>
              <mc:Fallback>
                <p:oleObj name="Packager Shell Object" showAsIcon="1" r:id="rId6" imgW="1287887" imgH="643944" progId="Package">
                  <p:embed/>
                  <p:pic>
                    <p:nvPicPr>
                      <p:cNvPr id="0" name="Picture 5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324" y="4149452"/>
                        <a:ext cx="1282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Singleton - TP</a:t>
            </a:r>
          </a:p>
        </p:txBody>
      </p:sp>
      <p:sp>
        <p:nvSpPr>
          <p:cNvPr id="3" name="Espace réservé du contenu 2"/>
          <p:cNvSpPr>
            <a:spLocks noGrp="1"/>
          </p:cNvSpPr>
          <p:nvPr>
            <p:ph idx="1"/>
          </p:nvPr>
        </p:nvSpPr>
        <p:spPr/>
        <p:txBody>
          <a:bodyPr/>
          <a:lstStyle/>
          <a:p>
            <a:endParaRPr lang="fr-FR" dirty="0"/>
          </a:p>
          <a:p>
            <a:r>
              <a:rPr lang="fr-FR" dirty="0"/>
              <a:t>Créer une classe :</a:t>
            </a:r>
          </a:p>
          <a:p>
            <a:pPr lvl="1"/>
            <a:r>
              <a:rPr lang="fr-FR" dirty="0"/>
              <a:t>Qui crée une connexion PDO</a:t>
            </a:r>
          </a:p>
          <a:p>
            <a:pPr lvl="1"/>
            <a:r>
              <a:rPr lang="fr-FR" dirty="0"/>
              <a:t>Utilise la pattern Singleton</a:t>
            </a:r>
          </a:p>
          <a:p>
            <a:pPr lvl="1"/>
            <a:r>
              <a:rPr lang="fr-FR" dirty="0"/>
              <a:t>Tester si deux instances de cette classe sont égaux</a:t>
            </a:r>
          </a:p>
          <a:p>
            <a:endParaRPr lang="fr-FR" dirty="0"/>
          </a:p>
          <a:p>
            <a:r>
              <a:rPr lang="fr-FR" dirty="0"/>
              <a:t>Solution :</a:t>
            </a:r>
          </a:p>
        </p:txBody>
      </p:sp>
      <p:sp>
        <p:nvSpPr>
          <p:cNvPr id="4" name="Date Placeholder 3"/>
          <p:cNvSpPr>
            <a:spLocks noGrp="1"/>
          </p:cNvSpPr>
          <p:nvPr>
            <p:ph type="dt" sz="half" idx="10"/>
          </p:nvPr>
        </p:nvSpPr>
        <p:spPr/>
        <p:txBody>
          <a:bodyPr/>
          <a:lstStyle/>
          <a:p>
            <a:fld id="{234FBF41-8E03-4D61-B733-8A5841FA93EC}"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8</a:t>
            </a:fld>
            <a:endParaRPr lang="fr-FR"/>
          </a:p>
        </p:txBody>
      </p:sp>
      <p:graphicFrame>
        <p:nvGraphicFramePr>
          <p:cNvPr id="7" name="Object 6"/>
          <p:cNvGraphicFramePr>
            <a:graphicFrameLocks noChangeAspect="1"/>
          </p:cNvGraphicFramePr>
          <p:nvPr>
            <p:extLst>
              <p:ext uri="{D42A27DB-BD31-4B8C-83A1-F6EECF244321}">
                <p14:modId xmlns:p14="http://schemas.microsoft.com/office/powerpoint/2010/main" val="1184557333"/>
              </p:ext>
            </p:extLst>
          </p:nvPr>
        </p:nvGraphicFramePr>
        <p:xfrm>
          <a:off x="3148013" y="5359400"/>
          <a:ext cx="965200" cy="647700"/>
        </p:xfrm>
        <a:graphic>
          <a:graphicData uri="http://schemas.openxmlformats.org/presentationml/2006/ole">
            <mc:AlternateContent xmlns:mc="http://schemas.openxmlformats.org/markup-compatibility/2006">
              <mc:Choice xmlns:v="urn:schemas-microsoft-com:vml" Requires="v">
                <p:oleObj spid="_x0000_s2544" name="Packager Shell Object" showAsIcon="1" r:id="rId3" imgW="965915" imgH="643944" progId="Package">
                  <p:embed/>
                </p:oleObj>
              </mc:Choice>
              <mc:Fallback>
                <p:oleObj name="Packager Shell Object" showAsIcon="1" r:id="rId3" imgW="965915" imgH="643944" progId="Package">
                  <p:embed/>
                  <p:pic>
                    <p:nvPicPr>
                      <p:cNvPr id="0" name="Picture 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013" y="5359400"/>
                        <a:ext cx="965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Singleton - Discussion</a:t>
            </a:r>
          </a:p>
        </p:txBody>
      </p:sp>
      <p:sp>
        <p:nvSpPr>
          <p:cNvPr id="3" name="Espace réservé du contenu 2"/>
          <p:cNvSpPr>
            <a:spLocks noGrp="1"/>
          </p:cNvSpPr>
          <p:nvPr>
            <p:ph idx="1"/>
          </p:nvPr>
        </p:nvSpPr>
        <p:spPr/>
        <p:txBody>
          <a:bodyPr>
            <a:normAutofit fontScale="92500" lnSpcReduction="20000"/>
          </a:bodyPr>
          <a:lstStyle/>
          <a:p>
            <a:endParaRPr lang="fr-FR" dirty="0"/>
          </a:p>
          <a:p>
            <a:r>
              <a:rPr lang="fr-FR" dirty="0"/>
              <a:t>Quand utiliser </a:t>
            </a:r>
            <a:r>
              <a:rPr lang="fr-FR" dirty="0" err="1"/>
              <a:t>Singelton</a:t>
            </a:r>
            <a:r>
              <a:rPr lang="fr-FR" dirty="0"/>
              <a:t> ?</a:t>
            </a:r>
          </a:p>
          <a:p>
            <a:pPr lvl="1"/>
            <a:endParaRPr lang="fr-FR" dirty="0"/>
          </a:p>
          <a:p>
            <a:pPr lvl="1"/>
            <a:r>
              <a:rPr lang="fr-FR" dirty="0"/>
              <a:t>Pour accéder à des ressources qui consomment de la performance, comme une BDD ou un fichier</a:t>
            </a:r>
          </a:p>
          <a:p>
            <a:pPr lvl="1"/>
            <a:endParaRPr lang="fr-FR" dirty="0"/>
          </a:p>
          <a:p>
            <a:pPr lvl="1"/>
            <a:r>
              <a:rPr lang="fr-FR" dirty="0"/>
              <a:t>Si on veut garder la même instance d’une classe valable pour toute l’application</a:t>
            </a:r>
          </a:p>
          <a:p>
            <a:pPr lvl="1"/>
            <a:endParaRPr lang="fr-FR" dirty="0"/>
          </a:p>
          <a:p>
            <a:pPr lvl="1"/>
            <a:r>
              <a:rPr lang="fr-FR" dirty="0"/>
              <a:t>Une manière éloquente de créer une classe pour stocker des variables accessibles globalement</a:t>
            </a:r>
          </a:p>
        </p:txBody>
      </p:sp>
      <p:sp>
        <p:nvSpPr>
          <p:cNvPr id="4" name="Date Placeholder 3"/>
          <p:cNvSpPr>
            <a:spLocks noGrp="1"/>
          </p:cNvSpPr>
          <p:nvPr>
            <p:ph type="dt" sz="half" idx="10"/>
          </p:nvPr>
        </p:nvSpPr>
        <p:spPr/>
        <p:txBody>
          <a:bodyPr/>
          <a:lstStyle/>
          <a:p>
            <a:fld id="{0E4DA4BC-7AF9-4768-B7E7-8DD4ED80FBCA}" type="datetime1">
              <a:rPr lang="fr-FR" smtClean="0"/>
              <a:pPr/>
              <a:t>03/05/2023</a:t>
            </a:fld>
            <a:endParaRPr lang="fr-FR"/>
          </a:p>
        </p:txBody>
      </p:sp>
      <p:sp>
        <p:nvSpPr>
          <p:cNvPr id="5" name="Slide Number Placeholder 4"/>
          <p:cNvSpPr>
            <a:spLocks noGrp="1"/>
          </p:cNvSpPr>
          <p:nvPr>
            <p:ph type="sldNum" sz="quarter" idx="12"/>
          </p:nvPr>
        </p:nvSpPr>
        <p:spPr/>
        <p:txBody>
          <a:bodyPr/>
          <a:lstStyle/>
          <a:p>
            <a:fld id="{761BBA61-1D0D-4450-8389-5464116E4436}" type="slidenum">
              <a:rPr lang="fr-FR" smtClean="0"/>
              <a:pPr/>
              <a:t>9</a:t>
            </a:fld>
            <a:endParaRPr lang="fr-F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3892</TotalTime>
  <Words>7241</Words>
  <Application>Microsoft Office PowerPoint</Application>
  <PresentationFormat>Affichage à l'écran (4:3)</PresentationFormat>
  <Paragraphs>619</Paragraphs>
  <Slides>46</Slides>
  <Notes>40</Notes>
  <HiddenSlides>0</HiddenSlides>
  <MMClips>0</MMClips>
  <ScaleCrop>false</ScaleCrop>
  <HeadingPairs>
    <vt:vector size="8" baseType="variant">
      <vt:variant>
        <vt:lpstr>Polices utilisées</vt:lpstr>
      </vt:variant>
      <vt:variant>
        <vt:i4>2</vt:i4>
      </vt:variant>
      <vt:variant>
        <vt:lpstr>Thème</vt:lpstr>
      </vt:variant>
      <vt:variant>
        <vt:i4>1</vt:i4>
      </vt:variant>
      <vt:variant>
        <vt:lpstr>Serveurs OLE incorporés</vt:lpstr>
      </vt:variant>
      <vt:variant>
        <vt:i4>1</vt:i4>
      </vt:variant>
      <vt:variant>
        <vt:lpstr>Titres des diapositives</vt:lpstr>
      </vt:variant>
      <vt:variant>
        <vt:i4>46</vt:i4>
      </vt:variant>
    </vt:vector>
  </HeadingPairs>
  <TitlesOfParts>
    <vt:vector size="50" baseType="lpstr">
      <vt:lpstr>Arial</vt:lpstr>
      <vt:lpstr>Calibri</vt:lpstr>
      <vt:lpstr>Office Theme</vt:lpstr>
      <vt:lpstr>Packager Shell Object</vt:lpstr>
      <vt:lpstr>Plan</vt:lpstr>
      <vt:lpstr>Introduction - Définition</vt:lpstr>
      <vt:lpstr>Introduction - Types</vt:lpstr>
      <vt:lpstr>Introduction - Design Principles</vt:lpstr>
      <vt:lpstr>Singleton - Intro</vt:lpstr>
      <vt:lpstr>Singleton - Diagramme</vt:lpstr>
      <vt:lpstr>Singleton - Implémentation</vt:lpstr>
      <vt:lpstr>Singleton - TP</vt:lpstr>
      <vt:lpstr>Singleton - Discussion</vt:lpstr>
      <vt:lpstr>Factory Method - Intro</vt:lpstr>
      <vt:lpstr>Factory Method - Diagramme</vt:lpstr>
      <vt:lpstr>Factory Method - Implémentation</vt:lpstr>
      <vt:lpstr>Factory Method - TP</vt:lpstr>
      <vt:lpstr>Factory Method - Discussion</vt:lpstr>
      <vt:lpstr>Abstract Factory - Intro</vt:lpstr>
      <vt:lpstr>Abstract Factory - Diagramme</vt:lpstr>
      <vt:lpstr>Abstract factory - Implémentation</vt:lpstr>
      <vt:lpstr>Abstract Factory - TP</vt:lpstr>
      <vt:lpstr>Abstract Factory - Discussion</vt:lpstr>
      <vt:lpstr>DAO – Intro</vt:lpstr>
      <vt:lpstr>DAO - Diagramme</vt:lpstr>
      <vt:lpstr>DAO – Implémentation</vt:lpstr>
      <vt:lpstr>DAO - Exercice</vt:lpstr>
      <vt:lpstr>DAO – Discussion</vt:lpstr>
      <vt:lpstr>Composite - Intro</vt:lpstr>
      <vt:lpstr>Composite - Diagramme</vt:lpstr>
      <vt:lpstr>Composite - Implémentation</vt:lpstr>
      <vt:lpstr>Composite - TP</vt:lpstr>
      <vt:lpstr>Composite - Discussion</vt:lpstr>
      <vt:lpstr>Strategy - Intro</vt:lpstr>
      <vt:lpstr>Strategy - Diagramme</vt:lpstr>
      <vt:lpstr>Strategy - Implémentation</vt:lpstr>
      <vt:lpstr>Strategy - TP</vt:lpstr>
      <vt:lpstr>Stratergy - Discussion</vt:lpstr>
      <vt:lpstr>Observer - Intro</vt:lpstr>
      <vt:lpstr>Observer - Diagramme</vt:lpstr>
      <vt:lpstr>Observer - Implémentation</vt:lpstr>
      <vt:lpstr>Observer - TP</vt:lpstr>
      <vt:lpstr>Observer - Discussion</vt:lpstr>
      <vt:lpstr>MVC - Architecture n-tiers</vt:lpstr>
      <vt:lpstr>MVC - Intro</vt:lpstr>
      <vt:lpstr>MVC - Diagramme</vt:lpstr>
      <vt:lpstr>MVC - Implémentation</vt:lpstr>
      <vt:lpstr>MVC - TP</vt:lpstr>
      <vt:lpstr>MVC - Discussion</vt:lpstr>
      <vt:lpstr>Autres Design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PHP5 – Design patterns</dc:title>
  <dc:creator>Zaid</dc:creator>
  <cp:lastModifiedBy>qwerty</cp:lastModifiedBy>
  <cp:revision>416</cp:revision>
  <dcterms:created xsi:type="dcterms:W3CDTF">2014-07-31T20:26:11Z</dcterms:created>
  <dcterms:modified xsi:type="dcterms:W3CDTF">2023-05-04T12:28:06Z</dcterms:modified>
</cp:coreProperties>
</file>