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E4F9E-733F-4B25-BD72-5B62336FF700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7E6E-4422-49ED-A101-AD252579E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98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partie « Project Info » regroupe trois pages : la mailing liste, la liste des développeurs et les dépendances du projet.</a:t>
            </a:r>
          </a:p>
          <a:p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partie « Project report » permet d'avoir accès à des comptes rendus d'exécution de certaines tâches :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javadoc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tests unitaires, ... Certaines de ces pages ne sont générées qu'en fonction des différents éléments produits par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57E6E-4422-49ED-A101-AD252579EB7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59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FC1F09B-FC14-41AC-820B-4297422815C3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9DAC08A-F612-42DB-B160-CDE02BA5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28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F09B-FC14-41AC-820B-4297422815C3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C08A-F612-42DB-B160-CDE02BA5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F09B-FC14-41AC-820B-4297422815C3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C08A-F612-42DB-B160-CDE02BA5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1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F09B-FC14-41AC-820B-4297422815C3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C08A-F612-42DB-B160-CDE02BA5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55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F09B-FC14-41AC-820B-4297422815C3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C08A-F612-42DB-B160-CDE02BA5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12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F09B-FC14-41AC-820B-4297422815C3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C08A-F612-42DB-B160-CDE02BA5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83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F09B-FC14-41AC-820B-4297422815C3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C08A-F612-42DB-B160-CDE02BA5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30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F09B-FC14-41AC-820B-4297422815C3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C08A-F612-42DB-B160-CDE02BA5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40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F09B-FC14-41AC-820B-4297422815C3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C08A-F612-42DB-B160-CDE02BA5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71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F09B-FC14-41AC-820B-4297422815C3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9DAC08A-F612-42DB-B160-CDE02BA5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34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FC1F09B-FC14-41AC-820B-4297422815C3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9DAC08A-F612-42DB-B160-CDE02BA5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889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FC1F09B-FC14-41AC-820B-4297422815C3}" type="datetimeFigureOut">
              <a:rPr lang="fr-FR" smtClean="0"/>
              <a:t>23/05/2021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9DAC08A-F612-42DB-B160-CDE02BA51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9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Apache </a:t>
            </a:r>
            <a:r>
              <a:rPr lang="fr-FR" dirty="0" err="1" smtClean="0"/>
              <a:t>Maven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 smtClean="0"/>
              <a:t>Imane Chlioui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87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6656" y="2743200"/>
            <a:ext cx="10753725" cy="3034665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Maven</a:t>
            </a:r>
            <a:r>
              <a:rPr lang="fr-FR" dirty="0"/>
              <a:t> repose sur l'utilisation de plusieurs concepts :</a:t>
            </a:r>
          </a:p>
          <a:p>
            <a:pPr marL="806450" lvl="1" indent="-268288">
              <a:buFont typeface="Arial" panose="020B0604020202020204" pitchFamily="34" charset="0"/>
              <a:buChar char="•"/>
            </a:pPr>
            <a:r>
              <a:rPr lang="fr-FR" dirty="0"/>
              <a:t>Les artéfacts : composants identifiés de manière unique</a:t>
            </a:r>
          </a:p>
          <a:p>
            <a:pPr marL="806450" lvl="1" indent="-268288">
              <a:buFont typeface="Arial" panose="020B0604020202020204" pitchFamily="34" charset="0"/>
              <a:buChar char="•"/>
            </a:pPr>
            <a:r>
              <a:rPr lang="fr-FR" dirty="0"/>
              <a:t>Le principe de convention over configuration : utilisation de conventions par défaut pour standardiser les projets</a:t>
            </a:r>
          </a:p>
          <a:p>
            <a:pPr marL="806450" lvl="1" indent="-268288">
              <a:buFont typeface="Arial" panose="020B0604020202020204" pitchFamily="34" charset="0"/>
              <a:buChar char="•"/>
            </a:pPr>
            <a:r>
              <a:rPr lang="fr-FR" dirty="0"/>
              <a:t>Le cycle de vie et les phases : les étapes de construction d'un projet sont standardisées</a:t>
            </a:r>
          </a:p>
          <a:p>
            <a:pPr marL="806450" lvl="1" indent="-268288">
              <a:buFont typeface="Arial" panose="020B0604020202020204" pitchFamily="34" charset="0"/>
              <a:buChar char="•"/>
            </a:pPr>
            <a:r>
              <a:rPr lang="fr-FR" dirty="0"/>
              <a:t>Les dépôts (local et distant)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551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Artefacts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Un artéfact est un composant packagé possédant un identifiant unique composé de trois éléments </a:t>
            </a:r>
            <a:r>
              <a:rPr lang="fr-FR" dirty="0" smtClean="0"/>
              <a:t>:</a:t>
            </a:r>
          </a:p>
          <a:p>
            <a:pPr marL="712788" lvl="1" indent="-349250">
              <a:buFont typeface="Arial" panose="020B0604020202020204" pitchFamily="34" charset="0"/>
              <a:buChar char="•"/>
            </a:pPr>
            <a:r>
              <a:rPr lang="fr-FR" dirty="0" smtClean="0"/>
              <a:t>un </a:t>
            </a:r>
            <a:r>
              <a:rPr lang="fr-FR" dirty="0" err="1" smtClean="0"/>
              <a:t>groupId</a:t>
            </a:r>
            <a:r>
              <a:rPr lang="fr-FR" dirty="0" smtClean="0"/>
              <a:t> </a:t>
            </a:r>
          </a:p>
          <a:p>
            <a:pPr marL="712788" lvl="1" indent="-349250">
              <a:buFont typeface="Arial" panose="020B0604020202020204" pitchFamily="34" charset="0"/>
              <a:buChar char="•"/>
            </a:pPr>
            <a:r>
              <a:rPr lang="fr-FR" dirty="0" smtClean="0"/>
              <a:t>un </a:t>
            </a:r>
            <a:r>
              <a:rPr lang="fr-FR" dirty="0" err="1" smtClean="0"/>
              <a:t>artifactId</a:t>
            </a:r>
            <a:endParaRPr lang="fr-FR" dirty="0" smtClean="0"/>
          </a:p>
          <a:p>
            <a:pPr marL="712788" lvl="1" indent="-349250">
              <a:buFont typeface="Arial" panose="020B0604020202020204" pitchFamily="34" charset="0"/>
              <a:buChar char="•"/>
            </a:pPr>
            <a:r>
              <a:rPr lang="fr-FR" dirty="0" smtClean="0"/>
              <a:t>un </a:t>
            </a:r>
            <a:r>
              <a:rPr lang="fr-FR" dirty="0"/>
              <a:t>numéro de version.</a:t>
            </a:r>
          </a:p>
          <a:p>
            <a:r>
              <a:rPr lang="fr-FR" dirty="0" smtClean="0"/>
              <a:t>Les </a:t>
            </a:r>
            <a:r>
              <a:rPr lang="fr-FR" dirty="0"/>
              <a:t>versions standard correspondent à des releases de l'artéfact.</a:t>
            </a:r>
          </a:p>
          <a:p>
            <a:r>
              <a:rPr lang="fr-FR" dirty="0"/>
              <a:t>Les versions en cours de développement se terminent par -SNAPSHOT : ce sont des versions intermédiaires de travail en local.</a:t>
            </a:r>
          </a:p>
          <a:p>
            <a:r>
              <a:rPr lang="fr-FR" dirty="0" err="1"/>
              <a:t>Maven</a:t>
            </a:r>
            <a:r>
              <a:rPr lang="fr-FR" dirty="0"/>
              <a:t> va systématiquement rechercher une version plus récente pour une dépendance dont le numéro de version est un SNAPSHOT.</a:t>
            </a:r>
          </a:p>
          <a:p>
            <a:r>
              <a:rPr lang="fr-FR" dirty="0"/>
              <a:t>Le numéro de version d'un artéfact </a:t>
            </a:r>
            <a:r>
              <a:rPr lang="fr-FR" dirty="0" err="1"/>
              <a:t>Maven</a:t>
            </a:r>
            <a:r>
              <a:rPr lang="fr-FR" dirty="0"/>
              <a:t> se compose généralement de plusieurs informations :</a:t>
            </a:r>
          </a:p>
          <a:p>
            <a:pPr marL="712788" lvl="1" indent="-349250">
              <a:buFont typeface="Arial" panose="020B0604020202020204" pitchFamily="34" charset="0"/>
              <a:buChar char="•"/>
            </a:pPr>
            <a:r>
              <a:rPr lang="fr-FR" dirty="0"/>
              <a:t>majeur</a:t>
            </a:r>
          </a:p>
          <a:p>
            <a:pPr marL="712788" lvl="1" indent="-349250">
              <a:buFont typeface="Arial" panose="020B0604020202020204" pitchFamily="34" charset="0"/>
              <a:buChar char="•"/>
            </a:pPr>
            <a:r>
              <a:rPr lang="fr-FR" dirty="0"/>
              <a:t>mineur</a:t>
            </a:r>
          </a:p>
          <a:p>
            <a:pPr marL="712788" lvl="1" indent="-349250">
              <a:buFont typeface="Arial" panose="020B0604020202020204" pitchFamily="34" charset="0"/>
              <a:buChar char="•"/>
            </a:pPr>
            <a:r>
              <a:rPr lang="fr-FR" dirty="0"/>
              <a:t>bug fixe</a:t>
            </a:r>
          </a:p>
          <a:p>
            <a:pPr marL="712788" lvl="1" indent="-349250">
              <a:buFont typeface="Arial" panose="020B0604020202020204" pitchFamily="34" charset="0"/>
              <a:buChar char="•"/>
            </a:pPr>
            <a:r>
              <a:rPr lang="fr-FR" dirty="0"/>
              <a:t>qualificateur : permet de préciser une version antérieure à une release (exemple alpha-1, beta-1, rc-1, ...). Une version avec qualificateur est plus récente qu'une version sans</a:t>
            </a:r>
          </a:p>
          <a:p>
            <a:pPr marL="712788" lvl="1" indent="-349250">
              <a:buFont typeface="Arial" panose="020B0604020202020204" pitchFamily="34" charset="0"/>
              <a:buChar char="•"/>
            </a:pPr>
            <a:r>
              <a:rPr lang="fr-FR" dirty="0"/>
              <a:t>numéro de </a:t>
            </a:r>
            <a:r>
              <a:rPr lang="fr-FR" dirty="0" err="1"/>
              <a:t>build</a:t>
            </a:r>
            <a:r>
              <a:rPr lang="fr-FR" dirty="0"/>
              <a:t> : une version avec numéro de </a:t>
            </a:r>
            <a:r>
              <a:rPr lang="fr-FR" dirty="0" err="1"/>
              <a:t>build</a:t>
            </a:r>
            <a:r>
              <a:rPr lang="fr-FR" dirty="0"/>
              <a:t> est plus ancienne qu'une version </a:t>
            </a:r>
            <a:r>
              <a:rPr lang="fr-FR" dirty="0" smtClean="0"/>
              <a:t>sans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17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Artefacts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Exemple			</a:t>
            </a:r>
            <a:r>
              <a:rPr lang="fr-FR" dirty="0" smtClean="0"/>
              <a:t>1.2.10-20131112.2132121-1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err="1"/>
              <a:t>Maven</a:t>
            </a:r>
            <a:r>
              <a:rPr lang="fr-FR" dirty="0"/>
              <a:t> propose une syntaxe particulière pour désigner potentiellement plusieurs numéros de versions</a:t>
            </a:r>
          </a:p>
          <a:p>
            <a:r>
              <a:rPr lang="fr-FR" dirty="0">
                <a:solidFill>
                  <a:srgbClr val="FF0000"/>
                </a:solidFill>
              </a:rPr>
              <a:t>Exemple :</a:t>
            </a:r>
          </a:p>
          <a:p>
            <a:pPr lvl="1"/>
            <a:r>
              <a:rPr lang="fr-FR" dirty="0"/>
              <a:t>[1.0,) : version 1.0 ou ultérieure</a:t>
            </a:r>
          </a:p>
          <a:p>
            <a:pPr lvl="1"/>
            <a:r>
              <a:rPr lang="fr-FR" dirty="0"/>
              <a:t>(,1.0] : version antérieure ou égale à 1.0</a:t>
            </a:r>
          </a:p>
          <a:p>
            <a:pPr lvl="1"/>
            <a:r>
              <a:rPr lang="fr-FR" dirty="0"/>
              <a:t>[1.0,1.2] : entre les versions 1.0 et 1.2 incluses</a:t>
            </a:r>
          </a:p>
          <a:p>
            <a:pPr lvl="1"/>
            <a:r>
              <a:rPr lang="fr-FR" dirty="0" smtClean="0"/>
              <a:t>(,</a:t>
            </a:r>
            <a:r>
              <a:rPr lang="fr-FR" dirty="0"/>
              <a:t>1.2),(1.2,) : toutes les versions sauf la 1.2</a:t>
            </a:r>
          </a:p>
          <a:p>
            <a:pPr lvl="1"/>
            <a:r>
              <a:rPr lang="fr-FR" dirty="0"/>
              <a:t>[1.0,2.0) : version supérieure ou égale à 1.0 et inférieure à 2.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82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Convention plutôt que </a:t>
            </a:r>
            <a:r>
              <a:rPr lang="fr-FR" b="1" dirty="0" smtClean="0"/>
              <a:t>configuration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3" y="3062288"/>
            <a:ext cx="12007574" cy="37015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2151094"/>
            <a:ext cx="975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l'arborescence </a:t>
            </a: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d'un projet </a:t>
            </a:r>
            <a:r>
              <a:rPr lang="fr-FR" dirty="0" err="1">
                <a:solidFill>
                  <a:srgbClr val="000000"/>
                </a:solidFill>
                <a:latin typeface="Verdana" panose="020B0604030504040204" pitchFamily="34" charset="0"/>
              </a:rPr>
              <a:t>Maven</a:t>
            </a: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 est par défaut imposée par </a:t>
            </a:r>
            <a:r>
              <a:rPr lang="fr-FR" dirty="0" err="1">
                <a:solidFill>
                  <a:srgbClr val="000000"/>
                </a:solidFill>
                <a:latin typeface="Verdana" panose="020B0604030504040204" pitchFamily="34" charset="0"/>
              </a:rPr>
              <a:t>Maven</a:t>
            </a: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. Elle est toujours la même par défaut</a:t>
            </a:r>
          </a:p>
        </p:txBody>
      </p:sp>
    </p:spTree>
    <p:extLst>
      <p:ext uri="{BB962C8B-B14F-4D97-AF65-F5344CB8AC3E}">
        <p14:creationId xmlns:p14="http://schemas.microsoft.com/office/powerpoint/2010/main" val="38287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Convention plutôt que configuration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des besoins particuliers, il est possible de configurer une autre structure de répertoires mais cela n'est pas recommandé essentiellement car :</a:t>
            </a:r>
          </a:p>
          <a:p>
            <a:pPr marL="712788" lvl="1" indent="-349250">
              <a:buFont typeface="Arial" panose="020B0604020202020204" pitchFamily="34" charset="0"/>
              <a:buChar char="•"/>
            </a:pPr>
            <a:r>
              <a:rPr lang="fr-FR" dirty="0"/>
              <a:t>La compréhension pour un nouveau développeur sur le projet est plus difficile</a:t>
            </a:r>
          </a:p>
          <a:p>
            <a:pPr marL="712788" lvl="1" indent="-349250">
              <a:buFont typeface="Arial" panose="020B0604020202020204" pitchFamily="34" charset="0"/>
              <a:buChar char="•"/>
            </a:pPr>
            <a:r>
              <a:rPr lang="fr-FR" dirty="0"/>
              <a:t>Le fichier de configuration POM est plus complexe</a:t>
            </a:r>
          </a:p>
          <a:p>
            <a:pPr marL="712788" lvl="1" indent="-349250">
              <a:buFont typeface="Arial" panose="020B0604020202020204" pitchFamily="34" charset="0"/>
              <a:buChar char="•"/>
            </a:pPr>
            <a:r>
              <a:rPr lang="fr-FR" dirty="0"/>
              <a:t>Il n'est généralement pas recommandé de sortir des </a:t>
            </a:r>
            <a:r>
              <a:rPr lang="fr-FR" dirty="0" smtClean="0"/>
              <a:t>standards</a:t>
            </a:r>
          </a:p>
          <a:p>
            <a:pPr marL="363538" lvl="1" indent="0">
              <a:buNone/>
            </a:pPr>
            <a:endParaRPr lang="fr-FR" dirty="0"/>
          </a:p>
          <a:p>
            <a:r>
              <a:rPr lang="fr-FR" dirty="0" err="1"/>
              <a:t>Maven</a:t>
            </a:r>
            <a:r>
              <a:rPr lang="fr-FR" dirty="0"/>
              <a:t> propose aussi en standard d'autres conventions notamment :</a:t>
            </a:r>
          </a:p>
          <a:p>
            <a:pPr marL="712788" lvl="1">
              <a:buFont typeface="Arial" panose="020B0604020202020204" pitchFamily="34" charset="0"/>
              <a:buChar char="•"/>
            </a:pPr>
            <a:r>
              <a:rPr lang="fr-FR" dirty="0"/>
              <a:t>Chaque projet possède un artéfact principal par défaut</a:t>
            </a:r>
          </a:p>
          <a:p>
            <a:pPr marL="712788" lvl="1">
              <a:buFont typeface="Arial" panose="020B0604020202020204" pitchFamily="34" charset="0"/>
              <a:buChar char="•"/>
            </a:pPr>
            <a:r>
              <a:rPr lang="fr-FR" dirty="0"/>
              <a:t>Le nom des artéfacts est normalisé</a:t>
            </a:r>
          </a:p>
          <a:p>
            <a:pPr marL="712788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773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cycle de vie et les phases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/>
              <a:t>Maven</a:t>
            </a:r>
            <a:r>
              <a:rPr lang="fr-FR" dirty="0"/>
              <a:t> 2 a standardisé le cycle de vie du projet en phases. 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/>
              <a:t>cycle de vie par défaut de </a:t>
            </a:r>
            <a:r>
              <a:rPr lang="fr-FR" dirty="0" err="1"/>
              <a:t>Maven</a:t>
            </a:r>
            <a:r>
              <a:rPr lang="fr-FR" dirty="0"/>
              <a:t> contient plusieurs phases dont les principales sont </a:t>
            </a:r>
            <a:r>
              <a:rPr lang="fr-FR" dirty="0" smtClean="0"/>
              <a:t>:</a:t>
            </a:r>
          </a:p>
          <a:p>
            <a:pPr marL="712788" lvl="1" indent="-349250">
              <a:buFont typeface="Arial" panose="020B0604020202020204" pitchFamily="34" charset="0"/>
              <a:buChar char="•"/>
            </a:pPr>
            <a:r>
              <a:rPr lang="fr-FR" dirty="0" err="1"/>
              <a:t>validate</a:t>
            </a:r>
            <a:r>
              <a:rPr lang="fr-FR" dirty="0"/>
              <a:t> : vérifie les prérequis d’un projet </a:t>
            </a:r>
            <a:r>
              <a:rPr lang="fr-FR" dirty="0" err="1"/>
              <a:t>maven</a:t>
            </a:r>
            <a:endParaRPr lang="fr-FR" dirty="0"/>
          </a:p>
          <a:p>
            <a:pPr marL="712788" lvl="1" indent="-349250">
              <a:buFont typeface="Arial" panose="020B0604020202020204" pitchFamily="34" charset="0"/>
              <a:buChar char="•"/>
            </a:pPr>
            <a:r>
              <a:rPr lang="fr-FR" dirty="0"/>
              <a:t>compile : compilation du code source</a:t>
            </a:r>
          </a:p>
          <a:p>
            <a:pPr marL="712788" lvl="1" indent="-349250">
              <a:buFont typeface="Arial" panose="020B0604020202020204" pitchFamily="34" charset="0"/>
              <a:buChar char="•"/>
            </a:pPr>
            <a:r>
              <a:rPr lang="fr-FR" dirty="0"/>
              <a:t>test : lancement des tests unitaires</a:t>
            </a:r>
          </a:p>
          <a:p>
            <a:pPr marL="712788" lvl="1" indent="-349250">
              <a:buFont typeface="Arial" panose="020B0604020202020204" pitchFamily="34" charset="0"/>
              <a:buChar char="•"/>
            </a:pPr>
            <a:r>
              <a:rPr lang="fr-FR" dirty="0"/>
              <a:t>package : assemble le code compilé en un livrable</a:t>
            </a:r>
          </a:p>
          <a:p>
            <a:pPr marL="712788" lvl="1" indent="-349250">
              <a:buFont typeface="Arial" panose="020B0604020202020204" pitchFamily="34" charset="0"/>
              <a:buChar char="•"/>
            </a:pPr>
            <a:r>
              <a:rPr lang="fr-FR" dirty="0" err="1"/>
              <a:t>install</a:t>
            </a:r>
            <a:r>
              <a:rPr lang="fr-FR" dirty="0"/>
              <a:t> : partage le livrable pour d’autres projets sur le même ordinateur</a:t>
            </a:r>
          </a:p>
          <a:p>
            <a:pPr marL="712788" lvl="1" indent="-349250">
              <a:buFont typeface="Arial" panose="020B0604020202020204" pitchFamily="34" charset="0"/>
              <a:buChar char="•"/>
            </a:pPr>
            <a:r>
              <a:rPr lang="fr-FR" dirty="0" err="1"/>
              <a:t>deploy</a:t>
            </a:r>
            <a:r>
              <a:rPr lang="fr-FR" dirty="0"/>
              <a:t> : publie le livrable pour d’autres projets dans un ‘</a:t>
            </a:r>
            <a:r>
              <a:rPr lang="fr-FR" dirty="0" err="1"/>
              <a:t>repository</a:t>
            </a:r>
            <a:r>
              <a:rPr lang="fr-FR"/>
              <a:t>’ </a:t>
            </a:r>
            <a:r>
              <a:rPr lang="fr-FR" smtClean="0"/>
              <a:t>distant</a:t>
            </a:r>
          </a:p>
          <a:p>
            <a:pPr marL="0" lvl="1" indent="0">
              <a:buNone/>
            </a:pPr>
            <a:r>
              <a:rPr lang="fr-FR" smtClean="0"/>
              <a:t>Il </a:t>
            </a:r>
            <a:r>
              <a:rPr lang="fr-FR" dirty="0"/>
              <a:t>existe deux autres phases utiles :</a:t>
            </a:r>
          </a:p>
          <a:p>
            <a:pPr marL="712788" lvl="1"/>
            <a:r>
              <a:rPr lang="fr-FR" dirty="0"/>
              <a:t>clean : effacer tous les éléments générés lors des exécutions précédentes</a:t>
            </a:r>
          </a:p>
          <a:p>
            <a:pPr marL="712788" lvl="1"/>
            <a:r>
              <a:rPr lang="fr-FR" dirty="0"/>
              <a:t>site : générer un site web documentant le projet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2528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Archétype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00" y="2157731"/>
            <a:ext cx="10414187" cy="4410279"/>
          </a:xfrm>
        </p:spPr>
      </p:pic>
    </p:spTree>
    <p:extLst>
      <p:ext uri="{BB962C8B-B14F-4D97-AF65-F5344CB8AC3E}">
        <p14:creationId xmlns:p14="http://schemas.microsoft.com/office/powerpoint/2010/main" val="179870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6274" y="2796988"/>
            <a:ext cx="10753725" cy="2738830"/>
          </a:xfrm>
        </p:spPr>
        <p:txBody>
          <a:bodyPr/>
          <a:lstStyle/>
          <a:p>
            <a:r>
              <a:rPr lang="fr-FR" dirty="0"/>
              <a:t>La création d'un nouveau projet </a:t>
            </a:r>
            <a:r>
              <a:rPr lang="fr-FR" dirty="0" err="1"/>
              <a:t>Maven</a:t>
            </a:r>
            <a:r>
              <a:rPr lang="fr-FR" dirty="0"/>
              <a:t> repose sur l'utilisation d'un archétype et du goal </a:t>
            </a:r>
            <a:r>
              <a:rPr lang="fr-FR" dirty="0" err="1" smtClean="0"/>
              <a:t>archetype</a:t>
            </a:r>
            <a:r>
              <a:rPr lang="fr-FR" dirty="0" smtClean="0"/>
              <a:t>.</a:t>
            </a:r>
          </a:p>
          <a:p>
            <a:r>
              <a:rPr lang="fr-FR" dirty="0"/>
              <a:t>Le fichier POM (Project Object Model) contient la description du projet </a:t>
            </a:r>
            <a:r>
              <a:rPr lang="fr-FR" dirty="0" err="1" smtClean="0"/>
              <a:t>Maven</a:t>
            </a:r>
            <a:endParaRPr lang="fr-FR" dirty="0" smtClean="0"/>
          </a:p>
          <a:p>
            <a:pPr marL="712788" lvl="1">
              <a:buFont typeface="Arial" panose="020B0604020202020204" pitchFamily="34" charset="0"/>
              <a:buChar char="•"/>
            </a:pPr>
            <a:r>
              <a:rPr lang="fr-FR" dirty="0" smtClean="0"/>
              <a:t>Identification </a:t>
            </a:r>
            <a:r>
              <a:rPr lang="fr-FR" dirty="0"/>
              <a:t>de </a:t>
            </a:r>
            <a:r>
              <a:rPr lang="fr-FR" dirty="0" smtClean="0"/>
              <a:t>l'artéfact</a:t>
            </a:r>
          </a:p>
          <a:p>
            <a:pPr marL="712788" lvl="1">
              <a:buFont typeface="Arial" panose="020B0604020202020204" pitchFamily="34" charset="0"/>
              <a:buChar char="•"/>
            </a:pPr>
            <a:r>
              <a:rPr lang="fr-FR" dirty="0"/>
              <a:t>D</a:t>
            </a:r>
            <a:r>
              <a:rPr lang="fr-FR" dirty="0" smtClean="0"/>
              <a:t>éclaration </a:t>
            </a:r>
            <a:r>
              <a:rPr lang="fr-FR" dirty="0"/>
              <a:t>des </a:t>
            </a:r>
            <a:r>
              <a:rPr lang="fr-FR" dirty="0" smtClean="0"/>
              <a:t>dépendances</a:t>
            </a:r>
          </a:p>
          <a:p>
            <a:pPr marL="712788" lvl="1">
              <a:buFont typeface="Arial" panose="020B0604020202020204" pitchFamily="34" charset="0"/>
              <a:buChar char="•"/>
            </a:pPr>
            <a:r>
              <a:rPr lang="fr-FR" dirty="0"/>
              <a:t>D</a:t>
            </a:r>
            <a:r>
              <a:rPr lang="fr-FR" dirty="0" smtClean="0"/>
              <a:t>éfinition </a:t>
            </a:r>
            <a:r>
              <a:rPr lang="fr-FR" dirty="0"/>
              <a:t>d'informations relatives au projet, ...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5733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3388" y="203761"/>
            <a:ext cx="10515600" cy="1325563"/>
          </a:xfrm>
        </p:spPr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020670" y="1976718"/>
            <a:ext cx="7933765" cy="443198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"http://maven.apache.org/POM/4.0.0"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"http://www.w3.org/2001/XMLSchema-instance"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="http://maven.apache.org/POM/4.0.0 http://maven.apache.org/maven-v4_0_0.xsd"&gt; 	&lt;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	&lt;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com.jmdoudoux.test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	&lt;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MaWebApp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	&lt;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war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&gt;Mon application web&lt;/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&gt;4.7&lt;/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&gt;test&lt;/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&lt;/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470647" y="1976718"/>
            <a:ext cx="1339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Exemple 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903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avec </a:t>
            </a:r>
            <a:r>
              <a:rPr lang="fr-FR" dirty="0" err="1" smtClean="0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6656" y="2240279"/>
            <a:ext cx="10753725" cy="3766185"/>
          </a:xfrm>
        </p:spPr>
        <p:txBody>
          <a:bodyPr/>
          <a:lstStyle/>
          <a:p>
            <a:r>
              <a:rPr lang="fr-FR" dirty="0" err="1"/>
              <a:t>Maven</a:t>
            </a:r>
            <a:r>
              <a:rPr lang="fr-FR" dirty="0"/>
              <a:t> détectera et exécutera automatiquement les tests </a:t>
            </a:r>
            <a:r>
              <a:rPr lang="fr-FR" dirty="0" err="1"/>
              <a:t>JUnit</a:t>
            </a:r>
            <a:r>
              <a:rPr lang="fr-FR" dirty="0"/>
              <a:t>, </a:t>
            </a:r>
            <a:r>
              <a:rPr lang="fr-FR" dirty="0" err="1"/>
              <a:t>TestNG</a:t>
            </a:r>
            <a:r>
              <a:rPr lang="fr-FR" dirty="0"/>
              <a:t>, ou même Plain Old Java </a:t>
            </a:r>
            <a:r>
              <a:rPr lang="fr-FR" dirty="0" err="1"/>
              <a:t>Objects</a:t>
            </a:r>
            <a:r>
              <a:rPr lang="fr-FR" dirty="0"/>
              <a:t> (POJO) contenus dans cette structure de dossiers</a:t>
            </a:r>
            <a:r>
              <a:rPr lang="fr-FR" dirty="0" smtClean="0"/>
              <a:t>.</a:t>
            </a:r>
          </a:p>
          <a:p>
            <a:r>
              <a:rPr lang="fr-FR" dirty="0" err="1"/>
              <a:t>Maven</a:t>
            </a:r>
            <a:r>
              <a:rPr lang="fr-FR" dirty="0"/>
              <a:t> va produire un ensemble de rapports de tests (encore, par défaut) dans le dossier </a:t>
            </a:r>
            <a:r>
              <a:rPr lang="fr-FR" dirty="0" err="1"/>
              <a:t>target</a:t>
            </a:r>
            <a:r>
              <a:rPr lang="fr-FR" dirty="0"/>
              <a:t>/</a:t>
            </a:r>
            <a:r>
              <a:rPr lang="fr-FR" dirty="0" err="1"/>
              <a:t>surefire</a:t>
            </a:r>
            <a:r>
              <a:rPr lang="fr-FR" dirty="0"/>
              <a:t>-reports </a:t>
            </a:r>
            <a:endParaRPr lang="fr-FR" dirty="0" smtClean="0"/>
          </a:p>
          <a:p>
            <a:r>
              <a:rPr lang="fr-FR" dirty="0" err="1"/>
              <a:t>Maven</a:t>
            </a:r>
            <a:r>
              <a:rPr lang="fr-FR" dirty="0"/>
              <a:t> définit deux phases de tests distinctes : </a:t>
            </a:r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/>
              <a:t>tests </a:t>
            </a:r>
            <a:r>
              <a:rPr lang="fr-FR" dirty="0" smtClean="0"/>
              <a:t>unitaires: rapides </a:t>
            </a:r>
            <a:r>
              <a:rPr lang="fr-FR" dirty="0"/>
              <a:t>et léger, en fournissant une quantité importante de retours de test en un minimum de temps</a:t>
            </a:r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/>
              <a:t>tests </a:t>
            </a:r>
            <a:r>
              <a:rPr lang="fr-FR" dirty="0" smtClean="0"/>
              <a:t>d’intégration: </a:t>
            </a:r>
            <a:r>
              <a:rPr lang="fr-FR" dirty="0"/>
              <a:t>lents et lourds, et requièrent souvent que l’application soit construite et déployée sur un </a:t>
            </a:r>
            <a:r>
              <a:rPr lang="fr-FR" dirty="0" smtClean="0"/>
              <a:t>serveur</a:t>
            </a:r>
          </a:p>
          <a:p>
            <a:pPr marL="4572" lvl="1" indent="0">
              <a:buNone/>
            </a:pPr>
            <a:r>
              <a:rPr lang="fr-FR" dirty="0"/>
              <a:t>Avec </a:t>
            </a:r>
            <a:r>
              <a:rPr lang="fr-FR" dirty="0" err="1"/>
              <a:t>Maven</a:t>
            </a:r>
            <a:r>
              <a:rPr lang="fr-FR" dirty="0"/>
              <a:t>, les tests sont configurés via le plugin </a:t>
            </a:r>
            <a:r>
              <a:rPr lang="fr-FR" b="1" dirty="0" err="1"/>
              <a:t>maven</a:t>
            </a:r>
            <a:r>
              <a:rPr lang="fr-FR" b="1" dirty="0"/>
              <a:t>-</a:t>
            </a:r>
            <a:r>
              <a:rPr lang="fr-FR" b="1" dirty="0" err="1"/>
              <a:t>surefire</a:t>
            </a:r>
            <a:r>
              <a:rPr lang="fr-FR" b="1" dirty="0"/>
              <a:t>-plugin</a:t>
            </a:r>
            <a:endParaRPr lang="fr-FR" dirty="0" smtClean="0"/>
          </a:p>
          <a:p>
            <a:pPr marL="4572" lvl="1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2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224" y="2670586"/>
            <a:ext cx="10753725" cy="2425849"/>
          </a:xfrm>
        </p:spPr>
        <p:txBody>
          <a:bodyPr/>
          <a:lstStyle/>
          <a:p>
            <a:pPr algn="just"/>
            <a:r>
              <a:rPr lang="fr-FR" dirty="0" smtClean="0"/>
              <a:t>Apache </a:t>
            </a:r>
            <a:r>
              <a:rPr lang="fr-FR" dirty="0" err="1"/>
              <a:t>Maven</a:t>
            </a:r>
            <a:r>
              <a:rPr lang="fr-FR" dirty="0"/>
              <a:t> est un système très </a:t>
            </a:r>
            <a:r>
              <a:rPr lang="fr-FR" dirty="0" smtClean="0"/>
              <a:t>populaire </a:t>
            </a:r>
            <a:r>
              <a:rPr lang="fr-FR" dirty="0"/>
              <a:t>de gestion de construction </a:t>
            </a:r>
            <a:r>
              <a:rPr lang="fr-FR" dirty="0" smtClean="0"/>
              <a:t>pour les projets </a:t>
            </a:r>
            <a:r>
              <a:rPr lang="fr-FR" dirty="0"/>
              <a:t>Java, conçu </a:t>
            </a:r>
            <a:r>
              <a:rPr lang="fr-FR" dirty="0" smtClean="0"/>
              <a:t>pour </a:t>
            </a:r>
            <a:r>
              <a:rPr lang="fr-FR" dirty="0"/>
              <a:t>supprimer les tâches </a:t>
            </a:r>
            <a:r>
              <a:rPr lang="fr-FR" dirty="0" smtClean="0"/>
              <a:t>difficiles </a:t>
            </a:r>
            <a:r>
              <a:rPr lang="fr-FR" dirty="0"/>
              <a:t>du </a:t>
            </a:r>
            <a:r>
              <a:rPr lang="fr-FR" dirty="0" smtClean="0"/>
              <a:t>processus </a:t>
            </a:r>
            <a:r>
              <a:rPr lang="fr-FR" dirty="0"/>
              <a:t>de </a:t>
            </a:r>
            <a:r>
              <a:rPr lang="fr-FR" dirty="0" err="1" smtClean="0"/>
              <a:t>build</a:t>
            </a:r>
            <a:r>
              <a:rPr lang="fr-FR" dirty="0" smtClean="0"/>
              <a:t>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/>
              <a:t>A partir d'une </a:t>
            </a:r>
            <a:r>
              <a:rPr lang="fr-FR" dirty="0" smtClean="0"/>
              <a:t>configuration </a:t>
            </a:r>
            <a:r>
              <a:rPr lang="fr-FR" dirty="0" err="1"/>
              <a:t>Maven</a:t>
            </a:r>
            <a:r>
              <a:rPr lang="fr-FR" dirty="0"/>
              <a:t> créée et gérée par un architecte, il est </a:t>
            </a:r>
            <a:r>
              <a:rPr lang="fr-FR" dirty="0" smtClean="0"/>
              <a:t>possible de </a:t>
            </a:r>
            <a:r>
              <a:rPr lang="fr-FR" dirty="0"/>
              <a:t>construire des applications complexes sur des </a:t>
            </a:r>
            <a:r>
              <a:rPr lang="fr-FR" dirty="0" smtClean="0"/>
              <a:t>types </a:t>
            </a:r>
            <a:r>
              <a:rPr lang="fr-FR" dirty="0"/>
              <a:t>de </a:t>
            </a:r>
            <a:r>
              <a:rPr lang="fr-FR" dirty="0" smtClean="0"/>
              <a:t>configurations différentes et </a:t>
            </a:r>
            <a:r>
              <a:rPr lang="fr-FR" dirty="0"/>
              <a:t>avec des IDE </a:t>
            </a:r>
            <a:r>
              <a:rPr lang="fr-FR" dirty="0" smtClean="0"/>
              <a:t>différents </a:t>
            </a:r>
            <a:r>
              <a:rPr lang="fr-FR" dirty="0"/>
              <a:t>(</a:t>
            </a:r>
            <a:r>
              <a:rPr lang="fr-FR" dirty="0" smtClean="0"/>
              <a:t>Eclipse, </a:t>
            </a:r>
            <a:r>
              <a:rPr lang="fr-FR" dirty="0" err="1" smtClean="0"/>
              <a:t>Netbeans</a:t>
            </a:r>
            <a:r>
              <a:rPr lang="fr-FR" dirty="0"/>
              <a:t>, </a:t>
            </a:r>
            <a:r>
              <a:rPr lang="fr-FR" dirty="0" smtClean="0"/>
              <a:t>...).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0812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1"/>
          <p:cNvSpPr>
            <a:spLocks noChangeAspect="1" noChangeArrowheads="1"/>
          </p:cNvSpPr>
          <p:nvPr/>
        </p:nvSpPr>
        <p:spPr bwMode="auto">
          <a:xfrm>
            <a:off x="68548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3" descr="2"/>
          <p:cNvSpPr>
            <a:spLocks noChangeAspect="1" noChangeArrowheads="1"/>
          </p:cNvSpPr>
          <p:nvPr/>
        </p:nvSpPr>
        <p:spPr bwMode="auto">
          <a:xfrm>
            <a:off x="94091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4" descr="3"/>
          <p:cNvSpPr>
            <a:spLocks noChangeAspect="1" noChangeArrowheads="1"/>
          </p:cNvSpPr>
          <p:nvPr/>
        </p:nvSpPr>
        <p:spPr bwMode="auto">
          <a:xfrm>
            <a:off x="576262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" y="0"/>
            <a:ext cx="7221069" cy="68410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1044388"/>
            <a:ext cx="6396630" cy="437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4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6274" y="2657139"/>
            <a:ext cx="10753725" cy="2264485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Il permet notamment :</a:t>
            </a:r>
          </a:p>
          <a:p>
            <a:pPr marL="964248" indent="-342900" algn="just">
              <a:buFont typeface="Arial" panose="020B0604020202020204" pitchFamily="34" charset="0"/>
              <a:buChar char="•"/>
            </a:pPr>
            <a:r>
              <a:rPr lang="fr-FR" dirty="0"/>
              <a:t>d'automatiser certaines tâches : compilation, tests unitaires et déploiement des applications qui composent le projet</a:t>
            </a:r>
          </a:p>
          <a:p>
            <a:pPr marL="964248" indent="-342900" algn="just">
              <a:buFont typeface="Arial" panose="020B0604020202020204" pitchFamily="34" charset="0"/>
              <a:buChar char="•"/>
            </a:pPr>
            <a:r>
              <a:rPr lang="fr-FR" dirty="0"/>
              <a:t>de gérer des dépendances vis-à-vis des bibliothèques nécessaires au projet</a:t>
            </a:r>
          </a:p>
          <a:p>
            <a:pPr marL="964248" indent="-342900" algn="just">
              <a:buFont typeface="Arial" panose="020B0604020202020204" pitchFamily="34" charset="0"/>
              <a:buChar char="•"/>
            </a:pPr>
            <a:r>
              <a:rPr lang="fr-FR" dirty="0"/>
              <a:t>de générer des documentations concernant le </a:t>
            </a:r>
            <a:r>
              <a:rPr lang="fr-FR" dirty="0" smtClean="0"/>
              <a:t>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366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FR" dirty="0"/>
              <a:t>Pour assurer la construction d'un projet, </a:t>
            </a:r>
            <a:r>
              <a:rPr lang="fr-FR" dirty="0" err="1"/>
              <a:t>Maven</a:t>
            </a:r>
            <a:r>
              <a:rPr lang="fr-FR" dirty="0"/>
              <a:t> propose notamment de prendre en charge :</a:t>
            </a:r>
          </a:p>
          <a:p>
            <a:pPr marL="787400" indent="-342900" algn="just">
              <a:buFont typeface="Arial" panose="020B0604020202020204" pitchFamily="34" charset="0"/>
              <a:buChar char="•"/>
            </a:pPr>
            <a:r>
              <a:rPr lang="fr-FR" dirty="0"/>
              <a:t>La compilation</a:t>
            </a:r>
          </a:p>
          <a:p>
            <a:pPr marL="787400" indent="-342900" algn="just">
              <a:buFont typeface="Arial" panose="020B0604020202020204" pitchFamily="34" charset="0"/>
              <a:buChar char="•"/>
            </a:pPr>
            <a:r>
              <a:rPr lang="fr-FR" dirty="0"/>
              <a:t>Le packaging</a:t>
            </a:r>
          </a:p>
          <a:p>
            <a:pPr marL="787400" indent="-342900" algn="just">
              <a:buFont typeface="Arial" panose="020B0604020202020204" pitchFamily="34" charset="0"/>
              <a:buChar char="•"/>
            </a:pPr>
            <a:r>
              <a:rPr lang="fr-FR" dirty="0"/>
              <a:t>La gestion des dépendances</a:t>
            </a:r>
          </a:p>
          <a:p>
            <a:pPr marL="787400" indent="-342900" algn="just">
              <a:buFont typeface="Arial" panose="020B0604020202020204" pitchFamily="34" charset="0"/>
              <a:buChar char="•"/>
            </a:pPr>
            <a:r>
              <a:rPr lang="fr-FR" dirty="0"/>
              <a:t>La génération de la documentation</a:t>
            </a:r>
          </a:p>
          <a:p>
            <a:pPr marL="787400" indent="-342900" algn="just">
              <a:buFont typeface="Arial" panose="020B0604020202020204" pitchFamily="34" charset="0"/>
              <a:buChar char="•"/>
            </a:pPr>
            <a:r>
              <a:rPr lang="fr-FR" dirty="0"/>
              <a:t>L'accès au gestionnaire de sources</a:t>
            </a:r>
          </a:p>
          <a:p>
            <a:pPr marL="787400" indent="-342900" algn="just">
              <a:buFont typeface="Arial" panose="020B0604020202020204" pitchFamily="34" charset="0"/>
              <a:buChar char="•"/>
            </a:pPr>
            <a:r>
              <a:rPr lang="fr-FR" dirty="0"/>
              <a:t>L'accès aux dépôts ou aux gestionnaires de dépendances</a:t>
            </a:r>
          </a:p>
          <a:p>
            <a:pPr marL="787400" indent="-342900" algn="just">
              <a:buFont typeface="Arial" panose="020B0604020202020204" pitchFamily="34" charset="0"/>
              <a:buChar char="•"/>
            </a:pPr>
            <a:r>
              <a:rPr lang="fr-FR" dirty="0"/>
              <a:t>Le déploiement</a:t>
            </a:r>
          </a:p>
          <a:p>
            <a:pPr marL="787400" indent="-342900" algn="just">
              <a:buFont typeface="Arial" panose="020B0604020202020204" pitchFamily="34" charset="0"/>
              <a:buChar char="•"/>
            </a:pPr>
            <a:r>
              <a:rPr lang="fr-FR" dirty="0"/>
              <a:t>... et de très nombreuses autres tâches requises lors d'un </a:t>
            </a:r>
            <a:r>
              <a:rPr lang="fr-FR" dirty="0" err="1"/>
              <a:t>build</a:t>
            </a:r>
            <a:endParaRPr lang="fr-FR" dirty="0"/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709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Maven</a:t>
            </a:r>
            <a:r>
              <a:rPr lang="fr-FR" dirty="0"/>
              <a:t> utilise une approche </a:t>
            </a:r>
            <a:r>
              <a:rPr lang="fr-FR" dirty="0" smtClean="0"/>
              <a:t>déclarative.</a:t>
            </a:r>
          </a:p>
          <a:p>
            <a:r>
              <a:rPr lang="fr-FR" dirty="0"/>
              <a:t>La description d'un projet est faite dans un fichier XML nommé POM (Project Object Model</a:t>
            </a:r>
            <a:r>
              <a:rPr lang="fr-FR" dirty="0" smtClean="0"/>
              <a:t>).</a:t>
            </a:r>
          </a:p>
          <a:p>
            <a:r>
              <a:rPr lang="fr-FR" dirty="0"/>
              <a:t>Cette description contient notamment les dépendances, </a:t>
            </a:r>
            <a:endParaRPr lang="fr-FR" dirty="0" smtClean="0"/>
          </a:p>
          <a:p>
            <a:pPr marL="1169988" lvl="1">
              <a:buFont typeface="Arial" panose="020B0604020202020204" pitchFamily="34" charset="0"/>
              <a:buChar char="•"/>
            </a:pPr>
            <a:r>
              <a:rPr lang="fr-FR" dirty="0" smtClean="0"/>
              <a:t>les </a:t>
            </a:r>
            <a:r>
              <a:rPr lang="fr-FR" dirty="0"/>
              <a:t>spécificités de construction (compilation et packaging</a:t>
            </a:r>
            <a:r>
              <a:rPr lang="fr-FR" dirty="0" smtClean="0"/>
              <a:t>)</a:t>
            </a:r>
          </a:p>
          <a:p>
            <a:pPr marL="1169988" lvl="1">
              <a:buFont typeface="Arial" panose="020B0604020202020204" pitchFamily="34" charset="0"/>
              <a:buChar char="•"/>
            </a:pPr>
            <a:r>
              <a:rPr lang="fr-FR" dirty="0" smtClean="0"/>
              <a:t>le déploiement </a:t>
            </a:r>
          </a:p>
          <a:p>
            <a:pPr marL="1169988" lvl="1">
              <a:buFont typeface="Arial" panose="020B0604020202020204" pitchFamily="34" charset="0"/>
              <a:buChar char="•"/>
            </a:pPr>
            <a:r>
              <a:rPr lang="fr-FR" dirty="0" smtClean="0"/>
              <a:t>la </a:t>
            </a:r>
            <a:r>
              <a:rPr lang="fr-FR" dirty="0"/>
              <a:t>génération de la </a:t>
            </a:r>
            <a:r>
              <a:rPr lang="fr-FR" dirty="0" smtClean="0"/>
              <a:t>documentation</a:t>
            </a:r>
          </a:p>
          <a:p>
            <a:pPr marL="1169988" lvl="1">
              <a:buFont typeface="Arial" panose="020B0604020202020204" pitchFamily="34" charset="0"/>
              <a:buChar char="•"/>
            </a:pPr>
            <a:r>
              <a:rPr lang="fr-FR" dirty="0" smtClean="0"/>
              <a:t>l'exécution </a:t>
            </a:r>
            <a:r>
              <a:rPr lang="fr-FR" dirty="0"/>
              <a:t>d'outils d'analyse statique du code, </a:t>
            </a:r>
            <a:r>
              <a:rPr lang="fr-FR" dirty="0" smtClean="0"/>
              <a:t>...</a:t>
            </a:r>
          </a:p>
          <a:p>
            <a:pPr marL="268288" lvl="1" indent="-268288"/>
            <a:r>
              <a:rPr lang="fr-FR" sz="2800" dirty="0" err="1"/>
              <a:t>Maven</a:t>
            </a:r>
            <a:r>
              <a:rPr lang="fr-FR" sz="2800" dirty="0"/>
              <a:t> permet une gestion des artefacts (dépendances, plugin-</a:t>
            </a:r>
            <a:r>
              <a:rPr lang="fr-FR" sz="2800" dirty="0" err="1"/>
              <a:t>ins</a:t>
            </a:r>
            <a:r>
              <a:rPr lang="fr-FR" sz="2800" dirty="0"/>
              <a:t>) qui sont stockées dans un ou plusieurs dépôts (</a:t>
            </a:r>
            <a:r>
              <a:rPr lang="fr-FR" sz="2800" dirty="0" err="1"/>
              <a:t>repository</a:t>
            </a:r>
            <a:r>
              <a:rPr lang="fr-FR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8754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Maven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69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46879"/>
          </a:xfrm>
        </p:spPr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224" y="1546412"/>
            <a:ext cx="10753725" cy="3766185"/>
          </a:xfrm>
        </p:spPr>
        <p:txBody>
          <a:bodyPr/>
          <a:lstStyle/>
          <a:p>
            <a:r>
              <a:rPr lang="fr-FR" dirty="0" err="1"/>
              <a:t>Maven</a:t>
            </a:r>
            <a:r>
              <a:rPr lang="fr-FR" dirty="0"/>
              <a:t> est orienté </a:t>
            </a:r>
            <a:r>
              <a:rPr lang="fr-FR" dirty="0" smtClean="0"/>
              <a:t>projet. </a:t>
            </a:r>
            <a:r>
              <a:rPr lang="fr-FR" dirty="0"/>
              <a:t>Il est nécessaire de fournir à </a:t>
            </a:r>
            <a:r>
              <a:rPr lang="fr-FR" dirty="0" err="1"/>
              <a:t>Maven</a:t>
            </a:r>
            <a:r>
              <a:rPr lang="fr-FR" dirty="0"/>
              <a:t> une description du projet (Project </a:t>
            </a:r>
            <a:r>
              <a:rPr lang="fr-FR" dirty="0" err="1"/>
              <a:t>descriptor</a:t>
            </a:r>
            <a:r>
              <a:rPr lang="fr-FR" dirty="0"/>
              <a:t>) sous la forme d'un document XML nommé project.xml et situé à la racine du répertoire contenant le projet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2741240"/>
            <a:ext cx="7550122" cy="37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7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224" y="2393576"/>
            <a:ext cx="4298576" cy="4196974"/>
          </a:xfrm>
        </p:spPr>
        <p:txBody>
          <a:bodyPr/>
          <a:lstStyle/>
          <a:p>
            <a:pPr algn="just"/>
            <a:r>
              <a:rPr lang="fr-FR" dirty="0" err="1"/>
              <a:t>Maven</a:t>
            </a:r>
            <a:r>
              <a:rPr lang="fr-FR" dirty="0"/>
              <a:t> propose une fonctionnalité qui permet de générer automatiquement un site web pour le projet regroupant un certain nombre d'informations utiles le concernant.</a:t>
            </a:r>
          </a:p>
        </p:txBody>
      </p:sp>
      <p:pic>
        <p:nvPicPr>
          <p:cNvPr id="1026" name="Picture 2" descr="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069" y="1825624"/>
            <a:ext cx="5973295" cy="490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Maven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187843"/>
      </p:ext>
    </p:extLst>
  </p:cSld>
  <p:clrMapOvr>
    <a:masterClrMapping/>
  </p:clrMapOvr>
</p:sld>
</file>

<file path=ppt/theme/theme1.xml><?xml version="1.0" encoding="utf-8"?>
<a:theme xmlns:a="http://schemas.openxmlformats.org/drawingml/2006/main" name="Métropolitain">
  <a:themeElements>
    <a:clrScheme name="Métropolitai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Métropolitain</Template>
  <TotalTime>330</TotalTime>
  <Words>814</Words>
  <Application>Microsoft Office PowerPoint</Application>
  <PresentationFormat>Grand écran</PresentationFormat>
  <Paragraphs>121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Verdana</vt:lpstr>
      <vt:lpstr>Métropolitain</vt:lpstr>
      <vt:lpstr>Apache Maven </vt:lpstr>
      <vt:lpstr>Définition</vt:lpstr>
      <vt:lpstr>Définition</vt:lpstr>
      <vt:lpstr>Définition</vt:lpstr>
      <vt:lpstr>Fonctionnement</vt:lpstr>
      <vt:lpstr>Maven 1</vt:lpstr>
      <vt:lpstr>Fonctionnement</vt:lpstr>
      <vt:lpstr>Fonctionnement</vt:lpstr>
      <vt:lpstr>Maven 2</vt:lpstr>
      <vt:lpstr>Fonctionnement</vt:lpstr>
      <vt:lpstr>Artefacts</vt:lpstr>
      <vt:lpstr>Artefacts</vt:lpstr>
      <vt:lpstr>Convention plutôt que configuration</vt:lpstr>
      <vt:lpstr>Convention plutôt que configuration</vt:lpstr>
      <vt:lpstr>Le cycle de vie et les phases</vt:lpstr>
      <vt:lpstr>Archétype</vt:lpstr>
      <vt:lpstr>Fonctionnement</vt:lpstr>
      <vt:lpstr>Fonctionnement</vt:lpstr>
      <vt:lpstr>Tests avec Maven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Maven</dc:title>
  <dc:creator>imane chlioui</dc:creator>
  <cp:lastModifiedBy>imane chlioui</cp:lastModifiedBy>
  <cp:revision>14</cp:revision>
  <dcterms:created xsi:type="dcterms:W3CDTF">2021-03-14T20:31:38Z</dcterms:created>
  <dcterms:modified xsi:type="dcterms:W3CDTF">2021-05-23T19:02:20Z</dcterms:modified>
</cp:coreProperties>
</file>