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fr-FR"/>
              <a:t>Modifiez le style du titre</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fr-FR"/>
              <a:t>Modifiez le style des sous-titres du masque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F08C0196-1F49-4084-B744-CFCA0AFC3509}" type="datetimeFigureOut">
              <a:rPr lang="fr-FR" smtClean="0"/>
              <a:t>09/05/2022</a:t>
            </a:fld>
            <a:endParaRPr lang="fr-FR"/>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fr-FR"/>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EDEAF9B7-14EE-4257-9F0A-12D6BEF4B006}" type="slidenum">
              <a:rPr lang="fr-FR" smtClean="0"/>
              <a:t>‹N°›</a:t>
            </a:fld>
            <a:endParaRPr lang="fr-FR"/>
          </a:p>
        </p:txBody>
      </p:sp>
    </p:spTree>
    <p:extLst>
      <p:ext uri="{BB962C8B-B14F-4D97-AF65-F5344CB8AC3E}">
        <p14:creationId xmlns:p14="http://schemas.microsoft.com/office/powerpoint/2010/main" val="18424746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F08C0196-1F49-4084-B744-CFCA0AFC3509}" type="datetimeFigureOut">
              <a:rPr lang="fr-FR" smtClean="0"/>
              <a:t>09/05/2022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EDEAF9B7-14EE-4257-9F0A-12D6BEF4B006}" type="slidenum">
              <a:rPr lang="fr-FR" smtClean="0"/>
              <a:t>‹N°›</a:t>
            </a:fld>
            <a:endParaRPr lang="fr-FR"/>
          </a:p>
        </p:txBody>
      </p:sp>
    </p:spTree>
    <p:extLst>
      <p:ext uri="{BB962C8B-B14F-4D97-AF65-F5344CB8AC3E}">
        <p14:creationId xmlns:p14="http://schemas.microsoft.com/office/powerpoint/2010/main" val="5102041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F08C0196-1F49-4084-B744-CFCA0AFC3509}" type="datetimeFigureOut">
              <a:rPr lang="fr-FR" smtClean="0"/>
              <a:t>09/05/2022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EDEAF9B7-14EE-4257-9F0A-12D6BEF4B006}" type="slidenum">
              <a:rPr lang="fr-FR" smtClean="0"/>
              <a:t>‹N°›</a:t>
            </a:fld>
            <a:endParaRPr lang="fr-FR"/>
          </a:p>
        </p:txBody>
      </p:sp>
    </p:spTree>
    <p:extLst>
      <p:ext uri="{BB962C8B-B14F-4D97-AF65-F5344CB8AC3E}">
        <p14:creationId xmlns:p14="http://schemas.microsoft.com/office/powerpoint/2010/main" val="36943396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F08C0196-1F49-4084-B744-CFCA0AFC3509}" type="datetimeFigureOut">
              <a:rPr lang="fr-FR" smtClean="0"/>
              <a:t>09/05/2022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EDEAF9B7-14EE-4257-9F0A-12D6BEF4B006}" type="slidenum">
              <a:rPr lang="fr-FR" smtClean="0"/>
              <a:t>‹N°›</a:t>
            </a:fld>
            <a:endParaRPr lang="fr-FR"/>
          </a:p>
        </p:txBody>
      </p:sp>
    </p:spTree>
    <p:extLst>
      <p:ext uri="{BB962C8B-B14F-4D97-AF65-F5344CB8AC3E}">
        <p14:creationId xmlns:p14="http://schemas.microsoft.com/office/powerpoint/2010/main" val="15481761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fr-FR"/>
              <a:t>Modifiez le style du titre</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Modifiez les styles du texte du masque</a:t>
            </a:r>
          </a:p>
        </p:txBody>
      </p:sp>
      <p:sp>
        <p:nvSpPr>
          <p:cNvPr id="4" name="Date Placeholder 3"/>
          <p:cNvSpPr>
            <a:spLocks noGrp="1"/>
          </p:cNvSpPr>
          <p:nvPr>
            <p:ph type="dt" sz="half" idx="10"/>
          </p:nvPr>
        </p:nvSpPr>
        <p:spPr/>
        <p:txBody>
          <a:bodyPr/>
          <a:lstStyle/>
          <a:p>
            <a:fld id="{F08C0196-1F49-4084-B744-CFCA0AFC3509}" type="datetimeFigureOut">
              <a:rPr lang="fr-FR" smtClean="0"/>
              <a:t>09/05/2022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EDEAF9B7-14EE-4257-9F0A-12D6BEF4B006}" type="slidenum">
              <a:rPr lang="fr-FR" smtClean="0"/>
              <a:t>‹N°›</a:t>
            </a:fld>
            <a:endParaRPr lang="fr-FR"/>
          </a:p>
        </p:txBody>
      </p:sp>
    </p:spTree>
    <p:extLst>
      <p:ext uri="{BB962C8B-B14F-4D97-AF65-F5344CB8AC3E}">
        <p14:creationId xmlns:p14="http://schemas.microsoft.com/office/powerpoint/2010/main" val="41555176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F08C0196-1F49-4084-B744-CFCA0AFC3509}" type="datetimeFigureOut">
              <a:rPr lang="fr-FR" smtClean="0"/>
              <a:t>09/05/2022</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EDEAF9B7-14EE-4257-9F0A-12D6BEF4B006}" type="slidenum">
              <a:rPr lang="fr-FR" smtClean="0"/>
              <a:t>‹N°›</a:t>
            </a:fld>
            <a:endParaRPr lang="fr-FR"/>
          </a:p>
        </p:txBody>
      </p:sp>
    </p:spTree>
    <p:extLst>
      <p:ext uri="{BB962C8B-B14F-4D97-AF65-F5344CB8AC3E}">
        <p14:creationId xmlns:p14="http://schemas.microsoft.com/office/powerpoint/2010/main" val="40638642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fr-FR"/>
              <a:t>Modifiez le style du titre</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F08C0196-1F49-4084-B744-CFCA0AFC3509}" type="datetimeFigureOut">
              <a:rPr lang="fr-FR" smtClean="0"/>
              <a:t>09/05/2022</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EDEAF9B7-14EE-4257-9F0A-12D6BEF4B006}" type="slidenum">
              <a:rPr lang="fr-FR" smtClean="0"/>
              <a:t>‹N°›</a:t>
            </a:fld>
            <a:endParaRPr lang="fr-FR"/>
          </a:p>
        </p:txBody>
      </p:sp>
    </p:spTree>
    <p:extLst>
      <p:ext uri="{BB962C8B-B14F-4D97-AF65-F5344CB8AC3E}">
        <p14:creationId xmlns:p14="http://schemas.microsoft.com/office/powerpoint/2010/main" val="27358582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F08C0196-1F49-4084-B744-CFCA0AFC3509}" type="datetimeFigureOut">
              <a:rPr lang="fr-FR" smtClean="0"/>
              <a:t>09/05/2022</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EDEAF9B7-14EE-4257-9F0A-12D6BEF4B006}" type="slidenum">
              <a:rPr lang="fr-FR" smtClean="0"/>
              <a:t>‹N°›</a:t>
            </a:fld>
            <a:endParaRPr lang="fr-FR"/>
          </a:p>
        </p:txBody>
      </p:sp>
    </p:spTree>
    <p:extLst>
      <p:ext uri="{BB962C8B-B14F-4D97-AF65-F5344CB8AC3E}">
        <p14:creationId xmlns:p14="http://schemas.microsoft.com/office/powerpoint/2010/main" val="12100135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8C0196-1F49-4084-B744-CFCA0AFC3509}" type="datetimeFigureOut">
              <a:rPr lang="fr-FR" smtClean="0"/>
              <a:t>09/05/2022</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EDEAF9B7-14EE-4257-9F0A-12D6BEF4B006}" type="slidenum">
              <a:rPr lang="fr-FR" smtClean="0"/>
              <a:t>‹N°›</a:t>
            </a:fld>
            <a:endParaRPr lang="fr-FR"/>
          </a:p>
        </p:txBody>
      </p:sp>
    </p:spTree>
    <p:extLst>
      <p:ext uri="{BB962C8B-B14F-4D97-AF65-F5344CB8AC3E}">
        <p14:creationId xmlns:p14="http://schemas.microsoft.com/office/powerpoint/2010/main" val="27044231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fr-FR"/>
              <a:t>Modifiez le style du titre</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fr-FR"/>
              <a:t>Modifiez les styles du texte du masque</a:t>
            </a:r>
          </a:p>
        </p:txBody>
      </p:sp>
      <p:sp>
        <p:nvSpPr>
          <p:cNvPr id="5" name="Date Placeholder 4"/>
          <p:cNvSpPr>
            <a:spLocks noGrp="1"/>
          </p:cNvSpPr>
          <p:nvPr>
            <p:ph type="dt" sz="half" idx="10"/>
          </p:nvPr>
        </p:nvSpPr>
        <p:spPr/>
        <p:txBody>
          <a:bodyPr/>
          <a:lstStyle/>
          <a:p>
            <a:fld id="{F08C0196-1F49-4084-B744-CFCA0AFC3509}" type="datetimeFigureOut">
              <a:rPr lang="fr-FR" smtClean="0"/>
              <a:t>09/05/2022</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EDEAF9B7-14EE-4257-9F0A-12D6BEF4B006}" type="slidenum">
              <a:rPr lang="fr-FR" smtClean="0"/>
              <a:t>‹N°›</a:t>
            </a:fld>
            <a:endParaRPr lang="fr-FR"/>
          </a:p>
        </p:txBody>
      </p:sp>
    </p:spTree>
    <p:extLst>
      <p:ext uri="{BB962C8B-B14F-4D97-AF65-F5344CB8AC3E}">
        <p14:creationId xmlns:p14="http://schemas.microsoft.com/office/powerpoint/2010/main" val="20636453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fr-FR"/>
              <a:t>Modifiez le style du titre</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40000"/>
              <a:lumOff val="6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Modifiez les styles du texte du masque</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F08C0196-1F49-4084-B744-CFCA0AFC3509}" type="datetimeFigureOut">
              <a:rPr lang="fr-FR" smtClean="0"/>
              <a:t>09/05/2022</a:t>
            </a:fld>
            <a:endParaRPr lang="fr-FR"/>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fr-FR"/>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EDEAF9B7-14EE-4257-9F0A-12D6BEF4B006}" type="slidenum">
              <a:rPr lang="fr-FR" smtClean="0"/>
              <a:t>‹N°›</a:t>
            </a:fld>
            <a:endParaRPr lang="fr-FR"/>
          </a:p>
        </p:txBody>
      </p:sp>
    </p:spTree>
    <p:extLst>
      <p:ext uri="{BB962C8B-B14F-4D97-AF65-F5344CB8AC3E}">
        <p14:creationId xmlns:p14="http://schemas.microsoft.com/office/powerpoint/2010/main" val="847759721"/>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F08C0196-1F49-4084-B744-CFCA0AFC3509}" type="datetimeFigureOut">
              <a:rPr lang="fr-FR" smtClean="0"/>
              <a:t>09/05/2022</a:t>
            </a:fld>
            <a:endParaRPr lang="fr-FR"/>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fr-FR"/>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EDEAF9B7-14EE-4257-9F0A-12D6BEF4B006}" type="slidenum">
              <a:rPr lang="fr-FR" smtClean="0"/>
              <a:t>‹N°›</a:t>
            </a:fld>
            <a:endParaRPr lang="fr-FR"/>
          </a:p>
        </p:txBody>
      </p:sp>
    </p:spTree>
    <p:extLst>
      <p:ext uri="{BB962C8B-B14F-4D97-AF65-F5344CB8AC3E}">
        <p14:creationId xmlns:p14="http://schemas.microsoft.com/office/powerpoint/2010/main" val="610362452"/>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65122" y="717458"/>
            <a:ext cx="10782300" cy="3352800"/>
          </a:xfrm>
        </p:spPr>
        <p:txBody>
          <a:bodyPr/>
          <a:lstStyle/>
          <a:p>
            <a:r>
              <a:rPr lang="fr-FR" dirty="0"/>
              <a:t>Azure </a:t>
            </a:r>
            <a:r>
              <a:rPr lang="fr-FR" dirty="0" err="1"/>
              <a:t>Devops</a:t>
            </a:r>
            <a:endParaRPr lang="fr-FR" dirty="0"/>
          </a:p>
        </p:txBody>
      </p:sp>
      <p:sp>
        <p:nvSpPr>
          <p:cNvPr id="3" name="Sous-titre 2"/>
          <p:cNvSpPr>
            <a:spLocks noGrp="1"/>
          </p:cNvSpPr>
          <p:nvPr>
            <p:ph type="subTitle" idx="1"/>
          </p:nvPr>
        </p:nvSpPr>
        <p:spPr/>
        <p:txBody>
          <a:bodyPr/>
          <a:lstStyle/>
          <a:p>
            <a:pPr algn="r"/>
            <a:r>
              <a:rPr lang="fr-FR" dirty="0"/>
              <a:t>Imane chlioui</a:t>
            </a:r>
          </a:p>
        </p:txBody>
      </p:sp>
    </p:spTree>
    <p:extLst>
      <p:ext uri="{BB962C8B-B14F-4D97-AF65-F5344CB8AC3E}">
        <p14:creationId xmlns:p14="http://schemas.microsoft.com/office/powerpoint/2010/main" val="4314536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Introduction</a:t>
            </a:r>
          </a:p>
        </p:txBody>
      </p:sp>
      <p:sp>
        <p:nvSpPr>
          <p:cNvPr id="3" name="Espace réservé du contenu 2"/>
          <p:cNvSpPr>
            <a:spLocks noGrp="1"/>
          </p:cNvSpPr>
          <p:nvPr>
            <p:ph idx="1"/>
          </p:nvPr>
        </p:nvSpPr>
        <p:spPr/>
        <p:txBody>
          <a:bodyPr>
            <a:normAutofit fontScale="85000" lnSpcReduction="20000"/>
          </a:bodyPr>
          <a:lstStyle/>
          <a:p>
            <a:endParaRPr lang="fr-FR" dirty="0"/>
          </a:p>
          <a:p>
            <a:r>
              <a:rPr lang="fr-FR" dirty="0"/>
              <a:t>Azure </a:t>
            </a:r>
            <a:r>
              <a:rPr lang="fr-FR" dirty="0" err="1"/>
              <a:t>DevOps</a:t>
            </a:r>
            <a:r>
              <a:rPr lang="fr-FR" dirty="0"/>
              <a:t> fournit des services de développement pour aider les équipes à planifier le travail, à collaborer au développement de code et à créer et déployer des applications.</a:t>
            </a:r>
          </a:p>
          <a:p>
            <a:r>
              <a:rPr lang="fr-FR" dirty="0"/>
              <a:t>Azure </a:t>
            </a:r>
            <a:r>
              <a:rPr lang="fr-FR" dirty="0" err="1"/>
              <a:t>DevOps</a:t>
            </a:r>
            <a:r>
              <a:rPr lang="fr-FR" dirty="0"/>
              <a:t> fournit des fonctionnalités intégrées auxquelles vous pouvez accéder via votre navigateur Web (azure.microsoft.com) ou votre client IDE (VS).</a:t>
            </a:r>
          </a:p>
          <a:p>
            <a:endParaRPr lang="fr-FR" dirty="0"/>
          </a:p>
          <a:p>
            <a:pPr marL="363538" indent="0">
              <a:buFont typeface="Wingdings" panose="05000000000000000000" pitchFamily="2" charset="2"/>
              <a:buChar char="v"/>
            </a:pPr>
            <a:r>
              <a:rPr lang="fr-FR" b="1" dirty="0">
                <a:solidFill>
                  <a:srgbClr val="FF0000"/>
                </a:solidFill>
              </a:rPr>
              <a:t>Azure Repos : </a:t>
            </a:r>
            <a:r>
              <a:rPr lang="fr-FR" dirty="0"/>
              <a:t>Pour le partage du code source.</a:t>
            </a:r>
          </a:p>
          <a:p>
            <a:pPr marL="363538" indent="0">
              <a:buFont typeface="Wingdings" panose="05000000000000000000" pitchFamily="2" charset="2"/>
              <a:buChar char="v"/>
            </a:pPr>
            <a:r>
              <a:rPr lang="fr-FR" b="1" dirty="0">
                <a:solidFill>
                  <a:srgbClr val="FF0000"/>
                </a:solidFill>
              </a:rPr>
              <a:t>Azure </a:t>
            </a:r>
            <a:r>
              <a:rPr lang="fr-FR" b="1" dirty="0" err="1">
                <a:solidFill>
                  <a:srgbClr val="FF0000"/>
                </a:solidFill>
              </a:rPr>
              <a:t>Boards</a:t>
            </a:r>
            <a:r>
              <a:rPr lang="fr-FR" b="1" dirty="0">
                <a:solidFill>
                  <a:srgbClr val="FF0000"/>
                </a:solidFill>
              </a:rPr>
              <a:t>: </a:t>
            </a:r>
            <a:r>
              <a:rPr lang="fr-FR" dirty="0"/>
              <a:t>Outils de la planification.</a:t>
            </a:r>
          </a:p>
          <a:p>
            <a:pPr marL="363538" indent="0">
              <a:buFont typeface="Wingdings" panose="05000000000000000000" pitchFamily="2" charset="2"/>
              <a:buChar char="v"/>
            </a:pPr>
            <a:r>
              <a:rPr lang="fr-FR" b="1" dirty="0">
                <a:solidFill>
                  <a:srgbClr val="FF0000"/>
                </a:solidFill>
              </a:rPr>
              <a:t>Azure Pipelines : </a:t>
            </a:r>
            <a:r>
              <a:rPr lang="fr-FR" dirty="0"/>
              <a:t>Workflow de </a:t>
            </a:r>
            <a:r>
              <a:rPr lang="fr-FR" dirty="0" err="1"/>
              <a:t>build</a:t>
            </a:r>
            <a:r>
              <a:rPr lang="fr-FR" dirty="0"/>
              <a:t> et déploiement.</a:t>
            </a:r>
          </a:p>
          <a:p>
            <a:pPr marL="363538" indent="0">
              <a:buFont typeface="Wingdings" panose="05000000000000000000" pitchFamily="2" charset="2"/>
              <a:buChar char="v"/>
            </a:pPr>
            <a:r>
              <a:rPr lang="fr-FR" b="1" dirty="0">
                <a:solidFill>
                  <a:srgbClr val="FF0000"/>
                </a:solidFill>
              </a:rPr>
              <a:t>Azure Test Plans : </a:t>
            </a:r>
            <a:r>
              <a:rPr lang="fr-FR" dirty="0"/>
              <a:t>Automatisation et exécution des tests.</a:t>
            </a:r>
          </a:p>
          <a:p>
            <a:pPr marL="363538" indent="0">
              <a:buFont typeface="Wingdings" panose="05000000000000000000" pitchFamily="2" charset="2"/>
              <a:buChar char="v"/>
            </a:pPr>
            <a:r>
              <a:rPr lang="fr-FR" b="1" dirty="0">
                <a:solidFill>
                  <a:srgbClr val="FF0000"/>
                </a:solidFill>
              </a:rPr>
              <a:t>Azure </a:t>
            </a:r>
            <a:r>
              <a:rPr lang="fr-FR" b="1" dirty="0" err="1">
                <a:solidFill>
                  <a:srgbClr val="FF0000"/>
                </a:solidFill>
              </a:rPr>
              <a:t>Artifacts</a:t>
            </a:r>
            <a:r>
              <a:rPr lang="fr-FR" b="1" dirty="0">
                <a:solidFill>
                  <a:srgbClr val="FF0000"/>
                </a:solidFill>
              </a:rPr>
              <a:t>: </a:t>
            </a:r>
            <a:r>
              <a:rPr lang="fr-FR" dirty="0"/>
              <a:t>Création de package pour déploiement.</a:t>
            </a:r>
          </a:p>
          <a:p>
            <a:endParaRPr lang="fr-FR" dirty="0"/>
          </a:p>
          <a:p>
            <a:endParaRPr lang="fr-FR" dirty="0"/>
          </a:p>
        </p:txBody>
      </p:sp>
    </p:spTree>
    <p:extLst>
      <p:ext uri="{BB962C8B-B14F-4D97-AF65-F5344CB8AC3E}">
        <p14:creationId xmlns:p14="http://schemas.microsoft.com/office/powerpoint/2010/main" val="38593780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Azure </a:t>
            </a:r>
            <a:r>
              <a:rPr lang="fr-FR" dirty="0" err="1"/>
              <a:t>boards</a:t>
            </a:r>
            <a:r>
              <a:rPr lang="fr-FR" dirty="0"/>
              <a:t> </a:t>
            </a:r>
          </a:p>
        </p:txBody>
      </p:sp>
      <p:sp>
        <p:nvSpPr>
          <p:cNvPr id="3" name="Espace réservé du contenu 2"/>
          <p:cNvSpPr>
            <a:spLocks noGrp="1"/>
          </p:cNvSpPr>
          <p:nvPr>
            <p:ph idx="1"/>
          </p:nvPr>
        </p:nvSpPr>
        <p:spPr>
          <a:xfrm>
            <a:off x="838200" y="1825625"/>
            <a:ext cx="10780059" cy="1724399"/>
          </a:xfrm>
        </p:spPr>
        <p:txBody>
          <a:bodyPr>
            <a:normAutofit/>
          </a:bodyPr>
          <a:lstStyle/>
          <a:p>
            <a:r>
              <a:rPr lang="fr-FR" sz="2000" dirty="0"/>
              <a:t>Suivez le travail effectué avec des tableaux Kanban configurables, des </a:t>
            </a:r>
            <a:r>
              <a:rPr lang="fr-FR" sz="2000" dirty="0" err="1"/>
              <a:t>backlogs</a:t>
            </a:r>
            <a:r>
              <a:rPr lang="fr-FR" sz="2000" dirty="0"/>
              <a:t> interactifs et des outils de planification puissants.</a:t>
            </a:r>
          </a:p>
          <a:p>
            <a:r>
              <a:rPr lang="fr-FR" sz="2000" dirty="0"/>
              <a:t>Grâce à une traçabilité et à des rapports inégalés, </a:t>
            </a:r>
            <a:r>
              <a:rPr lang="fr-FR" sz="2000" dirty="0" err="1"/>
              <a:t>Boards</a:t>
            </a:r>
            <a:r>
              <a:rPr lang="fr-FR" sz="2000" dirty="0"/>
              <a:t> est la solution idéale pour toutes vos idées, petites ou grandes.</a:t>
            </a:r>
          </a:p>
          <a:p>
            <a:endParaRPr lang="fr-FR" sz="2000" dirty="0"/>
          </a:p>
        </p:txBody>
      </p:sp>
      <p:pic>
        <p:nvPicPr>
          <p:cNvPr id="4" name="Image 3"/>
          <p:cNvPicPr>
            <a:picLocks noChangeAspect="1"/>
          </p:cNvPicPr>
          <p:nvPr/>
        </p:nvPicPr>
        <p:blipFill>
          <a:blip r:embed="rId2"/>
          <a:stretch>
            <a:fillRect/>
          </a:stretch>
        </p:blipFill>
        <p:spPr>
          <a:xfrm>
            <a:off x="3816114" y="2871828"/>
            <a:ext cx="6403650" cy="3986172"/>
          </a:xfrm>
          <a:prstGeom prst="rect">
            <a:avLst/>
          </a:prstGeom>
        </p:spPr>
      </p:pic>
    </p:spTree>
    <p:extLst>
      <p:ext uri="{BB962C8B-B14F-4D97-AF65-F5344CB8AC3E}">
        <p14:creationId xmlns:p14="http://schemas.microsoft.com/office/powerpoint/2010/main" val="22026657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Azure Repos</a:t>
            </a:r>
          </a:p>
        </p:txBody>
      </p:sp>
      <p:sp>
        <p:nvSpPr>
          <p:cNvPr id="3" name="Espace réservé du contenu 2"/>
          <p:cNvSpPr>
            <a:spLocks noGrp="1"/>
          </p:cNvSpPr>
          <p:nvPr>
            <p:ph idx="1"/>
          </p:nvPr>
        </p:nvSpPr>
        <p:spPr>
          <a:xfrm>
            <a:off x="676274" y="1796527"/>
            <a:ext cx="10753725" cy="3766185"/>
          </a:xfrm>
        </p:spPr>
        <p:txBody>
          <a:bodyPr/>
          <a:lstStyle/>
          <a:p>
            <a:pPr marL="0" indent="0">
              <a:buNone/>
            </a:pPr>
            <a:r>
              <a:rPr lang="fr-FR" sz="2000" dirty="0"/>
              <a:t>Bénéficiez d’un hébergement Git flexible et puissant avec des révisions de code efficaces et des dépôts gratuits illimités pour toutes vos idées, d’un projet individuel au plus grand dépôt du monde</a:t>
            </a:r>
          </a:p>
          <a:p>
            <a:pPr marL="0" indent="0">
              <a:buNone/>
            </a:pPr>
            <a:endParaRPr lang="fr-FR" dirty="0"/>
          </a:p>
        </p:txBody>
      </p:sp>
      <p:pic>
        <p:nvPicPr>
          <p:cNvPr id="4" name="Image 3"/>
          <p:cNvPicPr>
            <a:picLocks noChangeAspect="1"/>
          </p:cNvPicPr>
          <p:nvPr/>
        </p:nvPicPr>
        <p:blipFill>
          <a:blip r:embed="rId2"/>
          <a:stretch>
            <a:fillRect/>
          </a:stretch>
        </p:blipFill>
        <p:spPr>
          <a:xfrm>
            <a:off x="3284809" y="2510375"/>
            <a:ext cx="6679461" cy="4215410"/>
          </a:xfrm>
          <a:prstGeom prst="rect">
            <a:avLst/>
          </a:prstGeom>
        </p:spPr>
      </p:pic>
    </p:spTree>
    <p:extLst>
      <p:ext uri="{BB962C8B-B14F-4D97-AF65-F5344CB8AC3E}">
        <p14:creationId xmlns:p14="http://schemas.microsoft.com/office/powerpoint/2010/main" val="37771583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Azure Test plan</a:t>
            </a:r>
          </a:p>
        </p:txBody>
      </p:sp>
      <p:sp>
        <p:nvSpPr>
          <p:cNvPr id="3" name="Espace réservé du contenu 2"/>
          <p:cNvSpPr>
            <a:spLocks noGrp="1"/>
          </p:cNvSpPr>
          <p:nvPr>
            <p:ph idx="1"/>
          </p:nvPr>
        </p:nvSpPr>
        <p:spPr>
          <a:xfrm>
            <a:off x="676274" y="1809974"/>
            <a:ext cx="10753725" cy="3766185"/>
          </a:xfrm>
        </p:spPr>
        <p:txBody>
          <a:bodyPr>
            <a:normAutofit/>
          </a:bodyPr>
          <a:lstStyle/>
          <a:p>
            <a:pPr marL="0" indent="0">
              <a:buNone/>
            </a:pPr>
            <a:r>
              <a:rPr lang="fr-FR" sz="1800" dirty="0"/>
              <a:t>Testez souvent et publiez en toute confiance. </a:t>
            </a:r>
          </a:p>
          <a:p>
            <a:pPr marL="0" indent="0">
              <a:buNone/>
            </a:pPr>
            <a:r>
              <a:rPr lang="fr-FR" sz="1800" dirty="0"/>
              <a:t>Améliorez la qualité globale de votre code avec des outils de tests manuels et exploratoires pour vos applications.</a:t>
            </a:r>
          </a:p>
        </p:txBody>
      </p:sp>
      <p:pic>
        <p:nvPicPr>
          <p:cNvPr id="4" name="Image 3"/>
          <p:cNvPicPr>
            <a:picLocks noChangeAspect="1"/>
          </p:cNvPicPr>
          <p:nvPr/>
        </p:nvPicPr>
        <p:blipFill>
          <a:blip r:embed="rId2"/>
          <a:stretch>
            <a:fillRect/>
          </a:stretch>
        </p:blipFill>
        <p:spPr>
          <a:xfrm>
            <a:off x="3015448" y="2604710"/>
            <a:ext cx="7123634" cy="4253290"/>
          </a:xfrm>
          <a:prstGeom prst="rect">
            <a:avLst/>
          </a:prstGeom>
        </p:spPr>
      </p:pic>
    </p:spTree>
    <p:extLst>
      <p:ext uri="{BB962C8B-B14F-4D97-AF65-F5344CB8AC3E}">
        <p14:creationId xmlns:p14="http://schemas.microsoft.com/office/powerpoint/2010/main" val="27106469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09612" y="210576"/>
            <a:ext cx="10772775" cy="1658198"/>
          </a:xfrm>
        </p:spPr>
        <p:txBody>
          <a:bodyPr/>
          <a:lstStyle/>
          <a:p>
            <a:r>
              <a:rPr lang="fr-FR" dirty="0"/>
              <a:t>Azure Pipeline</a:t>
            </a:r>
          </a:p>
        </p:txBody>
      </p:sp>
      <p:sp>
        <p:nvSpPr>
          <p:cNvPr id="3" name="Espace réservé du contenu 2"/>
          <p:cNvSpPr>
            <a:spLocks noGrp="1"/>
          </p:cNvSpPr>
          <p:nvPr>
            <p:ph idx="1"/>
          </p:nvPr>
        </p:nvSpPr>
        <p:spPr>
          <a:xfrm>
            <a:off x="838200" y="1462554"/>
            <a:ext cx="10515600" cy="4351338"/>
          </a:xfrm>
        </p:spPr>
        <p:txBody>
          <a:bodyPr>
            <a:normAutofit/>
          </a:bodyPr>
          <a:lstStyle/>
          <a:p>
            <a:r>
              <a:rPr lang="fr-FR" sz="2000" dirty="0"/>
              <a:t>Générez, testez et déployez dans n’importe quel langage, sur le cloud de votre choix ou localement. Exécutez en parallèle sur Linux, </a:t>
            </a:r>
            <a:r>
              <a:rPr lang="fr-FR" sz="2000" dirty="0" err="1"/>
              <a:t>macOS</a:t>
            </a:r>
            <a:r>
              <a:rPr lang="fr-FR" sz="2000" dirty="0"/>
              <a:t> et Windows et déployez des conteneurs sur des hôtes.</a:t>
            </a:r>
          </a:p>
          <a:p>
            <a:pPr marL="0" indent="0">
              <a:buNone/>
            </a:pPr>
            <a:endParaRPr lang="fr-FR" sz="2000" dirty="0"/>
          </a:p>
        </p:txBody>
      </p:sp>
      <p:pic>
        <p:nvPicPr>
          <p:cNvPr id="4" name="Image 3"/>
          <p:cNvPicPr>
            <a:picLocks noChangeAspect="1"/>
          </p:cNvPicPr>
          <p:nvPr/>
        </p:nvPicPr>
        <p:blipFill>
          <a:blip r:embed="rId2"/>
          <a:stretch>
            <a:fillRect/>
          </a:stretch>
        </p:blipFill>
        <p:spPr>
          <a:xfrm>
            <a:off x="3093792" y="2274993"/>
            <a:ext cx="6978055" cy="4583007"/>
          </a:xfrm>
          <a:prstGeom prst="rect">
            <a:avLst/>
          </a:prstGeom>
        </p:spPr>
      </p:pic>
    </p:spTree>
    <p:extLst>
      <p:ext uri="{BB962C8B-B14F-4D97-AF65-F5344CB8AC3E}">
        <p14:creationId xmlns:p14="http://schemas.microsoft.com/office/powerpoint/2010/main" val="14291085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Azure </a:t>
            </a:r>
            <a:r>
              <a:rPr lang="fr-FR" dirty="0" err="1"/>
              <a:t>aretefacts</a:t>
            </a:r>
            <a:endParaRPr lang="fr-FR" dirty="0"/>
          </a:p>
        </p:txBody>
      </p:sp>
      <p:sp>
        <p:nvSpPr>
          <p:cNvPr id="3" name="Espace réservé du contenu 2"/>
          <p:cNvSpPr>
            <a:spLocks noGrp="1"/>
          </p:cNvSpPr>
          <p:nvPr>
            <p:ph idx="1"/>
          </p:nvPr>
        </p:nvSpPr>
        <p:spPr/>
        <p:txBody>
          <a:bodyPr>
            <a:normAutofit/>
          </a:bodyPr>
          <a:lstStyle/>
          <a:p>
            <a:pPr marL="0" indent="0">
              <a:buNone/>
            </a:pPr>
            <a:r>
              <a:rPr lang="fr-FR" sz="2000" dirty="0"/>
              <a:t>Partagez des packages </a:t>
            </a:r>
            <a:r>
              <a:rPr lang="fr-FR" sz="2000" dirty="0" err="1"/>
              <a:t>Maven</a:t>
            </a:r>
            <a:r>
              <a:rPr lang="fr-FR" sz="2000" dirty="0"/>
              <a:t>, </a:t>
            </a:r>
            <a:r>
              <a:rPr lang="fr-FR" sz="2000" dirty="0" err="1"/>
              <a:t>npm</a:t>
            </a:r>
            <a:r>
              <a:rPr lang="fr-FR" sz="2000" dirty="0"/>
              <a:t>, </a:t>
            </a:r>
            <a:r>
              <a:rPr lang="fr-FR" sz="2000" dirty="0" err="1"/>
              <a:t>NuGet</a:t>
            </a:r>
            <a:r>
              <a:rPr lang="fr-FR" sz="2000" dirty="0"/>
              <a:t> et Python provenant de sources publiques et privées avec toute votre équipe. Intégrez le partage de packages dans vos pipelines CI/CD d’une manière simple et </a:t>
            </a:r>
            <a:r>
              <a:rPr lang="fr-FR" sz="2000" dirty="0" err="1"/>
              <a:t>scalable</a:t>
            </a:r>
            <a:r>
              <a:rPr lang="fr-FR" sz="2000" dirty="0"/>
              <a:t>.</a:t>
            </a:r>
          </a:p>
          <a:p>
            <a:pPr marL="0" indent="0">
              <a:buNone/>
            </a:pPr>
            <a:endParaRPr lang="fr-FR" sz="2000" dirty="0"/>
          </a:p>
        </p:txBody>
      </p:sp>
      <p:pic>
        <p:nvPicPr>
          <p:cNvPr id="5" name="Imag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57729" y="2783540"/>
            <a:ext cx="6575611" cy="3859045"/>
          </a:xfrm>
          <a:prstGeom prst="rect">
            <a:avLst/>
          </a:prstGeom>
        </p:spPr>
      </p:pic>
    </p:spTree>
    <p:extLst>
      <p:ext uri="{BB962C8B-B14F-4D97-AF65-F5344CB8AC3E}">
        <p14:creationId xmlns:p14="http://schemas.microsoft.com/office/powerpoint/2010/main" val="1904030155"/>
      </p:ext>
    </p:extLst>
  </p:cSld>
  <p:clrMapOvr>
    <a:masterClrMapping/>
  </p:clrMapOvr>
</p:sld>
</file>

<file path=ppt/theme/theme1.xml><?xml version="1.0" encoding="utf-8"?>
<a:theme xmlns:a="http://schemas.openxmlformats.org/drawingml/2006/main" name="Métropolitain">
  <a:themeElements>
    <a:clrScheme name="Métropolitain">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Métropolitai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étropolitai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docProps/app.xml><?xml version="1.0" encoding="utf-8"?>
<Properties xmlns="http://schemas.openxmlformats.org/officeDocument/2006/extended-properties" xmlns:vt="http://schemas.openxmlformats.org/officeDocument/2006/docPropsVTypes">
  <Template>Métropolitain</Template>
  <TotalTime>809</TotalTime>
  <Words>297</Words>
  <Application>Microsoft Office PowerPoint</Application>
  <PresentationFormat>Grand écran</PresentationFormat>
  <Paragraphs>24</Paragraphs>
  <Slides>7</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7</vt:i4>
      </vt:variant>
    </vt:vector>
  </HeadingPairs>
  <TitlesOfParts>
    <vt:vector size="11" baseType="lpstr">
      <vt:lpstr>Arial</vt:lpstr>
      <vt:lpstr>Calibri Light</vt:lpstr>
      <vt:lpstr>Wingdings</vt:lpstr>
      <vt:lpstr>Métropolitain</vt:lpstr>
      <vt:lpstr>Azure Devops</vt:lpstr>
      <vt:lpstr>Introduction</vt:lpstr>
      <vt:lpstr>Azure boards </vt:lpstr>
      <vt:lpstr>Azure Repos</vt:lpstr>
      <vt:lpstr>Azure Test plan</vt:lpstr>
      <vt:lpstr>Azure Pipeline</vt:lpstr>
      <vt:lpstr>Azure aretefacts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Devops</dc:title>
  <dc:creator>imane chlioui</dc:creator>
  <cp:lastModifiedBy>imane chlioui</cp:lastModifiedBy>
  <cp:revision>5</cp:revision>
  <dcterms:created xsi:type="dcterms:W3CDTF">2021-03-07T12:12:43Z</dcterms:created>
  <dcterms:modified xsi:type="dcterms:W3CDTF">2022-05-09T21:28:14Z</dcterms:modified>
</cp:coreProperties>
</file>