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C6130-D995-41F4-B2A5-420C74DA8219}" type="doc">
      <dgm:prSet loTypeId="urn:microsoft.com/office/officeart/2005/8/layout/hProcess9" loCatId="process" qsTypeId="urn:microsoft.com/office/officeart/2005/8/quickstyle/simple1" qsCatId="simple" csTypeId="urn:microsoft.com/office/officeart/2005/8/colors/accent1_2" csCatId="accent1" phldr="1"/>
      <dgm:spPr/>
    </dgm:pt>
    <dgm:pt modelId="{6CEE1877-7763-4552-990E-D5E86A71CC3A}">
      <dgm:prSet phldrT="[Text]" custT="1"/>
      <dgm:spPr>
        <a:solidFill>
          <a:schemeClr val="tx2">
            <a:lumMod val="25000"/>
            <a:lumOff val="75000"/>
          </a:schemeClr>
        </a:solidFill>
      </dgm:spPr>
      <dgm:t>
        <a:bodyPr/>
        <a:lstStyle/>
        <a:p>
          <a:r>
            <a:rPr lang="en-US" sz="1800" dirty="0">
              <a:solidFill>
                <a:schemeClr val="tx1"/>
              </a:solidFill>
            </a:rPr>
            <a:t>Build Automation and Continuous Integration</a:t>
          </a:r>
        </a:p>
      </dgm:t>
    </dgm:pt>
    <dgm:pt modelId="{69F9189B-7604-42CC-AA47-6CCBB3AC1309}" type="parTrans" cxnId="{7B272700-518E-489F-9226-6DAF13F202B4}">
      <dgm:prSet/>
      <dgm:spPr/>
      <dgm:t>
        <a:bodyPr/>
        <a:lstStyle/>
        <a:p>
          <a:endParaRPr lang="en-US" sz="1800"/>
        </a:p>
      </dgm:t>
    </dgm:pt>
    <dgm:pt modelId="{F82C4E55-813B-4282-9F22-C7F57F34BA19}" type="sibTrans" cxnId="{7B272700-518E-489F-9226-6DAF13F202B4}">
      <dgm:prSet/>
      <dgm:spPr/>
      <dgm:t>
        <a:bodyPr/>
        <a:lstStyle/>
        <a:p>
          <a:endParaRPr lang="en-US" sz="1800"/>
        </a:p>
      </dgm:t>
    </dgm:pt>
    <dgm:pt modelId="{C70D893D-9601-40F9-A58E-B6A9FC8DB2B6}">
      <dgm:prSet phldrT="[Text]" custT="1"/>
      <dgm:spPr>
        <a:solidFill>
          <a:schemeClr val="tx2">
            <a:lumMod val="25000"/>
            <a:lumOff val="75000"/>
          </a:schemeClr>
        </a:solidFill>
      </dgm:spPr>
      <dgm:t>
        <a:bodyPr/>
        <a:lstStyle/>
        <a:p>
          <a:r>
            <a:rPr lang="en-US" sz="1800" dirty="0">
              <a:solidFill>
                <a:schemeClr val="tx1"/>
              </a:solidFill>
            </a:rPr>
            <a:t>Test Automation</a:t>
          </a:r>
        </a:p>
      </dgm:t>
    </dgm:pt>
    <dgm:pt modelId="{440C57E3-B634-41DF-B810-36733DA2C2A8}" type="parTrans" cxnId="{EBFFCF85-28F4-415E-B67B-F7E5DBE0E010}">
      <dgm:prSet/>
      <dgm:spPr/>
      <dgm:t>
        <a:bodyPr/>
        <a:lstStyle/>
        <a:p>
          <a:endParaRPr lang="en-US" sz="1800"/>
        </a:p>
      </dgm:t>
    </dgm:pt>
    <dgm:pt modelId="{CB98953C-AEFE-4800-92DA-385B7B2ED6DB}" type="sibTrans" cxnId="{EBFFCF85-28F4-415E-B67B-F7E5DBE0E010}">
      <dgm:prSet/>
      <dgm:spPr/>
      <dgm:t>
        <a:bodyPr/>
        <a:lstStyle/>
        <a:p>
          <a:endParaRPr lang="en-US" sz="1800"/>
        </a:p>
      </dgm:t>
    </dgm:pt>
    <dgm:pt modelId="{CED47E09-0304-425E-89CD-14A5ABAAA5FB}">
      <dgm:prSet phldrT="[Text]" custT="1"/>
      <dgm:spPr>
        <a:solidFill>
          <a:schemeClr val="tx2">
            <a:lumMod val="25000"/>
            <a:lumOff val="75000"/>
          </a:schemeClr>
        </a:solidFill>
      </dgm:spPr>
      <dgm:t>
        <a:bodyPr/>
        <a:lstStyle/>
        <a:p>
          <a:r>
            <a:rPr lang="en-US" sz="1800" dirty="0">
              <a:solidFill>
                <a:schemeClr val="tx1"/>
              </a:solidFill>
            </a:rPr>
            <a:t>Deployment Automation</a:t>
          </a:r>
        </a:p>
      </dgm:t>
    </dgm:pt>
    <dgm:pt modelId="{CCE498B2-2F09-4E00-A8B3-6BD070CE07A1}" type="parTrans" cxnId="{BE9765FF-5BA3-4A62-9313-99A2D3B00BCD}">
      <dgm:prSet/>
      <dgm:spPr/>
      <dgm:t>
        <a:bodyPr/>
        <a:lstStyle/>
        <a:p>
          <a:endParaRPr lang="en-US" sz="1800"/>
        </a:p>
      </dgm:t>
    </dgm:pt>
    <dgm:pt modelId="{ABAFF1A5-C093-44E9-8E7D-2DC74D5CF863}" type="sibTrans" cxnId="{BE9765FF-5BA3-4A62-9313-99A2D3B00BCD}">
      <dgm:prSet/>
      <dgm:spPr/>
      <dgm:t>
        <a:bodyPr/>
        <a:lstStyle/>
        <a:p>
          <a:endParaRPr lang="en-US" sz="1800"/>
        </a:p>
      </dgm:t>
    </dgm:pt>
    <dgm:pt modelId="{FEFEEA6E-A15F-46F9-98FD-2B5607B938AC}" type="pres">
      <dgm:prSet presAssocID="{84DC6130-D995-41F4-B2A5-420C74DA8219}" presName="CompostProcess" presStyleCnt="0">
        <dgm:presLayoutVars>
          <dgm:dir/>
          <dgm:resizeHandles val="exact"/>
        </dgm:presLayoutVars>
      </dgm:prSet>
      <dgm:spPr/>
    </dgm:pt>
    <dgm:pt modelId="{6505B36F-693A-49C2-8C24-47540048B1BB}" type="pres">
      <dgm:prSet presAssocID="{84DC6130-D995-41F4-B2A5-420C74DA8219}" presName="arrow" presStyleLbl="bgShp" presStyleIdx="0" presStyleCnt="1"/>
      <dgm:spPr>
        <a:solidFill>
          <a:srgbClr val="0070C0"/>
        </a:solidFill>
      </dgm:spPr>
    </dgm:pt>
    <dgm:pt modelId="{14290CAA-6A96-4256-9D71-ED017F176261}" type="pres">
      <dgm:prSet presAssocID="{84DC6130-D995-41F4-B2A5-420C74DA8219}" presName="linearProcess" presStyleCnt="0"/>
      <dgm:spPr/>
    </dgm:pt>
    <dgm:pt modelId="{D5357FCE-170E-4B6A-AD51-29A338F03782}" type="pres">
      <dgm:prSet presAssocID="{6CEE1877-7763-4552-990E-D5E86A71CC3A}" presName="textNode" presStyleLbl="node1" presStyleIdx="0" presStyleCnt="3" custLinFactNeighborX="13195">
        <dgm:presLayoutVars>
          <dgm:bulletEnabled val="1"/>
        </dgm:presLayoutVars>
      </dgm:prSet>
      <dgm:spPr/>
    </dgm:pt>
    <dgm:pt modelId="{D2A33125-F205-4851-A34E-D4E0F1D10BCC}" type="pres">
      <dgm:prSet presAssocID="{F82C4E55-813B-4282-9F22-C7F57F34BA19}" presName="sibTrans" presStyleCnt="0"/>
      <dgm:spPr/>
    </dgm:pt>
    <dgm:pt modelId="{33B3F0F3-09C1-4BAD-AB8D-1CB86DD94C3D}" type="pres">
      <dgm:prSet presAssocID="{C70D893D-9601-40F9-A58E-B6A9FC8DB2B6}" presName="textNode" presStyleLbl="node1" presStyleIdx="1" presStyleCnt="3" custLinFactNeighborX="-55988">
        <dgm:presLayoutVars>
          <dgm:bulletEnabled val="1"/>
        </dgm:presLayoutVars>
      </dgm:prSet>
      <dgm:spPr/>
    </dgm:pt>
    <dgm:pt modelId="{EF937E99-F0D7-4205-BD3E-AE6BC8596485}" type="pres">
      <dgm:prSet presAssocID="{CB98953C-AEFE-4800-92DA-385B7B2ED6DB}" presName="sibTrans" presStyleCnt="0"/>
      <dgm:spPr/>
    </dgm:pt>
    <dgm:pt modelId="{F4354F2A-5B99-4913-9F2D-2F03B7732B5E}" type="pres">
      <dgm:prSet presAssocID="{CED47E09-0304-425E-89CD-14A5ABAAA5FB}" presName="textNode" presStyleLbl="node1" presStyleIdx="2" presStyleCnt="3" custLinFactX="-7078" custLinFactNeighborX="-100000">
        <dgm:presLayoutVars>
          <dgm:bulletEnabled val="1"/>
        </dgm:presLayoutVars>
      </dgm:prSet>
      <dgm:spPr/>
    </dgm:pt>
  </dgm:ptLst>
  <dgm:cxnLst>
    <dgm:cxn modelId="{7B272700-518E-489F-9226-6DAF13F202B4}" srcId="{84DC6130-D995-41F4-B2A5-420C74DA8219}" destId="{6CEE1877-7763-4552-990E-D5E86A71CC3A}" srcOrd="0" destOrd="0" parTransId="{69F9189B-7604-42CC-AA47-6CCBB3AC1309}" sibTransId="{F82C4E55-813B-4282-9F22-C7F57F34BA19}"/>
    <dgm:cxn modelId="{EBFFCF85-28F4-415E-B67B-F7E5DBE0E010}" srcId="{84DC6130-D995-41F4-B2A5-420C74DA8219}" destId="{C70D893D-9601-40F9-A58E-B6A9FC8DB2B6}" srcOrd="1" destOrd="0" parTransId="{440C57E3-B634-41DF-B810-36733DA2C2A8}" sibTransId="{CB98953C-AEFE-4800-92DA-385B7B2ED6DB}"/>
    <dgm:cxn modelId="{D857E895-489E-4A40-A2FC-1C7EFCA3555F}" type="presOf" srcId="{C70D893D-9601-40F9-A58E-B6A9FC8DB2B6}" destId="{33B3F0F3-09C1-4BAD-AB8D-1CB86DD94C3D}" srcOrd="0" destOrd="0" presId="urn:microsoft.com/office/officeart/2005/8/layout/hProcess9"/>
    <dgm:cxn modelId="{70B9349A-F45A-476B-A9E3-42D7C52DA5A4}" type="presOf" srcId="{CED47E09-0304-425E-89CD-14A5ABAAA5FB}" destId="{F4354F2A-5B99-4913-9F2D-2F03B7732B5E}" srcOrd="0" destOrd="0" presId="urn:microsoft.com/office/officeart/2005/8/layout/hProcess9"/>
    <dgm:cxn modelId="{4CD358B5-15D9-4826-8396-F6088B66245B}" type="presOf" srcId="{6CEE1877-7763-4552-990E-D5E86A71CC3A}" destId="{D5357FCE-170E-4B6A-AD51-29A338F03782}" srcOrd="0" destOrd="0" presId="urn:microsoft.com/office/officeart/2005/8/layout/hProcess9"/>
    <dgm:cxn modelId="{8EB641C4-DDB6-4343-9F79-70BA338312A2}" type="presOf" srcId="{84DC6130-D995-41F4-B2A5-420C74DA8219}" destId="{FEFEEA6E-A15F-46F9-98FD-2B5607B938AC}" srcOrd="0" destOrd="0" presId="urn:microsoft.com/office/officeart/2005/8/layout/hProcess9"/>
    <dgm:cxn modelId="{BE9765FF-5BA3-4A62-9313-99A2D3B00BCD}" srcId="{84DC6130-D995-41F4-B2A5-420C74DA8219}" destId="{CED47E09-0304-425E-89CD-14A5ABAAA5FB}" srcOrd="2" destOrd="0" parTransId="{CCE498B2-2F09-4E00-A8B3-6BD070CE07A1}" sibTransId="{ABAFF1A5-C093-44E9-8E7D-2DC74D5CF863}"/>
    <dgm:cxn modelId="{82ADD2D2-34EC-41BF-B442-24FA53C78993}" type="presParOf" srcId="{FEFEEA6E-A15F-46F9-98FD-2B5607B938AC}" destId="{6505B36F-693A-49C2-8C24-47540048B1BB}" srcOrd="0" destOrd="0" presId="urn:microsoft.com/office/officeart/2005/8/layout/hProcess9"/>
    <dgm:cxn modelId="{1BA623E7-F5CB-4D9F-AFFE-B3BB3ACF7FD4}" type="presParOf" srcId="{FEFEEA6E-A15F-46F9-98FD-2B5607B938AC}" destId="{14290CAA-6A96-4256-9D71-ED017F176261}" srcOrd="1" destOrd="0" presId="urn:microsoft.com/office/officeart/2005/8/layout/hProcess9"/>
    <dgm:cxn modelId="{F5A247AC-01A3-4E2E-80F7-7A96EDB45414}" type="presParOf" srcId="{14290CAA-6A96-4256-9D71-ED017F176261}" destId="{D5357FCE-170E-4B6A-AD51-29A338F03782}" srcOrd="0" destOrd="0" presId="urn:microsoft.com/office/officeart/2005/8/layout/hProcess9"/>
    <dgm:cxn modelId="{FAB3659F-0D6C-4ACC-A1B6-39441CFF9FDF}" type="presParOf" srcId="{14290CAA-6A96-4256-9D71-ED017F176261}" destId="{D2A33125-F205-4851-A34E-D4E0F1D10BCC}" srcOrd="1" destOrd="0" presId="urn:microsoft.com/office/officeart/2005/8/layout/hProcess9"/>
    <dgm:cxn modelId="{D3D3DAA5-BF02-4E93-9D80-F7599CCDE64F}" type="presParOf" srcId="{14290CAA-6A96-4256-9D71-ED017F176261}" destId="{33B3F0F3-09C1-4BAD-AB8D-1CB86DD94C3D}" srcOrd="2" destOrd="0" presId="urn:microsoft.com/office/officeart/2005/8/layout/hProcess9"/>
    <dgm:cxn modelId="{F0672ED9-6FD2-4850-94FC-81251B72E4D5}" type="presParOf" srcId="{14290CAA-6A96-4256-9D71-ED017F176261}" destId="{EF937E99-F0D7-4205-BD3E-AE6BC8596485}" srcOrd="3" destOrd="0" presId="urn:microsoft.com/office/officeart/2005/8/layout/hProcess9"/>
    <dgm:cxn modelId="{062EE4C6-B4F3-4DA2-90D4-1A7EFF09FF8E}" type="presParOf" srcId="{14290CAA-6A96-4256-9D71-ED017F176261}" destId="{F4354F2A-5B99-4913-9F2D-2F03B7732B5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5B36F-693A-49C2-8C24-47540048B1BB}">
      <dsp:nvSpPr>
        <dsp:cNvPr id="0" name=""/>
        <dsp:cNvSpPr/>
      </dsp:nvSpPr>
      <dsp:spPr>
        <a:xfrm>
          <a:off x="663562" y="0"/>
          <a:ext cx="7520369" cy="2295331"/>
        </a:xfrm>
        <a:prstGeom prst="rightArrow">
          <a:avLst/>
        </a:prstGeom>
        <a:solidFill>
          <a:srgbClr val="0070C0"/>
        </a:solidFill>
        <a:ln>
          <a:noFill/>
        </a:ln>
        <a:effectLst/>
      </dsp:spPr>
      <dsp:style>
        <a:lnRef idx="0">
          <a:scrgbClr r="0" g="0" b="0"/>
        </a:lnRef>
        <a:fillRef idx="1">
          <a:scrgbClr r="0" g="0" b="0"/>
        </a:fillRef>
        <a:effectRef idx="0">
          <a:scrgbClr r="0" g="0" b="0"/>
        </a:effectRef>
        <a:fontRef idx="minor"/>
      </dsp:style>
    </dsp:sp>
    <dsp:sp modelId="{D5357FCE-170E-4B6A-AD51-29A338F03782}">
      <dsp:nvSpPr>
        <dsp:cNvPr id="0" name=""/>
        <dsp:cNvSpPr/>
      </dsp:nvSpPr>
      <dsp:spPr>
        <a:xfrm>
          <a:off x="58371" y="688599"/>
          <a:ext cx="2654248" cy="918132"/>
        </a:xfrm>
        <a:prstGeom prst="roundRect">
          <a:avLst/>
        </a:prstGeom>
        <a:solidFill>
          <a:schemeClr val="tx2">
            <a:lumMod val="25000"/>
            <a:lumOff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Build Automation and Continuous Integration</a:t>
          </a:r>
        </a:p>
      </dsp:txBody>
      <dsp:txXfrm>
        <a:off x="103191" y="733419"/>
        <a:ext cx="2564608" cy="828492"/>
      </dsp:txXfrm>
    </dsp:sp>
    <dsp:sp modelId="{33B3F0F3-09C1-4BAD-AB8D-1CB86DD94C3D}">
      <dsp:nvSpPr>
        <dsp:cNvPr id="0" name=""/>
        <dsp:cNvSpPr/>
      </dsp:nvSpPr>
      <dsp:spPr>
        <a:xfrm>
          <a:off x="2848946" y="688599"/>
          <a:ext cx="2654248" cy="918132"/>
        </a:xfrm>
        <a:prstGeom prst="roundRect">
          <a:avLst/>
        </a:prstGeom>
        <a:solidFill>
          <a:schemeClr val="tx2">
            <a:lumMod val="25000"/>
            <a:lumOff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Automation</a:t>
          </a:r>
        </a:p>
      </dsp:txBody>
      <dsp:txXfrm>
        <a:off x="2893766" y="733419"/>
        <a:ext cx="2564608" cy="828492"/>
      </dsp:txXfrm>
    </dsp:sp>
    <dsp:sp modelId="{F4354F2A-5B99-4913-9F2D-2F03B7732B5E}">
      <dsp:nvSpPr>
        <dsp:cNvPr id="0" name=""/>
        <dsp:cNvSpPr/>
      </dsp:nvSpPr>
      <dsp:spPr>
        <a:xfrm>
          <a:off x="5563003" y="688599"/>
          <a:ext cx="2654248" cy="918132"/>
        </a:xfrm>
        <a:prstGeom prst="roundRect">
          <a:avLst/>
        </a:prstGeom>
        <a:solidFill>
          <a:schemeClr val="tx2">
            <a:lumMod val="25000"/>
            <a:lumOff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Deployment Automation</a:t>
          </a:r>
        </a:p>
      </dsp:txBody>
      <dsp:txXfrm>
        <a:off x="5607823" y="733419"/>
        <a:ext cx="2564608" cy="8284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DB693-36A7-4E22-B4EB-BE1D20AAAB1A}" type="datetimeFigureOut">
              <a:rPr lang="fr-FR" smtClean="0"/>
              <a:t>17/05/2022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0CF62-1A55-4BC3-A29F-7F33253218F6}" type="slidenum">
              <a:rPr lang="fr-FR" smtClean="0"/>
              <a:t>‹N°›</a:t>
            </a:fld>
            <a:endParaRPr lang="fr-FR"/>
          </a:p>
        </p:txBody>
      </p:sp>
    </p:spTree>
    <p:extLst>
      <p:ext uri="{BB962C8B-B14F-4D97-AF65-F5344CB8AC3E}">
        <p14:creationId xmlns:p14="http://schemas.microsoft.com/office/powerpoint/2010/main" val="110180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78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812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03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841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48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31783A9-B899-4EA6-A3A0-46D492F38561}" type="datetimeFigureOut">
              <a:rPr lang="fr-FR" smtClean="0"/>
              <a:t>17/05/2022</a:t>
            </a:fld>
            <a:endParaRPr lang="fr-F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922A00B-8129-4950-841E-3FF3CCE095A2}" type="slidenum">
              <a:rPr lang="fr-FR" smtClean="0"/>
              <a:t>‹N°›</a:t>
            </a:fld>
            <a:endParaRPr lang="fr-FR"/>
          </a:p>
        </p:txBody>
      </p:sp>
    </p:spTree>
    <p:extLst>
      <p:ext uri="{BB962C8B-B14F-4D97-AF65-F5344CB8AC3E}">
        <p14:creationId xmlns:p14="http://schemas.microsoft.com/office/powerpoint/2010/main" val="329882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1783A9-B899-4EA6-A3A0-46D492F38561}" type="datetimeFigureOut">
              <a:rPr lang="fr-FR" smtClean="0"/>
              <a:t>17/05/2022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105455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1783A9-B899-4EA6-A3A0-46D492F38561}" type="datetimeFigureOut">
              <a:rPr lang="fr-FR" smtClean="0"/>
              <a:t>17/05/2022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301194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FD77-D50F-4A66-BC86-1A49C2534924}"/>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CDCC10C7-1E0E-472C-A1E1-B467F8917981}"/>
              </a:ext>
            </a:extLst>
          </p:cNvPr>
          <p:cNvSpPr>
            <a:spLocks noGrp="1"/>
          </p:cNvSpPr>
          <p:nvPr>
            <p:ph type="body" sz="quarter" idx="13" hasCustomPrompt="1"/>
          </p:nvPr>
        </p:nvSpPr>
        <p:spPr>
          <a:xfrm>
            <a:off x="269240" y="1656556"/>
            <a:ext cx="11655840" cy="3544888"/>
          </a:xfrm>
        </p:spPr>
        <p:txBody>
          <a:body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0604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1783A9-B899-4EA6-A3A0-46D492F38561}" type="datetimeFigureOut">
              <a:rPr lang="fr-FR" smtClean="0"/>
              <a:t>17/05/2022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227524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31783A9-B899-4EA6-A3A0-46D492F38561}" type="datetimeFigureOut">
              <a:rPr lang="fr-FR" smtClean="0"/>
              <a:t>17/05/2022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318429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31783A9-B899-4EA6-A3A0-46D492F38561}" type="datetimeFigureOut">
              <a:rPr lang="fr-FR" smtClean="0"/>
              <a:t>17/05/2022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206181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31783A9-B899-4EA6-A3A0-46D492F38561}" type="datetimeFigureOut">
              <a:rPr lang="fr-FR" smtClean="0"/>
              <a:t>17/05/2022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317448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31783A9-B899-4EA6-A3A0-46D492F38561}" type="datetimeFigureOut">
              <a:rPr lang="fr-FR" smtClean="0"/>
              <a:t>17/05/2022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420278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783A9-B899-4EA6-A3A0-46D492F38561}" type="datetimeFigureOut">
              <a:rPr lang="fr-FR" smtClean="0"/>
              <a:t>17/05/2022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922A00B-8129-4950-841E-3FF3CCE095A2}" type="slidenum">
              <a:rPr lang="fr-FR" smtClean="0"/>
              <a:t>‹N°›</a:t>
            </a:fld>
            <a:endParaRPr lang="fr-FR"/>
          </a:p>
        </p:txBody>
      </p:sp>
    </p:spTree>
    <p:extLst>
      <p:ext uri="{BB962C8B-B14F-4D97-AF65-F5344CB8AC3E}">
        <p14:creationId xmlns:p14="http://schemas.microsoft.com/office/powerpoint/2010/main" val="329962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a:t>Modifiez les styles du texte du masque</a:t>
            </a:r>
          </a:p>
        </p:txBody>
      </p:sp>
      <p:sp>
        <p:nvSpPr>
          <p:cNvPr id="5" name="Date Placeholder 4"/>
          <p:cNvSpPr>
            <a:spLocks noGrp="1"/>
          </p:cNvSpPr>
          <p:nvPr>
            <p:ph type="dt" sz="half" idx="10"/>
          </p:nvPr>
        </p:nvSpPr>
        <p:spPr/>
        <p:txBody>
          <a:bodyPr/>
          <a:lstStyle/>
          <a:p>
            <a:fld id="{F31783A9-B899-4EA6-A3A0-46D492F38561}" type="datetimeFigureOut">
              <a:rPr lang="fr-FR" smtClean="0"/>
              <a:t>17/05/2022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922A00B-8129-4950-841E-3FF3CCE095A2}" type="slidenum">
              <a:rPr lang="fr-FR" smtClean="0"/>
              <a:t>‹N°›</a:t>
            </a:fld>
            <a:endParaRPr lang="fr-FR"/>
          </a:p>
        </p:txBody>
      </p:sp>
    </p:spTree>
    <p:extLst>
      <p:ext uri="{BB962C8B-B14F-4D97-AF65-F5344CB8AC3E}">
        <p14:creationId xmlns:p14="http://schemas.microsoft.com/office/powerpoint/2010/main" val="133056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31783A9-B899-4EA6-A3A0-46D492F38561}" type="datetimeFigureOut">
              <a:rPr lang="fr-FR" smtClean="0"/>
              <a:t>17/05/2022</a:t>
            </a:fld>
            <a:endParaRPr lang="fr-F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922A00B-8129-4950-841E-3FF3CCE095A2}" type="slidenum">
              <a:rPr lang="fr-FR" smtClean="0"/>
              <a:t>‹N°›</a:t>
            </a:fld>
            <a:endParaRPr lang="fr-FR"/>
          </a:p>
        </p:txBody>
      </p:sp>
    </p:spTree>
    <p:extLst>
      <p:ext uri="{BB962C8B-B14F-4D97-AF65-F5344CB8AC3E}">
        <p14:creationId xmlns:p14="http://schemas.microsoft.com/office/powerpoint/2010/main" val="34201328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31783A9-B899-4EA6-A3A0-46D492F38561}" type="datetimeFigureOut">
              <a:rPr lang="fr-FR" smtClean="0"/>
              <a:t>17/05/2022</a:t>
            </a:fld>
            <a:endParaRPr lang="fr-F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fr-F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922A00B-8129-4950-841E-3FF3CCE095A2}" type="slidenum">
              <a:rPr lang="fr-FR" smtClean="0"/>
              <a:t>‹N°›</a:t>
            </a:fld>
            <a:endParaRPr lang="fr-FR"/>
          </a:p>
        </p:txBody>
      </p:sp>
    </p:spTree>
    <p:extLst>
      <p:ext uri="{BB962C8B-B14F-4D97-AF65-F5344CB8AC3E}">
        <p14:creationId xmlns:p14="http://schemas.microsoft.com/office/powerpoint/2010/main" val="32439914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Azure pipelines</a:t>
            </a:r>
          </a:p>
        </p:txBody>
      </p:sp>
      <p:sp>
        <p:nvSpPr>
          <p:cNvPr id="3" name="Sous-titre 2"/>
          <p:cNvSpPr>
            <a:spLocks noGrp="1"/>
          </p:cNvSpPr>
          <p:nvPr>
            <p:ph type="subTitle" idx="1"/>
          </p:nvPr>
        </p:nvSpPr>
        <p:spPr/>
        <p:txBody>
          <a:bodyPr/>
          <a:lstStyle/>
          <a:p>
            <a:r>
              <a:rPr lang="fr-FR" dirty="0"/>
              <a:t>Imane Chlioui</a:t>
            </a:r>
          </a:p>
        </p:txBody>
      </p:sp>
    </p:spTree>
    <p:extLst>
      <p:ext uri="{BB962C8B-B14F-4D97-AF65-F5344CB8AC3E}">
        <p14:creationId xmlns:p14="http://schemas.microsoft.com/office/powerpoint/2010/main" val="109857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fichier </a:t>
            </a:r>
            <a:r>
              <a:rPr lang="fr-FR" dirty="0" err="1"/>
              <a:t>yaml</a:t>
            </a:r>
            <a:r>
              <a:rPr lang="fr-FR" dirty="0"/>
              <a:t> : Bonnes pratiques</a:t>
            </a:r>
          </a:p>
        </p:txBody>
      </p:sp>
      <p:sp>
        <p:nvSpPr>
          <p:cNvPr id="3" name="Espace réservé du texte 2"/>
          <p:cNvSpPr>
            <a:spLocks noGrp="1"/>
          </p:cNvSpPr>
          <p:nvPr>
            <p:ph type="body" sz="quarter" idx="13"/>
          </p:nvPr>
        </p:nvSpPr>
        <p:spPr>
          <a:xfrm>
            <a:off x="215691" y="2369250"/>
            <a:ext cx="11655840" cy="3544888"/>
          </a:xfrm>
        </p:spPr>
        <p:txBody>
          <a:bodyPr>
            <a:normAutofit lnSpcReduction="10000"/>
          </a:bodyPr>
          <a:lstStyle/>
          <a:p>
            <a:r>
              <a:rPr lang="fr-FR" dirty="0"/>
              <a:t>En entête de chaque document YAML, laisser la documentation de Microsoft relative à la technologie utilisée (</a:t>
            </a:r>
            <a:r>
              <a:rPr lang="fr-FR" dirty="0" err="1"/>
              <a:t>Builds</a:t>
            </a:r>
            <a:r>
              <a:rPr lang="fr-FR" dirty="0"/>
              <a:t> .net </a:t>
            </a:r>
            <a:r>
              <a:rPr lang="fr-FR" dirty="0" err="1"/>
              <a:t>core</a:t>
            </a:r>
            <a:r>
              <a:rPr lang="fr-FR" dirty="0"/>
              <a:t>, .net </a:t>
            </a:r>
            <a:r>
              <a:rPr lang="fr-FR" dirty="0" err="1"/>
              <a:t>classic</a:t>
            </a:r>
            <a:r>
              <a:rPr lang="fr-FR" dirty="0"/>
              <a:t>, java…).</a:t>
            </a:r>
          </a:p>
          <a:p>
            <a:r>
              <a:rPr lang="fr-FR" dirty="0"/>
              <a:t>Créer un dossier </a:t>
            </a:r>
            <a:r>
              <a:rPr lang="fr-FR" dirty="0" err="1"/>
              <a:t>Builds</a:t>
            </a:r>
            <a:r>
              <a:rPr lang="fr-FR" dirty="0"/>
              <a:t> (ou Pipelines) à la racine du </a:t>
            </a:r>
            <a:r>
              <a:rPr lang="fr-FR" dirty="0" err="1"/>
              <a:t>repository</a:t>
            </a:r>
            <a:r>
              <a:rPr lang="fr-FR" dirty="0"/>
              <a:t> pour y ajouter et </a:t>
            </a:r>
            <a:r>
              <a:rPr lang="fr-FR" dirty="0" err="1"/>
              <a:t>versionner</a:t>
            </a:r>
            <a:r>
              <a:rPr lang="fr-FR" dirty="0"/>
              <a:t> le YAML. Le code source de l’application doit être dans un dossier Sources ou Codes. Cela évite de voir ce que l’on rencontre sur trop de projets où tout est mélangé (parfois avec la documentation).</a:t>
            </a:r>
          </a:p>
          <a:p>
            <a:r>
              <a:rPr lang="fr-FR" dirty="0"/>
              <a:t>Créer des </a:t>
            </a:r>
            <a:r>
              <a:rPr lang="fr-FR" dirty="0" err="1"/>
              <a:t>templates</a:t>
            </a:r>
            <a:r>
              <a:rPr lang="fr-FR" dirty="0"/>
              <a:t> YAML et les placer dans un dossier </a:t>
            </a:r>
            <a:r>
              <a:rPr lang="fr-FR" dirty="0" err="1"/>
              <a:t>Templates</a:t>
            </a:r>
            <a:r>
              <a:rPr lang="fr-FR" dirty="0"/>
              <a:t>. Ces </a:t>
            </a:r>
            <a:r>
              <a:rPr lang="fr-FR" dirty="0" err="1"/>
              <a:t>templates</a:t>
            </a:r>
            <a:r>
              <a:rPr lang="fr-FR" dirty="0"/>
              <a:t> contiendront les différentes actions qu’Azure Pipeline devra entreprendre pour vous. Le YAML à la racine du dossier </a:t>
            </a:r>
            <a:r>
              <a:rPr lang="fr-FR" dirty="0" err="1"/>
              <a:t>Builds</a:t>
            </a:r>
            <a:r>
              <a:rPr lang="fr-FR" dirty="0"/>
              <a:t> ne contiendra que les paramètres de </a:t>
            </a:r>
            <a:r>
              <a:rPr lang="fr-FR" dirty="0" err="1"/>
              <a:t>builds</a:t>
            </a:r>
            <a:r>
              <a:rPr lang="fr-FR" dirty="0"/>
              <a:t> spécifiques à l’application courante. Le ou les </a:t>
            </a:r>
            <a:r>
              <a:rPr lang="fr-FR" dirty="0" err="1"/>
              <a:t>templates</a:t>
            </a:r>
            <a:r>
              <a:rPr lang="fr-FR" dirty="0"/>
              <a:t> pourront être copiés et réutilisés pour d’autres projets.</a:t>
            </a:r>
          </a:p>
        </p:txBody>
      </p:sp>
    </p:spTree>
    <p:extLst>
      <p:ext uri="{BB962C8B-B14F-4D97-AF65-F5344CB8AC3E}">
        <p14:creationId xmlns:p14="http://schemas.microsoft.com/office/powerpoint/2010/main" val="20566482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fichier </a:t>
            </a:r>
            <a:r>
              <a:rPr lang="fr-FR" dirty="0" err="1"/>
              <a:t>yaml</a:t>
            </a:r>
            <a:r>
              <a:rPr lang="fr-FR" dirty="0"/>
              <a:t> : Bonnes pratiques</a:t>
            </a:r>
          </a:p>
        </p:txBody>
      </p:sp>
      <p:sp>
        <p:nvSpPr>
          <p:cNvPr id="3" name="Espace réservé du texte 2"/>
          <p:cNvSpPr>
            <a:spLocks noGrp="1"/>
          </p:cNvSpPr>
          <p:nvPr>
            <p:ph type="body" sz="quarter" idx="13"/>
          </p:nvPr>
        </p:nvSpPr>
        <p:spPr>
          <a:xfrm>
            <a:off x="215691" y="2315462"/>
            <a:ext cx="11655840" cy="3544888"/>
          </a:xfrm>
        </p:spPr>
        <p:txBody>
          <a:bodyPr>
            <a:normAutofit lnSpcReduction="10000"/>
          </a:bodyPr>
          <a:lstStyle/>
          <a:p>
            <a:r>
              <a:rPr lang="fr-FR" dirty="0"/>
              <a:t>Regrouper les tâches qui ont une finalité commune sous une ligne de commentaire (exemple Tests, </a:t>
            </a:r>
            <a:r>
              <a:rPr lang="fr-FR" dirty="0" err="1"/>
              <a:t>Npm</a:t>
            </a:r>
            <a:r>
              <a:rPr lang="fr-FR" dirty="0"/>
              <a:t>, </a:t>
            </a:r>
            <a:r>
              <a:rPr lang="fr-FR" dirty="0" err="1"/>
              <a:t>Nuget</a:t>
            </a:r>
            <a:r>
              <a:rPr lang="fr-FR" dirty="0"/>
              <a:t>). Ajouter une ligne vide après l’ensemble de tâches pour faciliter la lecture.</a:t>
            </a:r>
          </a:p>
          <a:p>
            <a:r>
              <a:rPr lang="fr-FR" dirty="0"/>
              <a:t>Utiliser la propriété </a:t>
            </a:r>
            <a:r>
              <a:rPr lang="fr-FR" dirty="0" err="1"/>
              <a:t>displayName</a:t>
            </a:r>
            <a:r>
              <a:rPr lang="fr-FR" dirty="0"/>
              <a:t> sur chaque </a:t>
            </a:r>
            <a:r>
              <a:rPr lang="fr-FR" dirty="0" err="1"/>
              <a:t>task</a:t>
            </a:r>
            <a:r>
              <a:rPr lang="fr-FR" dirty="0"/>
              <a:t> pour indiquer son rôle. On peut aussi le faire sur les jobs et stages pour faciliter le </a:t>
            </a:r>
            <a:r>
              <a:rPr lang="fr-FR" dirty="0" err="1"/>
              <a:t>debug</a:t>
            </a:r>
            <a:r>
              <a:rPr lang="fr-FR" dirty="0"/>
              <a:t> des pipelines.</a:t>
            </a:r>
          </a:p>
          <a:p>
            <a:r>
              <a:rPr lang="fr-FR" dirty="0"/>
              <a:t>Utiliser la syntaxe des </a:t>
            </a:r>
            <a:r>
              <a:rPr lang="fr-FR" dirty="0" err="1"/>
              <a:t>tasks</a:t>
            </a:r>
            <a:r>
              <a:rPr lang="fr-FR" dirty="0"/>
              <a:t> longues (ex : </a:t>
            </a:r>
            <a:r>
              <a:rPr lang="fr-FR" dirty="0" err="1"/>
              <a:t>task</a:t>
            </a:r>
            <a:r>
              <a:rPr lang="fr-FR" dirty="0"/>
              <a:t>: </a:t>
            </a:r>
            <a:r>
              <a:rPr lang="fr-FR" dirty="0" err="1"/>
              <a:t>nom@version</a:t>
            </a:r>
            <a:r>
              <a:rPr lang="fr-FR" dirty="0"/>
              <a:t>). L’utilisation des versions raccourcies est profitable quand chacun connait les raccourcies. Dans l’optique d’une maintenabilité optimale, vous n’êtes pas en mesure de vous assurer que chacun pourra comprendre votre code. De plus les </a:t>
            </a:r>
            <a:r>
              <a:rPr lang="fr-FR" dirty="0" err="1"/>
              <a:t>tasks</a:t>
            </a:r>
            <a:r>
              <a:rPr lang="fr-FR" dirty="0"/>
              <a:t>, on l’avantage de toutes avoir la même structure. Ce qui rend la lecture plus fluide et rapide. Contrairement aux versions raccourcies qui ont toutes des structures différentes (même si certaines se ressemblent).</a:t>
            </a:r>
          </a:p>
        </p:txBody>
      </p:sp>
    </p:spTree>
    <p:extLst>
      <p:ext uri="{BB962C8B-B14F-4D97-AF65-F5344CB8AC3E}">
        <p14:creationId xmlns:p14="http://schemas.microsoft.com/office/powerpoint/2010/main" val="20541080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Intégration continue</a:t>
            </a:r>
          </a:p>
        </p:txBody>
      </p:sp>
      <p:sp>
        <p:nvSpPr>
          <p:cNvPr id="3" name="Espace réservé du contenu 2"/>
          <p:cNvSpPr>
            <a:spLocks noGrp="1"/>
          </p:cNvSpPr>
          <p:nvPr>
            <p:ph idx="1"/>
          </p:nvPr>
        </p:nvSpPr>
        <p:spPr/>
        <p:txBody>
          <a:bodyPr/>
          <a:lstStyle/>
          <a:p>
            <a:pPr marL="0" indent="0">
              <a:buNone/>
            </a:pPr>
            <a:r>
              <a:rPr lang="fr-FR" dirty="0"/>
              <a:t>Un outil qui surveille les modifications de code dans votre gestionnaire de configuration. </a:t>
            </a:r>
          </a:p>
          <a:p>
            <a:pPr marL="1250950" lvl="1" indent="-174625">
              <a:buFont typeface="Wingdings" panose="05000000000000000000" pitchFamily="2" charset="2"/>
              <a:buChar char="§"/>
            </a:pPr>
            <a:r>
              <a:rPr lang="fr-FR" dirty="0"/>
              <a:t>Compiler et tester votre application automatiquement</a:t>
            </a:r>
          </a:p>
          <a:p>
            <a:pPr marL="1250950" lvl="1" indent="-174625">
              <a:buFont typeface="Wingdings" panose="05000000000000000000" pitchFamily="2" charset="2"/>
              <a:buChar char="§"/>
            </a:pPr>
            <a:r>
              <a:rPr lang="fr-FR" dirty="0"/>
              <a:t>Avertir les développeurs en cas d’erreur</a:t>
            </a:r>
          </a:p>
          <a:p>
            <a:pPr marL="1250950" lvl="1" indent="-174625">
              <a:buFont typeface="Wingdings" panose="05000000000000000000" pitchFamily="2" charset="2"/>
              <a:buChar char="§"/>
            </a:pPr>
            <a:r>
              <a:rPr lang="fr-FR" dirty="0"/>
              <a:t>Suivre la santé de votre projet en surveillant la qualité du code et les métriques de couverture.</a:t>
            </a:r>
          </a:p>
          <a:p>
            <a:pPr marL="1076325" lvl="1" indent="0">
              <a:buNone/>
            </a:pPr>
            <a:endParaRPr lang="fr-FR" dirty="0"/>
          </a:p>
          <a:p>
            <a:pPr marL="0" lvl="1" indent="0">
              <a:buNone/>
            </a:pPr>
            <a:r>
              <a:rPr lang="fr-FR" sz="2800" dirty="0"/>
              <a:t>Un outil de communication en affichant une image claire de l'état des développements en cours.</a:t>
            </a:r>
          </a:p>
        </p:txBody>
      </p:sp>
    </p:spTree>
    <p:extLst>
      <p:ext uri="{BB962C8B-B14F-4D97-AF65-F5344CB8AC3E}">
        <p14:creationId xmlns:p14="http://schemas.microsoft.com/office/powerpoint/2010/main" val="221922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p:cNvSpPr>
            <a:spLocks noGrp="1"/>
          </p:cNvSpPr>
          <p:nvPr>
            <p:ph type="title"/>
          </p:nvPr>
        </p:nvSpPr>
        <p:spPr>
          <a:xfrm>
            <a:off x="138545" y="1"/>
            <a:ext cx="11914909" cy="955964"/>
          </a:xfrm>
        </p:spPr>
        <p:txBody>
          <a:bodyPr/>
          <a:lstStyle/>
          <a:p>
            <a:pPr algn="ctr"/>
            <a:r>
              <a:rPr lang="fr-FR" sz="6000" b="1" dirty="0"/>
              <a:t>Azure </a:t>
            </a:r>
            <a:r>
              <a:rPr lang="fr-FR" sz="6000" b="1" dirty="0" err="1"/>
              <a:t>DevOps</a:t>
            </a:r>
            <a:r>
              <a:rPr lang="fr-FR" sz="6000" b="1" dirty="0"/>
              <a:t> Pipeline</a:t>
            </a:r>
            <a:endParaRPr lang="fr-FR" altLang="fr-FR" sz="6000" b="1" dirty="0"/>
          </a:p>
        </p:txBody>
      </p:sp>
      <p:sp>
        <p:nvSpPr>
          <p:cNvPr id="2" name="Rectangle 1"/>
          <p:cNvSpPr/>
          <p:nvPr/>
        </p:nvSpPr>
        <p:spPr>
          <a:xfrm>
            <a:off x="69273" y="1025217"/>
            <a:ext cx="11984181" cy="1477328"/>
          </a:xfrm>
          <a:prstGeom prst="rect">
            <a:avLst/>
          </a:prstGeom>
        </p:spPr>
        <p:txBody>
          <a:bodyPr wrap="square">
            <a:spAutoFit/>
          </a:bodyPr>
          <a:lstStyle/>
          <a:p>
            <a:r>
              <a:rPr lang="fr-FR" dirty="0"/>
              <a:t>Azure Pipelines est un service cloud que vous pouvez utiliser pour créer et tester automatiquement votre projet de code et le mettre à la disposition d'autres utilisateurs.</a:t>
            </a:r>
          </a:p>
          <a:p>
            <a:r>
              <a:rPr lang="fr-FR" dirty="0"/>
              <a:t> </a:t>
            </a:r>
          </a:p>
          <a:p>
            <a:r>
              <a:rPr lang="fr-FR" dirty="0"/>
              <a:t>Azure Pipelines combine l'intégration continue (CI) et la livraison continue (CD) pour tester et créer votre code en permanence et de manière cohérente et l'expédier à n'importe quelle cible.</a:t>
            </a:r>
          </a:p>
        </p:txBody>
      </p:sp>
      <p:graphicFrame>
        <p:nvGraphicFramePr>
          <p:cNvPr id="4" name="Diagram 3" descr="Flowchart with build automation and continuous integration, test automation, and deployment automation. ">
            <a:extLst>
              <a:ext uri="{FF2B5EF4-FFF2-40B4-BE49-F238E27FC236}">
                <a16:creationId xmlns:a16="http://schemas.microsoft.com/office/drawing/2014/main" id="{A97DB39D-E5D9-45A3-B9E5-B3C4AE01B7DF}"/>
              </a:ext>
            </a:extLst>
          </p:cNvPr>
          <p:cNvGraphicFramePr/>
          <p:nvPr>
            <p:extLst>
              <p:ext uri="{D42A27DB-BD31-4B8C-83A1-F6EECF244321}">
                <p14:modId xmlns:p14="http://schemas.microsoft.com/office/powerpoint/2010/main" val="473034642"/>
              </p:ext>
            </p:extLst>
          </p:nvPr>
        </p:nvGraphicFramePr>
        <p:xfrm>
          <a:off x="1457506" y="2433281"/>
          <a:ext cx="8847494" cy="2295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38545" y="4756316"/>
            <a:ext cx="11984181" cy="2031325"/>
          </a:xfrm>
          <a:prstGeom prst="rect">
            <a:avLst/>
          </a:prstGeom>
        </p:spPr>
        <p:txBody>
          <a:bodyPr wrap="square">
            <a:spAutoFit/>
          </a:bodyPr>
          <a:lstStyle/>
          <a:p>
            <a:r>
              <a:rPr lang="fr-FR" dirty="0"/>
              <a:t>Un pipeline permet un flux constant de modifications dans la production via une ligne de production de logiciels automatisée</a:t>
            </a:r>
          </a:p>
          <a:p>
            <a:endParaRPr lang="fr-FR" dirty="0"/>
          </a:p>
          <a:p>
            <a:r>
              <a:rPr lang="fr-FR" dirty="0"/>
              <a:t>Les pipelines créent un processus reproductible, fiable et s'améliorant progressivement pour prendre le logiciel du concept au client</a:t>
            </a:r>
          </a:p>
          <a:p>
            <a:endParaRPr lang="fr-FR" dirty="0"/>
          </a:p>
          <a:p>
            <a:r>
              <a:rPr lang="fr-FR" dirty="0"/>
              <a:t>Les pipelines nécessitent une infrastructure, cette infrastructure aura un impact direct sur l'efficacité du pipeline</a:t>
            </a:r>
          </a:p>
        </p:txBody>
      </p:sp>
    </p:spTree>
    <p:extLst>
      <p:ext uri="{BB962C8B-B14F-4D97-AF65-F5344CB8AC3E}">
        <p14:creationId xmlns:p14="http://schemas.microsoft.com/office/powerpoint/2010/main" val="11111253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p:cNvSpPr>
            <a:spLocks noGrp="1"/>
          </p:cNvSpPr>
          <p:nvPr>
            <p:ph type="title"/>
          </p:nvPr>
        </p:nvSpPr>
        <p:spPr>
          <a:xfrm>
            <a:off x="138545" y="1"/>
            <a:ext cx="11914909" cy="955964"/>
          </a:xfrm>
        </p:spPr>
        <p:txBody>
          <a:bodyPr/>
          <a:lstStyle/>
          <a:p>
            <a:pPr algn="ctr"/>
            <a:r>
              <a:rPr lang="fr-FR" sz="6000" b="1" dirty="0"/>
              <a:t>Azure </a:t>
            </a:r>
            <a:r>
              <a:rPr lang="fr-FR" sz="6000" b="1" dirty="0" err="1"/>
              <a:t>DevOps</a:t>
            </a:r>
            <a:r>
              <a:rPr lang="fr-FR" sz="6000" b="1" dirty="0"/>
              <a:t> Pipeline</a:t>
            </a:r>
            <a:endParaRPr lang="fr-FR" altLang="fr-FR" sz="6000" b="1" dirty="0"/>
          </a:p>
        </p:txBody>
      </p:sp>
      <p:sp>
        <p:nvSpPr>
          <p:cNvPr id="4" name="Rectangle 3"/>
          <p:cNvSpPr/>
          <p:nvPr/>
        </p:nvSpPr>
        <p:spPr>
          <a:xfrm>
            <a:off x="513027" y="1643782"/>
            <a:ext cx="11984181" cy="4093428"/>
          </a:xfrm>
          <a:prstGeom prst="rect">
            <a:avLst/>
          </a:prstGeom>
        </p:spPr>
        <p:txBody>
          <a:bodyPr wrap="square">
            <a:spAutoFit/>
          </a:bodyPr>
          <a:lstStyle/>
          <a:p>
            <a:endParaRPr lang="fr-FR" sz="2000" dirty="0"/>
          </a:p>
          <a:p>
            <a:pPr marL="285750" indent="-285750" algn="just">
              <a:lnSpc>
                <a:spcPct val="200000"/>
              </a:lnSpc>
              <a:buFont typeface="Arial" panose="020B0604020202020204" pitchFamily="34" charset="0"/>
              <a:buChar char="•"/>
            </a:pPr>
            <a:r>
              <a:rPr lang="fr-FR" sz="2000" dirty="0"/>
              <a:t>Fonctionne avec n'importe quelle langage ou plateforme</a:t>
            </a:r>
          </a:p>
          <a:p>
            <a:pPr marL="285750" indent="-285750" algn="just">
              <a:lnSpc>
                <a:spcPct val="200000"/>
              </a:lnSpc>
              <a:buFont typeface="Arial" panose="020B0604020202020204" pitchFamily="34" charset="0"/>
              <a:buChar char="•"/>
            </a:pPr>
            <a:r>
              <a:rPr lang="fr-FR" sz="2000" dirty="0"/>
              <a:t>Se déploie sur différents types de cibles en même temps</a:t>
            </a:r>
          </a:p>
          <a:p>
            <a:pPr marL="285750" indent="-285750" algn="just">
              <a:lnSpc>
                <a:spcPct val="200000"/>
              </a:lnSpc>
              <a:buFont typeface="Arial" panose="020B0604020202020204" pitchFamily="34" charset="0"/>
              <a:buChar char="•"/>
            </a:pPr>
            <a:r>
              <a:rPr lang="fr-FR" sz="2000" dirty="0"/>
              <a:t>S'intègre aux déploiements Azure</a:t>
            </a:r>
          </a:p>
          <a:p>
            <a:pPr marL="285750" indent="-285750" algn="just">
              <a:lnSpc>
                <a:spcPct val="200000"/>
              </a:lnSpc>
              <a:buFont typeface="Arial" panose="020B0604020202020204" pitchFamily="34" charset="0"/>
              <a:buChar char="•"/>
            </a:pPr>
            <a:r>
              <a:rPr lang="fr-FR" sz="2000" dirty="0"/>
              <a:t>Construit sur des machines Windows, Linux ou Mac</a:t>
            </a:r>
          </a:p>
          <a:p>
            <a:pPr marL="285750" indent="-285750" algn="just">
              <a:lnSpc>
                <a:spcPct val="200000"/>
              </a:lnSpc>
              <a:buFont typeface="Arial" panose="020B0604020202020204" pitchFamily="34" charset="0"/>
              <a:buChar char="•"/>
            </a:pPr>
            <a:r>
              <a:rPr lang="fr-FR" sz="2000" dirty="0"/>
              <a:t>S'intègre à </a:t>
            </a:r>
            <a:r>
              <a:rPr lang="fr-FR" sz="2000" dirty="0" err="1"/>
              <a:t>GitHub</a:t>
            </a:r>
            <a:endParaRPr lang="fr-FR" sz="2000" dirty="0"/>
          </a:p>
          <a:p>
            <a:pPr marL="285750" indent="-285750" algn="just">
              <a:lnSpc>
                <a:spcPct val="200000"/>
              </a:lnSpc>
              <a:buFont typeface="Arial" panose="020B0604020202020204" pitchFamily="34" charset="0"/>
              <a:buChar char="•"/>
            </a:pPr>
            <a:r>
              <a:rPr lang="fr-FR" sz="2000" dirty="0"/>
              <a:t>Fonctionne avec des projets open source. </a:t>
            </a:r>
          </a:p>
        </p:txBody>
      </p:sp>
    </p:spTree>
    <p:extLst>
      <p:ext uri="{BB962C8B-B14F-4D97-AF65-F5344CB8AC3E}">
        <p14:creationId xmlns:p14="http://schemas.microsoft.com/office/powerpoint/2010/main" val="36971529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E83E0D-B30F-4D41-8E3E-CF789C0C2751}"/>
              </a:ext>
            </a:extLst>
          </p:cNvPr>
          <p:cNvSpPr txBox="1">
            <a:spLocks/>
          </p:cNvSpPr>
          <p:nvPr/>
        </p:nvSpPr>
        <p:spPr>
          <a:xfrm>
            <a:off x="552103" y="346364"/>
            <a:ext cx="11018520" cy="553998"/>
          </a:xfrm>
          <a:prstGeom prst="rect">
            <a:avLst/>
          </a:prstGeom>
        </p:spPr>
        <p:txBody>
          <a:bodyPr vert="horz" lIns="91440" tIns="45720" rIns="91440" bIns="45720" rtlCol="0" anchor="ctr">
            <a:normAutofit fontScale="70000" lnSpcReduction="20000"/>
          </a:bodyPr>
          <a:lstStyle>
            <a:lvl1pPr algn="ctr">
              <a:lnSpc>
                <a:spcPct val="85000"/>
              </a:lnSpc>
              <a:spcBef>
                <a:spcPct val="0"/>
              </a:spcBef>
              <a:buNone/>
              <a:defRPr sz="6000" b="1" spc="-120" baseline="0">
                <a:solidFill>
                  <a:schemeClr val="accent1"/>
                </a:solidFill>
                <a:latin typeface="+mj-lt"/>
                <a:ea typeface="+mj-ea"/>
                <a:cs typeface="+mj-cs"/>
              </a:defRPr>
            </a:lvl1pPr>
          </a:lstStyle>
          <a:p>
            <a:r>
              <a:rPr lang="es-ES" dirty="0" err="1"/>
              <a:t>Azure</a:t>
            </a:r>
            <a:r>
              <a:rPr lang="es-ES" dirty="0"/>
              <a:t> Pipelines et YAML</a:t>
            </a:r>
          </a:p>
        </p:txBody>
      </p:sp>
      <p:sp>
        <p:nvSpPr>
          <p:cNvPr id="7" name="Rectangle 6"/>
          <p:cNvSpPr/>
          <p:nvPr/>
        </p:nvSpPr>
        <p:spPr>
          <a:xfrm>
            <a:off x="69272" y="1175334"/>
            <a:ext cx="11984181" cy="646331"/>
          </a:xfrm>
          <a:prstGeom prst="rect">
            <a:avLst/>
          </a:prstGeom>
        </p:spPr>
        <p:txBody>
          <a:bodyPr wrap="square">
            <a:spAutoFit/>
          </a:bodyPr>
          <a:lstStyle/>
          <a:p>
            <a:endParaRPr lang="fr-FR" dirty="0"/>
          </a:p>
          <a:p>
            <a:r>
              <a:rPr lang="fr-FR" dirty="0"/>
              <a:t>Configurez vos pipelines dans un fichier YAML qui existe à côté de votre code :</a:t>
            </a:r>
          </a:p>
        </p:txBody>
      </p:sp>
      <p:pic>
        <p:nvPicPr>
          <p:cNvPr id="8" name="Picture 5" descr="Flowchart with edit code, edit YAML file, push to code repo, Azure pipelines, and deploy to target. ">
            <a:extLst>
              <a:ext uri="{FF2B5EF4-FFF2-40B4-BE49-F238E27FC236}">
                <a16:creationId xmlns:a16="http://schemas.microsoft.com/office/drawing/2014/main" id="{5A244955-E296-4F49-81F1-1BBE9F1FB9DB}"/>
              </a:ext>
            </a:extLst>
          </p:cNvPr>
          <p:cNvPicPr>
            <a:picLocks noChangeAspect="1"/>
          </p:cNvPicPr>
          <p:nvPr/>
        </p:nvPicPr>
        <p:blipFill>
          <a:blip r:embed="rId3"/>
          <a:stretch>
            <a:fillRect/>
          </a:stretch>
        </p:blipFill>
        <p:spPr>
          <a:xfrm>
            <a:off x="1349141" y="2135044"/>
            <a:ext cx="9424442" cy="1655884"/>
          </a:xfrm>
          <a:prstGeom prst="rect">
            <a:avLst/>
          </a:prstGeom>
        </p:spPr>
      </p:pic>
      <p:sp>
        <p:nvSpPr>
          <p:cNvPr id="9" name="Rectangle 8"/>
          <p:cNvSpPr/>
          <p:nvPr/>
        </p:nvSpPr>
        <p:spPr>
          <a:xfrm>
            <a:off x="188567" y="4104308"/>
            <a:ext cx="11984181" cy="2523768"/>
          </a:xfrm>
          <a:prstGeom prst="rect">
            <a:avLst/>
          </a:prstGeom>
        </p:spPr>
        <p:txBody>
          <a:bodyPr wrap="square">
            <a:spAutoFit/>
          </a:bodyPr>
          <a:lstStyle/>
          <a:p>
            <a:endParaRPr lang="fr-FR" dirty="0"/>
          </a:p>
          <a:p>
            <a:pPr marL="342900" indent="-342900">
              <a:buFont typeface="Arial" panose="020B0604020202020204" pitchFamily="34" charset="0"/>
              <a:buChar char="•"/>
            </a:pPr>
            <a:r>
              <a:rPr lang="fr-FR" sz="2000" dirty="0"/>
              <a:t>Configurer Azure Pipelines pour utiliser votre référentiel Git</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Modifiez votre fichier azure-</a:t>
            </a:r>
            <a:r>
              <a:rPr lang="fr-FR" sz="2000" dirty="0" err="1"/>
              <a:t>pipelines.yml</a:t>
            </a:r>
            <a:r>
              <a:rPr lang="fr-FR" sz="2000" dirty="0"/>
              <a:t> pour définir votre </a:t>
            </a:r>
            <a:r>
              <a:rPr lang="fr-FR" sz="2000" dirty="0" err="1"/>
              <a:t>build</a:t>
            </a: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Poussez votre code dans votre référentiel de contrôle de version</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Votre code est maintenant mis à jour, construit, testé et conditionné</a:t>
            </a:r>
          </a:p>
        </p:txBody>
      </p:sp>
    </p:spTree>
    <p:extLst>
      <p:ext uri="{BB962C8B-B14F-4D97-AF65-F5344CB8AC3E}">
        <p14:creationId xmlns:p14="http://schemas.microsoft.com/office/powerpoint/2010/main" val="28453749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E83E0D-B30F-4D41-8E3E-CF789C0C2751}"/>
              </a:ext>
            </a:extLst>
          </p:cNvPr>
          <p:cNvSpPr txBox="1">
            <a:spLocks/>
          </p:cNvSpPr>
          <p:nvPr/>
        </p:nvSpPr>
        <p:spPr>
          <a:xfrm>
            <a:off x="552103" y="346364"/>
            <a:ext cx="11018520" cy="928254"/>
          </a:xfrm>
          <a:prstGeom prst="rect">
            <a:avLst/>
          </a:prstGeom>
        </p:spPr>
        <p:txBody>
          <a:bodyPr vert="horz" lIns="91440" tIns="45720" rIns="91440" bIns="45720" rtlCol="0" anchor="ctr">
            <a:normAutofit/>
          </a:bodyPr>
          <a:lstStyle>
            <a:defPPr>
              <a:defRPr lang="fr-FR"/>
            </a:defPPr>
            <a:lvl1pPr algn="ctr">
              <a:lnSpc>
                <a:spcPct val="85000"/>
              </a:lnSpc>
              <a:spcBef>
                <a:spcPct val="0"/>
              </a:spcBef>
              <a:buNone/>
              <a:defRPr sz="6000" b="1" spc="-120" baseline="0">
                <a:solidFill>
                  <a:schemeClr val="accent1"/>
                </a:solidFill>
                <a:latin typeface="+mj-lt"/>
                <a:ea typeface="+mj-ea"/>
                <a:cs typeface="+mj-cs"/>
              </a:defRPr>
            </a:lvl1pPr>
          </a:lstStyle>
          <a:p>
            <a:r>
              <a:rPr lang="es-ES" dirty="0" err="1"/>
              <a:t>Azure</a:t>
            </a:r>
            <a:r>
              <a:rPr lang="es-ES" dirty="0"/>
              <a:t> Pipelines et Visual </a:t>
            </a:r>
            <a:r>
              <a:rPr lang="es-ES" dirty="0" err="1"/>
              <a:t>Designer</a:t>
            </a:r>
            <a:endParaRPr lang="es-ES" dirty="0"/>
          </a:p>
        </p:txBody>
      </p:sp>
      <p:sp>
        <p:nvSpPr>
          <p:cNvPr id="7" name="Rectangle 6"/>
          <p:cNvSpPr/>
          <p:nvPr/>
        </p:nvSpPr>
        <p:spPr>
          <a:xfrm>
            <a:off x="69272" y="1175334"/>
            <a:ext cx="11984181" cy="677108"/>
          </a:xfrm>
          <a:prstGeom prst="rect">
            <a:avLst/>
          </a:prstGeom>
        </p:spPr>
        <p:txBody>
          <a:bodyPr wrap="square">
            <a:spAutoFit/>
          </a:bodyPr>
          <a:lstStyle/>
          <a:p>
            <a:endParaRPr lang="fr-FR" dirty="0"/>
          </a:p>
          <a:p>
            <a:r>
              <a:rPr lang="fr-FR" sz="2000" dirty="0"/>
              <a:t>Configurez vos pipelines avec Visual Designer :</a:t>
            </a:r>
          </a:p>
        </p:txBody>
      </p:sp>
      <p:sp>
        <p:nvSpPr>
          <p:cNvPr id="9" name="Rectangle 8"/>
          <p:cNvSpPr/>
          <p:nvPr/>
        </p:nvSpPr>
        <p:spPr>
          <a:xfrm>
            <a:off x="188567" y="4104308"/>
            <a:ext cx="11984181" cy="2246769"/>
          </a:xfrm>
          <a:prstGeom prst="rect">
            <a:avLst/>
          </a:prstGeom>
        </p:spPr>
        <p:txBody>
          <a:bodyPr wrap="square">
            <a:spAutoFit/>
          </a:bodyPr>
          <a:lstStyle/>
          <a:p>
            <a:pPr marL="342900" indent="-342900">
              <a:buFont typeface="Arial" panose="020B0604020202020204" pitchFamily="34" charset="0"/>
              <a:buChar char="•"/>
            </a:pPr>
            <a:r>
              <a:rPr lang="fr-FR" sz="2000" dirty="0"/>
              <a:t>Créez et configurez vos pipelines de génération et de publication</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Poussez votre code dans votre référentiel de contrôle de version</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La construction crée un artefact utilisé par le reste de votre pipeline</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Votre code est maintenant mis à jour, construit, testé et conditionné</a:t>
            </a:r>
          </a:p>
        </p:txBody>
      </p:sp>
      <p:pic>
        <p:nvPicPr>
          <p:cNvPr id="6" name="Picture 3" descr="Flowchart with edit code, push to code repo, continuous integration, create artifact, continuous deployment, and deploy to target.">
            <a:extLst>
              <a:ext uri="{FF2B5EF4-FFF2-40B4-BE49-F238E27FC236}">
                <a16:creationId xmlns:a16="http://schemas.microsoft.com/office/drawing/2014/main" id="{57E052C6-6FA2-43BD-88C1-D4D61EE86B00}"/>
              </a:ext>
            </a:extLst>
          </p:cNvPr>
          <p:cNvPicPr>
            <a:picLocks noChangeAspect="1"/>
          </p:cNvPicPr>
          <p:nvPr/>
        </p:nvPicPr>
        <p:blipFill>
          <a:blip r:embed="rId3"/>
          <a:stretch>
            <a:fillRect/>
          </a:stretch>
        </p:blipFill>
        <p:spPr>
          <a:xfrm>
            <a:off x="808557" y="2292575"/>
            <a:ext cx="10744200" cy="1371600"/>
          </a:xfrm>
          <a:prstGeom prst="rect">
            <a:avLst/>
          </a:prstGeom>
        </p:spPr>
      </p:pic>
    </p:spTree>
    <p:extLst>
      <p:ext uri="{BB962C8B-B14F-4D97-AF65-F5344CB8AC3E}">
        <p14:creationId xmlns:p14="http://schemas.microsoft.com/office/powerpoint/2010/main" val="32714818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E83E0D-B30F-4D41-8E3E-CF789C0C2751}"/>
              </a:ext>
            </a:extLst>
          </p:cNvPr>
          <p:cNvSpPr txBox="1">
            <a:spLocks/>
          </p:cNvSpPr>
          <p:nvPr/>
        </p:nvSpPr>
        <p:spPr>
          <a:xfrm>
            <a:off x="552103" y="346364"/>
            <a:ext cx="11018520" cy="928254"/>
          </a:xfrm>
          <a:prstGeom prst="rect">
            <a:avLst/>
          </a:prstGeom>
        </p:spPr>
        <p:txBody>
          <a:bodyPr vert="horz" lIns="91440" tIns="45720" rIns="91440" bIns="45720" rtlCol="0" anchor="ctr">
            <a:normAutofit/>
          </a:bodyPr>
          <a:lstStyle>
            <a:defPPr>
              <a:defRPr lang="fr-FR"/>
            </a:defPPr>
            <a:lvl1pPr algn="ctr">
              <a:lnSpc>
                <a:spcPct val="85000"/>
              </a:lnSpc>
              <a:spcBef>
                <a:spcPct val="0"/>
              </a:spcBef>
              <a:buNone/>
              <a:defRPr sz="6000" b="1" spc="-120" baseline="0">
                <a:solidFill>
                  <a:schemeClr val="accent1"/>
                </a:solidFill>
                <a:latin typeface="+mj-lt"/>
                <a:ea typeface="+mj-ea"/>
                <a:cs typeface="+mj-cs"/>
              </a:defRPr>
            </a:lvl1pPr>
          </a:lstStyle>
          <a:p>
            <a:r>
              <a:rPr lang="en-US" dirty="0"/>
              <a:t>Automate tests, builds, et delivery</a:t>
            </a:r>
          </a:p>
        </p:txBody>
      </p:sp>
      <p:sp>
        <p:nvSpPr>
          <p:cNvPr id="9" name="Rectangle 8"/>
          <p:cNvSpPr/>
          <p:nvPr/>
        </p:nvSpPr>
        <p:spPr>
          <a:xfrm>
            <a:off x="207819" y="1274618"/>
            <a:ext cx="11984181" cy="2893100"/>
          </a:xfrm>
          <a:prstGeom prst="rect">
            <a:avLst/>
          </a:prstGeom>
        </p:spPr>
        <p:txBody>
          <a:bodyPr wrap="square">
            <a:spAutoFit/>
          </a:bodyPr>
          <a:lstStyle/>
          <a:p>
            <a:r>
              <a:rPr lang="fr-FR" dirty="0"/>
              <a:t>L'intégration continue automatise les tests et les </a:t>
            </a:r>
            <a:r>
              <a:rPr lang="fr-FR" dirty="0" err="1"/>
              <a:t>builds</a:t>
            </a:r>
            <a:r>
              <a:rPr lang="fr-FR" dirty="0"/>
              <a:t> pour votre projet. CI aide à détecter les bogues ou problèmes au début du cycle de développement, lorsqu'ils sont plus faciles et plus rapides à corriger. Les éléments appelés artefacts sont produits à partir de systèmes CI. Ils sont utilisés par les pipelines de libération de livraison continue pour piloter les déploiements automatiques.</a:t>
            </a:r>
          </a:p>
          <a:p>
            <a:r>
              <a:rPr lang="fr-FR" dirty="0"/>
              <a:t> </a:t>
            </a:r>
          </a:p>
          <a:p>
            <a:r>
              <a:rPr lang="fr-FR" dirty="0"/>
              <a:t>La livraison continue déploie et teste automatiquement le code en plusieurs étapes pour améliorer la qualité. Les systèmes d'intégration continue produisent des artefacts </a:t>
            </a:r>
            <a:r>
              <a:rPr lang="fr-FR" dirty="0" err="1"/>
              <a:t>déployables</a:t>
            </a:r>
            <a:r>
              <a:rPr lang="fr-FR" dirty="0"/>
              <a:t>, qui incluent l'infrastructure et les applications. Les pipelines de versions automatisées consomment ces artefacts pour publier de nouvelles versions et correctifs sur la cible de votre choix.</a:t>
            </a:r>
          </a:p>
          <a:p>
            <a:endParaRPr lang="fr-FR" sz="2000" dirty="0"/>
          </a:p>
        </p:txBody>
      </p:sp>
      <p:graphicFrame>
        <p:nvGraphicFramePr>
          <p:cNvPr id="2" name="Tableau 1"/>
          <p:cNvGraphicFramePr>
            <a:graphicFrameLocks noGrp="1"/>
          </p:cNvGraphicFramePr>
          <p:nvPr>
            <p:extLst>
              <p:ext uri="{D42A27DB-BD31-4B8C-83A1-F6EECF244321}">
                <p14:modId xmlns:p14="http://schemas.microsoft.com/office/powerpoint/2010/main" val="934046499"/>
              </p:ext>
            </p:extLst>
          </p:nvPr>
        </p:nvGraphicFramePr>
        <p:xfrm>
          <a:off x="1939635" y="3920836"/>
          <a:ext cx="8257310" cy="2418111"/>
        </p:xfrm>
        <a:graphic>
          <a:graphicData uri="http://schemas.openxmlformats.org/drawingml/2006/table">
            <a:tbl>
              <a:tblPr/>
              <a:tblGrid>
                <a:gridCol w="4128655">
                  <a:extLst>
                    <a:ext uri="{9D8B030D-6E8A-4147-A177-3AD203B41FA5}">
                      <a16:colId xmlns:a16="http://schemas.microsoft.com/office/drawing/2014/main" val="2959687671"/>
                    </a:ext>
                  </a:extLst>
                </a:gridCol>
                <a:gridCol w="4128655">
                  <a:extLst>
                    <a:ext uri="{9D8B030D-6E8A-4147-A177-3AD203B41FA5}">
                      <a16:colId xmlns:a16="http://schemas.microsoft.com/office/drawing/2014/main" val="1692488525"/>
                    </a:ext>
                  </a:extLst>
                </a:gridCol>
              </a:tblGrid>
              <a:tr h="420104">
                <a:tc>
                  <a:txBody>
                    <a:bodyPr/>
                    <a:lstStyle/>
                    <a:p>
                      <a:pPr algn="l" fontAlgn="b"/>
                      <a:r>
                        <a:rPr lang="fr-FR" sz="1800" dirty="0" err="1">
                          <a:effectLst/>
                        </a:rPr>
                        <a:t>Continuous</a:t>
                      </a:r>
                      <a:r>
                        <a:rPr lang="fr-FR" sz="1800" dirty="0">
                          <a:effectLst/>
                        </a:rPr>
                        <a:t> </a:t>
                      </a:r>
                      <a:r>
                        <a:rPr lang="fr-FR" sz="1800" dirty="0" err="1">
                          <a:effectLst/>
                        </a:rPr>
                        <a:t>integration</a:t>
                      </a:r>
                      <a:r>
                        <a:rPr lang="fr-FR" sz="1800" dirty="0">
                          <a:effectLst/>
                        </a:rPr>
                        <a:t> (CI)</a:t>
                      </a:r>
                    </a:p>
                  </a:txBody>
                  <a:tcPr marL="90858" marR="90858" marT="45429" marB="45429" anchor="b">
                    <a:lnL w="12700" cap="flat" cmpd="sng" algn="ctr">
                      <a:solidFill>
                        <a:srgbClr val="C0544B"/>
                      </a:solidFill>
                      <a:prstDash val="solid"/>
                      <a:round/>
                      <a:headEnd type="none" w="med" len="med"/>
                      <a:tailEnd type="none" w="med" len="med"/>
                    </a:lnL>
                    <a:lnR w="12700" cap="flat" cmpd="sng" algn="ctr">
                      <a:solidFill>
                        <a:srgbClr val="90574B"/>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tx2">
                        <a:lumMod val="25000"/>
                        <a:lumOff val="75000"/>
                      </a:schemeClr>
                    </a:solidFill>
                  </a:tcPr>
                </a:tc>
                <a:tc>
                  <a:txBody>
                    <a:bodyPr/>
                    <a:lstStyle/>
                    <a:p>
                      <a:pPr algn="l" fontAlgn="b"/>
                      <a:r>
                        <a:rPr lang="fr-FR" sz="1800">
                          <a:effectLst/>
                        </a:rPr>
                        <a:t>Continuous delivery (CD)</a:t>
                      </a:r>
                    </a:p>
                  </a:txBody>
                  <a:tcPr marL="90858" marR="90858" marT="45429" marB="45429" anchor="b">
                    <a:lnL w="12700" cap="flat" cmpd="sng" algn="ctr">
                      <a:solidFill>
                        <a:srgbClr val="90574B"/>
                      </a:solidFill>
                      <a:prstDash val="solid"/>
                      <a:round/>
                      <a:headEnd type="none" w="med" len="med"/>
                      <a:tailEnd type="none" w="med" len="med"/>
                    </a:lnL>
                    <a:lnR w="12700" cap="flat" cmpd="sng" algn="ctr">
                      <a:solidFill>
                        <a:srgbClr val="90574B"/>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3922074066"/>
                  </a:ext>
                </a:extLst>
              </a:tr>
              <a:tr h="1998007">
                <a:tc>
                  <a:txBody>
                    <a:bodyPr/>
                    <a:lstStyle/>
                    <a:p>
                      <a:r>
                        <a:rPr lang="fr-FR" sz="1765" kern="1200" dirty="0">
                          <a:solidFill>
                            <a:schemeClr val="tx1"/>
                          </a:solidFill>
                          <a:effectLst/>
                          <a:latin typeface="+mn-lt"/>
                          <a:ea typeface="+mn-ea"/>
                          <a:cs typeface="+mn-cs"/>
                        </a:rPr>
                        <a:t>- Augmentez la couverture du code </a:t>
                      </a:r>
                    </a:p>
                    <a:p>
                      <a:r>
                        <a:rPr lang="fr-FR" sz="1765" kern="1200" dirty="0">
                          <a:solidFill>
                            <a:schemeClr val="tx1"/>
                          </a:solidFill>
                          <a:effectLst/>
                          <a:latin typeface="+mn-lt"/>
                          <a:ea typeface="+mn-ea"/>
                          <a:cs typeface="+mn-cs"/>
                        </a:rPr>
                        <a:t>- Construisez plus rapidement en divisant les tests et les cycles de génération </a:t>
                      </a:r>
                    </a:p>
                    <a:p>
                      <a:r>
                        <a:rPr lang="fr-FR" sz="1765" kern="1200" dirty="0">
                          <a:solidFill>
                            <a:schemeClr val="tx1"/>
                          </a:solidFill>
                          <a:effectLst/>
                          <a:latin typeface="+mn-lt"/>
                          <a:ea typeface="+mn-ea"/>
                          <a:cs typeface="+mn-cs"/>
                        </a:rPr>
                        <a:t>- Assurez-vous automatiquement de ne pas envoyer de code cassé </a:t>
                      </a:r>
                    </a:p>
                    <a:p>
                      <a:r>
                        <a:rPr lang="fr-FR" sz="1765" kern="1200" dirty="0">
                          <a:solidFill>
                            <a:schemeClr val="tx1"/>
                          </a:solidFill>
                          <a:effectLst/>
                          <a:latin typeface="+mn-lt"/>
                          <a:ea typeface="+mn-ea"/>
                          <a:cs typeface="+mn-cs"/>
                        </a:rPr>
                        <a:t>- Exécutez les tests en continu.</a:t>
                      </a:r>
                    </a:p>
                  </a:txBody>
                  <a:tcPr marL="90858" marR="90858" marT="45429" marB="4542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25000"/>
                        <a:lumOff val="75000"/>
                      </a:schemeClr>
                    </a:solidFill>
                  </a:tcPr>
                </a:tc>
                <a:tc>
                  <a:txBody>
                    <a:bodyPr/>
                    <a:lstStyle/>
                    <a:p>
                      <a:r>
                        <a:rPr lang="fr-FR" sz="1765" kern="1200" dirty="0">
                          <a:solidFill>
                            <a:schemeClr val="tx1"/>
                          </a:solidFill>
                          <a:effectLst/>
                          <a:latin typeface="+mn-lt"/>
                          <a:ea typeface="+mn-ea"/>
                          <a:cs typeface="+mn-cs"/>
                        </a:rPr>
                        <a:t>- Déployez automatiquement le code en production.</a:t>
                      </a:r>
                    </a:p>
                    <a:p>
                      <a:r>
                        <a:rPr lang="fr-FR" sz="1765" kern="1200" dirty="0">
                          <a:solidFill>
                            <a:schemeClr val="tx1"/>
                          </a:solidFill>
                          <a:effectLst/>
                          <a:latin typeface="+mn-lt"/>
                          <a:ea typeface="+mn-ea"/>
                          <a:cs typeface="+mn-cs"/>
                        </a:rPr>
                        <a:t>- Assurez-vous que les cibles de déploiement ont la</a:t>
                      </a:r>
                      <a:r>
                        <a:rPr lang="fr-FR" sz="1765" kern="1200" baseline="0" dirty="0">
                          <a:solidFill>
                            <a:schemeClr val="tx1"/>
                          </a:solidFill>
                          <a:effectLst/>
                          <a:latin typeface="+mn-lt"/>
                          <a:ea typeface="+mn-ea"/>
                          <a:cs typeface="+mn-cs"/>
                        </a:rPr>
                        <a:t> </a:t>
                      </a:r>
                      <a:r>
                        <a:rPr lang="fr-FR" sz="1765" kern="1200" dirty="0">
                          <a:solidFill>
                            <a:schemeClr val="tx1"/>
                          </a:solidFill>
                          <a:effectLst/>
                          <a:latin typeface="+mn-lt"/>
                          <a:ea typeface="+mn-ea"/>
                          <a:cs typeface="+mn-cs"/>
                        </a:rPr>
                        <a:t>dernière version.</a:t>
                      </a:r>
                    </a:p>
                    <a:p>
                      <a:r>
                        <a:rPr lang="fr-FR" sz="1765" kern="1200" dirty="0">
                          <a:solidFill>
                            <a:schemeClr val="tx1"/>
                          </a:solidFill>
                          <a:effectLst/>
                          <a:latin typeface="+mn-lt"/>
                          <a:ea typeface="+mn-ea"/>
                          <a:cs typeface="+mn-cs"/>
                        </a:rPr>
                        <a:t>- Utilisez le code testé du processus CI.</a:t>
                      </a:r>
                    </a:p>
                  </a:txBody>
                  <a:tcPr marL="90858" marR="90858" marT="45429" marB="4542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2680446047"/>
                  </a:ext>
                </a:extLst>
              </a:tr>
            </a:tbl>
          </a:graphicData>
        </a:graphic>
      </p:graphicFrame>
    </p:spTree>
    <p:extLst>
      <p:ext uri="{BB962C8B-B14F-4D97-AF65-F5344CB8AC3E}">
        <p14:creationId xmlns:p14="http://schemas.microsoft.com/office/powerpoint/2010/main" val="39042880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 tests</a:t>
            </a:r>
          </a:p>
        </p:txBody>
      </p:sp>
      <p:sp>
        <p:nvSpPr>
          <p:cNvPr id="3" name="Espace réservé du texte 2"/>
          <p:cNvSpPr>
            <a:spLocks noGrp="1"/>
          </p:cNvSpPr>
          <p:nvPr>
            <p:ph type="body" sz="quarter" idx="13"/>
          </p:nvPr>
        </p:nvSpPr>
        <p:spPr>
          <a:xfrm>
            <a:off x="323028" y="2423038"/>
            <a:ext cx="11655840" cy="3544888"/>
          </a:xfrm>
        </p:spPr>
        <p:txBody>
          <a:bodyPr>
            <a:normAutofit lnSpcReduction="10000"/>
          </a:bodyPr>
          <a:lstStyle/>
          <a:p>
            <a:r>
              <a:rPr lang="fr-FR" dirty="0"/>
              <a:t>Les </a:t>
            </a:r>
            <a:r>
              <a:rPr lang="fr-FR" b="1" dirty="0"/>
              <a:t>tests manuels</a:t>
            </a:r>
            <a:r>
              <a:rPr lang="fr-FR" dirty="0"/>
              <a:t> nécessitent qu’un « testeur » interagisse avec l’application en suivant éventuellement un scénario de tests, et qu’il s’assure que le comportement de l’application est en lien avec le résultat escompté.</a:t>
            </a:r>
          </a:p>
          <a:p>
            <a:r>
              <a:rPr lang="fr-FR" dirty="0"/>
              <a:t>Les </a:t>
            </a:r>
            <a:r>
              <a:rPr lang="fr-FR" b="1" dirty="0"/>
              <a:t>tests codés</a:t>
            </a:r>
            <a:r>
              <a:rPr lang="fr-FR" dirty="0"/>
              <a:t> de l’interface utilisateur (</a:t>
            </a:r>
            <a:r>
              <a:rPr lang="fr-FR" i="1" dirty="0" err="1"/>
              <a:t>coded</a:t>
            </a:r>
            <a:r>
              <a:rPr lang="fr-FR" i="1" dirty="0"/>
              <a:t> UI test</a:t>
            </a:r>
            <a:r>
              <a:rPr lang="fr-FR" dirty="0"/>
              <a:t>) permettent la mise en place de tests fonctionnels capables d’interagir automatiquement avec l’interface utilisateur de l’application, de vérifier que le résultat escompté est conforme</a:t>
            </a:r>
          </a:p>
          <a:p>
            <a:r>
              <a:rPr lang="fr-FR" dirty="0"/>
              <a:t>Les </a:t>
            </a:r>
            <a:r>
              <a:rPr lang="fr-FR" b="1" dirty="0"/>
              <a:t>tests unitaires</a:t>
            </a:r>
            <a:r>
              <a:rPr lang="fr-FR" dirty="0"/>
              <a:t> font partie du processus du développement intrinsèque. Ils permettent au développeur de s’assurer qu’une fonction fonctionne correctement. C’est essentiellement du code qui teste du code.</a:t>
            </a:r>
          </a:p>
          <a:p>
            <a:r>
              <a:rPr lang="fr-FR" dirty="0"/>
              <a:t>Les </a:t>
            </a:r>
            <a:r>
              <a:rPr lang="fr-FR" b="1" dirty="0"/>
              <a:t>tests de charge</a:t>
            </a:r>
            <a:r>
              <a:rPr lang="fr-FR" dirty="0"/>
              <a:t> sont généralement basés sur des </a:t>
            </a:r>
            <a:r>
              <a:rPr lang="fr-FR" b="1" dirty="0"/>
              <a:t>tests de performance</a:t>
            </a:r>
            <a:r>
              <a:rPr lang="fr-FR" dirty="0"/>
              <a:t>. </a:t>
            </a:r>
          </a:p>
        </p:txBody>
      </p:sp>
    </p:spTree>
    <p:extLst>
      <p:ext uri="{BB962C8B-B14F-4D97-AF65-F5344CB8AC3E}">
        <p14:creationId xmlns:p14="http://schemas.microsoft.com/office/powerpoint/2010/main" val="19558387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fichier </a:t>
            </a:r>
            <a:r>
              <a:rPr lang="fr-FR" dirty="0" err="1"/>
              <a:t>yaml</a:t>
            </a:r>
            <a:endParaRPr lang="fr-FR" dirty="0"/>
          </a:p>
        </p:txBody>
      </p:sp>
      <p:sp>
        <p:nvSpPr>
          <p:cNvPr id="3" name="Espace réservé du texte 2"/>
          <p:cNvSpPr>
            <a:spLocks noGrp="1"/>
          </p:cNvSpPr>
          <p:nvPr>
            <p:ph type="body" sz="quarter" idx="13"/>
          </p:nvPr>
        </p:nvSpPr>
        <p:spPr>
          <a:xfrm>
            <a:off x="336475" y="2678532"/>
            <a:ext cx="11655840" cy="2364115"/>
          </a:xfrm>
        </p:spPr>
        <p:txBody>
          <a:bodyPr/>
          <a:lstStyle/>
          <a:p>
            <a:r>
              <a:rPr lang="fr-FR" b="1" dirty="0"/>
              <a:t>trigger : – master</a:t>
            </a:r>
            <a:r>
              <a:rPr lang="fr-FR" dirty="0"/>
              <a:t> : Cela veut dire qu’un </a:t>
            </a:r>
            <a:r>
              <a:rPr lang="fr-FR" dirty="0" err="1"/>
              <a:t>build</a:t>
            </a:r>
            <a:r>
              <a:rPr lang="fr-FR" dirty="0"/>
              <a:t> va être lancée automatiquement à chaque nouveau push sur la branche master. Il est possible de la même façon d’ajouter des filtres dans le trigger, ou de rendre l’exécution automatique lors de la création des pull-</a:t>
            </a:r>
            <a:r>
              <a:rPr lang="fr-FR" dirty="0" err="1"/>
              <a:t>request</a:t>
            </a:r>
            <a:r>
              <a:rPr lang="fr-FR" dirty="0"/>
              <a:t>.</a:t>
            </a:r>
          </a:p>
          <a:p>
            <a:r>
              <a:rPr lang="fr-FR" dirty="0"/>
              <a:t>Jobs: Tâches à effectuer</a:t>
            </a:r>
          </a:p>
          <a:p>
            <a:r>
              <a:rPr lang="fr-FR" dirty="0"/>
              <a:t>Stages: il peut contenir plusieurs jobs.</a:t>
            </a:r>
          </a:p>
          <a:p>
            <a:endParaRPr lang="fr-FR" dirty="0"/>
          </a:p>
          <a:p>
            <a:endParaRPr lang="fr-FR" dirty="0"/>
          </a:p>
          <a:p>
            <a:endParaRPr lang="fr-FR" dirty="0"/>
          </a:p>
        </p:txBody>
      </p:sp>
    </p:spTree>
    <p:extLst>
      <p:ext uri="{BB962C8B-B14F-4D97-AF65-F5344CB8AC3E}">
        <p14:creationId xmlns:p14="http://schemas.microsoft.com/office/powerpoint/2010/main" val="1928421703"/>
      </p:ext>
    </p:extLst>
  </p:cSld>
  <p:clrMapOvr>
    <a:masterClrMapping/>
  </p:clrMapOvr>
  <p:transition>
    <p:fade/>
  </p:transition>
</p:sld>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Métropolitain</Template>
  <TotalTime>190</TotalTime>
  <Words>1050</Words>
  <Application>Microsoft Office PowerPoint</Application>
  <PresentationFormat>Grand écran</PresentationFormat>
  <Paragraphs>81</Paragraphs>
  <Slides>11</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Wingdings</vt:lpstr>
      <vt:lpstr>Métropolitain</vt:lpstr>
      <vt:lpstr>Azure pipelines</vt:lpstr>
      <vt:lpstr>Intégration continue</vt:lpstr>
      <vt:lpstr>Azure DevOps Pipeline</vt:lpstr>
      <vt:lpstr>Azure DevOps Pipeline</vt:lpstr>
      <vt:lpstr>Présentation PowerPoint</vt:lpstr>
      <vt:lpstr>Présentation PowerPoint</vt:lpstr>
      <vt:lpstr>Présentation PowerPoint</vt:lpstr>
      <vt:lpstr>Types de tests</vt:lpstr>
      <vt:lpstr>Le fichier yaml</vt:lpstr>
      <vt:lpstr>Le fichier yaml : Bonnes pratiques</vt:lpstr>
      <vt:lpstr>Le fichier yaml : Bonnes pratiques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continue</dc:title>
  <dc:creator>imane chlioui</dc:creator>
  <cp:lastModifiedBy>imane chlioui</cp:lastModifiedBy>
  <cp:revision>11</cp:revision>
  <dcterms:created xsi:type="dcterms:W3CDTF">2021-03-12T15:03:22Z</dcterms:created>
  <dcterms:modified xsi:type="dcterms:W3CDTF">2022-05-17T23:02:34Z</dcterms:modified>
</cp:coreProperties>
</file>