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8" r:id="rId3"/>
    <p:sldId id="257" r:id="rId4"/>
    <p:sldId id="261" r:id="rId5"/>
    <p:sldId id="262" r:id="rId6"/>
    <p:sldId id="259" r:id="rId7"/>
    <p:sldId id="258" r:id="rId8"/>
    <p:sldId id="260" r:id="rId9"/>
    <p:sldId id="269" r:id="rId10"/>
    <p:sldId id="263" r:id="rId11"/>
    <p:sldId id="270" r:id="rId12"/>
    <p:sldId id="271" r:id="rId13"/>
    <p:sldId id="272" r:id="rId14"/>
    <p:sldId id="264" r:id="rId15"/>
    <p:sldId id="267" r:id="rId16"/>
    <p:sldId id="273" r:id="rId17"/>
    <p:sldId id="274" r:id="rId18"/>
    <p:sldId id="275" r:id="rId19"/>
    <p:sldId id="276"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50EF1-84C1-4569-9D2E-E8F973309B84}"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50EB7835-0C5F-441D-943F-F72437DB453C}">
      <dgm:prSet phldrT="[Texte]"/>
      <dgm:spPr/>
      <dgm:t>
        <a:bodyPr/>
        <a:lstStyle/>
        <a:p>
          <a:r>
            <a:rPr lang="fr-FR" dirty="0"/>
            <a:t>Automatisation</a:t>
          </a:r>
        </a:p>
      </dgm:t>
    </dgm:pt>
    <dgm:pt modelId="{90922692-631F-4B21-ADCE-6DF2A36401E3}" type="parTrans" cxnId="{7274160A-E663-47C6-B525-6740A05E17A3}">
      <dgm:prSet/>
      <dgm:spPr/>
      <dgm:t>
        <a:bodyPr/>
        <a:lstStyle/>
        <a:p>
          <a:endParaRPr lang="fr-FR"/>
        </a:p>
      </dgm:t>
    </dgm:pt>
    <dgm:pt modelId="{0833EA02-6F0B-489D-9E5B-C0EAB21CEC1D}" type="sibTrans" cxnId="{7274160A-E663-47C6-B525-6740A05E17A3}">
      <dgm:prSet/>
      <dgm:spPr/>
      <dgm:t>
        <a:bodyPr/>
        <a:lstStyle/>
        <a:p>
          <a:endParaRPr lang="fr-FR"/>
        </a:p>
      </dgm:t>
    </dgm:pt>
    <dgm:pt modelId="{FFCA5CFC-D415-440C-8B00-08645F2C7EB3}">
      <dgm:prSet phldrT="[Texte]"/>
      <dgm:spPr/>
      <dgm:t>
        <a:bodyPr/>
        <a:lstStyle/>
        <a:p>
          <a:r>
            <a:rPr lang="fr-FR" dirty="0"/>
            <a:t>Culture</a:t>
          </a:r>
        </a:p>
      </dgm:t>
    </dgm:pt>
    <dgm:pt modelId="{DA372DD6-0CE8-4D41-8B60-C3187D964E2E}" type="parTrans" cxnId="{2E187070-F69C-47D6-8199-0498D703C8B9}">
      <dgm:prSet/>
      <dgm:spPr/>
      <dgm:t>
        <a:bodyPr/>
        <a:lstStyle/>
        <a:p>
          <a:endParaRPr lang="fr-FR"/>
        </a:p>
      </dgm:t>
    </dgm:pt>
    <dgm:pt modelId="{858A29C7-62BE-4054-823A-A98747C119F7}" type="sibTrans" cxnId="{2E187070-F69C-47D6-8199-0498D703C8B9}">
      <dgm:prSet/>
      <dgm:spPr/>
      <dgm:t>
        <a:bodyPr/>
        <a:lstStyle/>
        <a:p>
          <a:endParaRPr lang="fr-FR"/>
        </a:p>
      </dgm:t>
    </dgm:pt>
    <dgm:pt modelId="{B59EFA6E-F4E7-4BFD-B742-2EB391B99C6D}">
      <dgm:prSet phldrT="[Texte]"/>
      <dgm:spPr/>
      <dgm:t>
        <a:bodyPr/>
        <a:lstStyle/>
        <a:p>
          <a:r>
            <a:rPr lang="fr-FR" dirty="0"/>
            <a:t>Mesure</a:t>
          </a:r>
        </a:p>
      </dgm:t>
    </dgm:pt>
    <dgm:pt modelId="{C545A1FA-DEA7-4F81-BF38-64EECB365EBE}" type="parTrans" cxnId="{44C4FE09-AD26-4391-B228-01E220DBECAA}">
      <dgm:prSet/>
      <dgm:spPr/>
      <dgm:t>
        <a:bodyPr/>
        <a:lstStyle/>
        <a:p>
          <a:endParaRPr lang="fr-FR"/>
        </a:p>
      </dgm:t>
    </dgm:pt>
    <dgm:pt modelId="{E068F3C7-1556-4B23-9145-D584C602A60C}" type="sibTrans" cxnId="{44C4FE09-AD26-4391-B228-01E220DBECAA}">
      <dgm:prSet/>
      <dgm:spPr/>
      <dgm:t>
        <a:bodyPr/>
        <a:lstStyle/>
        <a:p>
          <a:endParaRPr lang="fr-FR"/>
        </a:p>
      </dgm:t>
    </dgm:pt>
    <dgm:pt modelId="{7D003B22-56F2-4021-A006-A4C4ADEA1286}">
      <dgm:prSet phldrT="[Texte]"/>
      <dgm:spPr/>
      <dgm:t>
        <a:bodyPr/>
        <a:lstStyle/>
        <a:p>
          <a:r>
            <a:rPr lang="fr-FR" dirty="0"/>
            <a:t>Partage</a:t>
          </a:r>
        </a:p>
      </dgm:t>
    </dgm:pt>
    <dgm:pt modelId="{71DEB894-6E0E-4F3A-BC52-3F08DB704DBF}" type="parTrans" cxnId="{E9AD002E-73F6-4B0D-BD85-DD5A71C76C85}">
      <dgm:prSet/>
      <dgm:spPr/>
      <dgm:t>
        <a:bodyPr/>
        <a:lstStyle/>
        <a:p>
          <a:endParaRPr lang="fr-FR"/>
        </a:p>
      </dgm:t>
    </dgm:pt>
    <dgm:pt modelId="{A77B6D91-D2C1-4C10-941E-658BD7C7DC83}" type="sibTrans" cxnId="{E9AD002E-73F6-4B0D-BD85-DD5A71C76C85}">
      <dgm:prSet/>
      <dgm:spPr/>
      <dgm:t>
        <a:bodyPr/>
        <a:lstStyle/>
        <a:p>
          <a:endParaRPr lang="fr-FR"/>
        </a:p>
      </dgm:t>
    </dgm:pt>
    <dgm:pt modelId="{63503287-5BE0-43DC-A2D6-945B99E67E52}">
      <dgm:prSet phldrT="[Texte]"/>
      <dgm:spPr/>
      <dgm:t>
        <a:bodyPr/>
        <a:lstStyle/>
        <a:p>
          <a:r>
            <a:rPr lang="fr-FR" dirty="0" err="1"/>
            <a:t>Devops</a:t>
          </a:r>
          <a:endParaRPr lang="fr-FR" dirty="0"/>
        </a:p>
      </dgm:t>
    </dgm:pt>
    <dgm:pt modelId="{5ADE0605-E195-475B-8CC5-EEAC85E27D2D}" type="sibTrans" cxnId="{A3B4FDEB-2DD0-45EA-80E4-78C940CD88C3}">
      <dgm:prSet/>
      <dgm:spPr/>
      <dgm:t>
        <a:bodyPr/>
        <a:lstStyle/>
        <a:p>
          <a:endParaRPr lang="fr-FR"/>
        </a:p>
      </dgm:t>
    </dgm:pt>
    <dgm:pt modelId="{B216A34C-CB3F-4B90-9BEB-A505D87AADA4}" type="parTrans" cxnId="{A3B4FDEB-2DD0-45EA-80E4-78C940CD88C3}">
      <dgm:prSet/>
      <dgm:spPr/>
      <dgm:t>
        <a:bodyPr/>
        <a:lstStyle/>
        <a:p>
          <a:endParaRPr lang="fr-FR"/>
        </a:p>
      </dgm:t>
    </dgm:pt>
    <dgm:pt modelId="{CD0567EA-5607-40AB-AA5C-46B8C17E4EEA}" type="pres">
      <dgm:prSet presAssocID="{F6850EF1-84C1-4569-9D2E-E8F973309B84}" presName="Name0" presStyleCnt="0">
        <dgm:presLayoutVars>
          <dgm:chMax val="1"/>
          <dgm:dir/>
          <dgm:animLvl val="ctr"/>
          <dgm:resizeHandles val="exact"/>
        </dgm:presLayoutVars>
      </dgm:prSet>
      <dgm:spPr/>
    </dgm:pt>
    <dgm:pt modelId="{F433825A-990A-4154-9376-1F855C785A99}" type="pres">
      <dgm:prSet presAssocID="{63503287-5BE0-43DC-A2D6-945B99E67E52}" presName="centerShape" presStyleLbl="node0" presStyleIdx="0" presStyleCnt="1" custScaleY="93082"/>
      <dgm:spPr/>
    </dgm:pt>
    <dgm:pt modelId="{5FD38B9E-D289-4632-AF45-89C6915F1450}" type="pres">
      <dgm:prSet presAssocID="{90922692-631F-4B21-ADCE-6DF2A36401E3}" presName="parTrans" presStyleLbl="sibTrans2D1" presStyleIdx="0" presStyleCnt="4"/>
      <dgm:spPr/>
    </dgm:pt>
    <dgm:pt modelId="{5EFAF094-BF66-4C4A-B7A3-5E01E623B71C}" type="pres">
      <dgm:prSet presAssocID="{90922692-631F-4B21-ADCE-6DF2A36401E3}" presName="connectorText" presStyleLbl="sibTrans2D1" presStyleIdx="0" presStyleCnt="4"/>
      <dgm:spPr/>
    </dgm:pt>
    <dgm:pt modelId="{1F9D4556-AD27-4A25-BB7A-2DB8712AA75F}" type="pres">
      <dgm:prSet presAssocID="{50EB7835-0C5F-441D-943F-F72437DB453C}" presName="node" presStyleLbl="node1" presStyleIdx="0" presStyleCnt="4" custScaleX="130224" custScaleY="121973">
        <dgm:presLayoutVars>
          <dgm:bulletEnabled val="1"/>
        </dgm:presLayoutVars>
      </dgm:prSet>
      <dgm:spPr/>
    </dgm:pt>
    <dgm:pt modelId="{0956E847-6CE8-4D5B-AF53-EB376037A196}" type="pres">
      <dgm:prSet presAssocID="{DA372DD6-0CE8-4D41-8B60-C3187D964E2E}" presName="parTrans" presStyleLbl="sibTrans2D1" presStyleIdx="1" presStyleCnt="4"/>
      <dgm:spPr/>
    </dgm:pt>
    <dgm:pt modelId="{A73D7F82-A670-489D-9C85-C83CDCCB3AB9}" type="pres">
      <dgm:prSet presAssocID="{DA372DD6-0CE8-4D41-8B60-C3187D964E2E}" presName="connectorText" presStyleLbl="sibTrans2D1" presStyleIdx="1" presStyleCnt="4"/>
      <dgm:spPr/>
    </dgm:pt>
    <dgm:pt modelId="{71B3D6D4-B0CD-4842-BB06-A260DB6C0ABF}" type="pres">
      <dgm:prSet presAssocID="{FFCA5CFC-D415-440C-8B00-08645F2C7EB3}" presName="node" presStyleLbl="node1" presStyleIdx="1" presStyleCnt="4" custScaleX="126798" custScaleY="110368" custRadScaleRad="111569">
        <dgm:presLayoutVars>
          <dgm:bulletEnabled val="1"/>
        </dgm:presLayoutVars>
      </dgm:prSet>
      <dgm:spPr/>
    </dgm:pt>
    <dgm:pt modelId="{9B7A5815-9322-4F70-9392-9E7680B3B83A}" type="pres">
      <dgm:prSet presAssocID="{C545A1FA-DEA7-4F81-BF38-64EECB365EBE}" presName="parTrans" presStyleLbl="sibTrans2D1" presStyleIdx="2" presStyleCnt="4"/>
      <dgm:spPr/>
    </dgm:pt>
    <dgm:pt modelId="{F52CD481-CF5E-4B73-B648-32B038A14456}" type="pres">
      <dgm:prSet presAssocID="{C545A1FA-DEA7-4F81-BF38-64EECB365EBE}" presName="connectorText" presStyleLbl="sibTrans2D1" presStyleIdx="2" presStyleCnt="4"/>
      <dgm:spPr/>
    </dgm:pt>
    <dgm:pt modelId="{441C90EB-40C5-422F-A663-7B90C27EC8EC}" type="pres">
      <dgm:prSet presAssocID="{B59EFA6E-F4E7-4BFD-B742-2EB391B99C6D}" presName="node" presStyleLbl="node1" presStyleIdx="2" presStyleCnt="4" custScaleX="127463" custScaleY="121886">
        <dgm:presLayoutVars>
          <dgm:bulletEnabled val="1"/>
        </dgm:presLayoutVars>
      </dgm:prSet>
      <dgm:spPr/>
    </dgm:pt>
    <dgm:pt modelId="{155DAF66-50BF-42DC-8637-BC443AAB8C99}" type="pres">
      <dgm:prSet presAssocID="{71DEB894-6E0E-4F3A-BC52-3F08DB704DBF}" presName="parTrans" presStyleLbl="sibTrans2D1" presStyleIdx="3" presStyleCnt="4"/>
      <dgm:spPr/>
    </dgm:pt>
    <dgm:pt modelId="{322DE207-7DF2-4990-B593-D0A21DA0FEAA}" type="pres">
      <dgm:prSet presAssocID="{71DEB894-6E0E-4F3A-BC52-3F08DB704DBF}" presName="connectorText" presStyleLbl="sibTrans2D1" presStyleIdx="3" presStyleCnt="4"/>
      <dgm:spPr/>
    </dgm:pt>
    <dgm:pt modelId="{926CDBA9-B3B4-4BD7-89AD-69A7C9A1BFA4}" type="pres">
      <dgm:prSet presAssocID="{7D003B22-56F2-4021-A006-A4C4ADEA1286}" presName="node" presStyleLbl="node1" presStyleIdx="3" presStyleCnt="4" custScaleX="137456" custScaleY="108345" custRadScaleRad="102895" custRadScaleInc="-895">
        <dgm:presLayoutVars>
          <dgm:bulletEnabled val="1"/>
        </dgm:presLayoutVars>
      </dgm:prSet>
      <dgm:spPr/>
    </dgm:pt>
  </dgm:ptLst>
  <dgm:cxnLst>
    <dgm:cxn modelId="{59BC0605-ADE8-4D47-A9B2-41DAEAFBA9FE}" type="presOf" srcId="{71DEB894-6E0E-4F3A-BC52-3F08DB704DBF}" destId="{155DAF66-50BF-42DC-8637-BC443AAB8C99}" srcOrd="0" destOrd="0" presId="urn:microsoft.com/office/officeart/2005/8/layout/radial5"/>
    <dgm:cxn modelId="{B573F005-0013-4923-82D0-9CA155F1FB72}" type="presOf" srcId="{71DEB894-6E0E-4F3A-BC52-3F08DB704DBF}" destId="{322DE207-7DF2-4990-B593-D0A21DA0FEAA}" srcOrd="1" destOrd="0" presId="urn:microsoft.com/office/officeart/2005/8/layout/radial5"/>
    <dgm:cxn modelId="{44C4FE09-AD26-4391-B228-01E220DBECAA}" srcId="{63503287-5BE0-43DC-A2D6-945B99E67E52}" destId="{B59EFA6E-F4E7-4BFD-B742-2EB391B99C6D}" srcOrd="2" destOrd="0" parTransId="{C545A1FA-DEA7-4F81-BF38-64EECB365EBE}" sibTransId="{E068F3C7-1556-4B23-9145-D584C602A60C}"/>
    <dgm:cxn modelId="{7274160A-E663-47C6-B525-6740A05E17A3}" srcId="{63503287-5BE0-43DC-A2D6-945B99E67E52}" destId="{50EB7835-0C5F-441D-943F-F72437DB453C}" srcOrd="0" destOrd="0" parTransId="{90922692-631F-4B21-ADCE-6DF2A36401E3}" sibTransId="{0833EA02-6F0B-489D-9E5B-C0EAB21CEC1D}"/>
    <dgm:cxn modelId="{96447A0B-FD4A-4FF5-9AC4-F310CCD957BA}" type="presOf" srcId="{DA372DD6-0CE8-4D41-8B60-C3187D964E2E}" destId="{0956E847-6CE8-4D5B-AF53-EB376037A196}" srcOrd="0" destOrd="0" presId="urn:microsoft.com/office/officeart/2005/8/layout/radial5"/>
    <dgm:cxn modelId="{2CB84F0E-4561-4CE4-9B8B-350B336E701D}" type="presOf" srcId="{FFCA5CFC-D415-440C-8B00-08645F2C7EB3}" destId="{71B3D6D4-B0CD-4842-BB06-A260DB6C0ABF}" srcOrd="0" destOrd="0" presId="urn:microsoft.com/office/officeart/2005/8/layout/radial5"/>
    <dgm:cxn modelId="{0AD08816-A8DE-4C17-B594-24E8893D62B0}" type="presOf" srcId="{B59EFA6E-F4E7-4BFD-B742-2EB391B99C6D}" destId="{441C90EB-40C5-422F-A663-7B90C27EC8EC}" srcOrd="0" destOrd="0" presId="urn:microsoft.com/office/officeart/2005/8/layout/radial5"/>
    <dgm:cxn modelId="{B0D64A24-0EDE-4F3A-BA1F-449D1CC74704}" type="presOf" srcId="{7D003B22-56F2-4021-A006-A4C4ADEA1286}" destId="{926CDBA9-B3B4-4BD7-89AD-69A7C9A1BFA4}" srcOrd="0" destOrd="0" presId="urn:microsoft.com/office/officeart/2005/8/layout/radial5"/>
    <dgm:cxn modelId="{E9AD002E-73F6-4B0D-BD85-DD5A71C76C85}" srcId="{63503287-5BE0-43DC-A2D6-945B99E67E52}" destId="{7D003B22-56F2-4021-A006-A4C4ADEA1286}" srcOrd="3" destOrd="0" parTransId="{71DEB894-6E0E-4F3A-BC52-3F08DB704DBF}" sibTransId="{A77B6D91-D2C1-4C10-941E-658BD7C7DC83}"/>
    <dgm:cxn modelId="{B2360335-1299-425B-826C-7BFA458B8852}" type="presOf" srcId="{C545A1FA-DEA7-4F81-BF38-64EECB365EBE}" destId="{F52CD481-CF5E-4B73-B648-32B038A14456}" srcOrd="1" destOrd="0" presId="urn:microsoft.com/office/officeart/2005/8/layout/radial5"/>
    <dgm:cxn modelId="{64FE9740-427B-49FD-8B55-F01347F7198A}" type="presOf" srcId="{C545A1FA-DEA7-4F81-BF38-64EECB365EBE}" destId="{9B7A5815-9322-4F70-9392-9E7680B3B83A}" srcOrd="0" destOrd="0" presId="urn:microsoft.com/office/officeart/2005/8/layout/radial5"/>
    <dgm:cxn modelId="{2E187070-F69C-47D6-8199-0498D703C8B9}" srcId="{63503287-5BE0-43DC-A2D6-945B99E67E52}" destId="{FFCA5CFC-D415-440C-8B00-08645F2C7EB3}" srcOrd="1" destOrd="0" parTransId="{DA372DD6-0CE8-4D41-8B60-C3187D964E2E}" sibTransId="{858A29C7-62BE-4054-823A-A98747C119F7}"/>
    <dgm:cxn modelId="{F1880C75-7E3F-492A-ACD4-7876FE0CDA4A}" type="presOf" srcId="{F6850EF1-84C1-4569-9D2E-E8F973309B84}" destId="{CD0567EA-5607-40AB-AA5C-46B8C17E4EEA}" srcOrd="0" destOrd="0" presId="urn:microsoft.com/office/officeart/2005/8/layout/radial5"/>
    <dgm:cxn modelId="{07A62A9D-DE11-4BF2-83DA-C2E1805802BB}" type="presOf" srcId="{90922692-631F-4B21-ADCE-6DF2A36401E3}" destId="{5EFAF094-BF66-4C4A-B7A3-5E01E623B71C}" srcOrd="1" destOrd="0" presId="urn:microsoft.com/office/officeart/2005/8/layout/radial5"/>
    <dgm:cxn modelId="{45B0EAC6-0817-4977-85FC-F0F78C84ECAA}" type="presOf" srcId="{DA372DD6-0CE8-4D41-8B60-C3187D964E2E}" destId="{A73D7F82-A670-489D-9C85-C83CDCCB3AB9}" srcOrd="1" destOrd="0" presId="urn:microsoft.com/office/officeart/2005/8/layout/radial5"/>
    <dgm:cxn modelId="{CE4807DD-0735-433E-B7F3-99468B765733}" type="presOf" srcId="{63503287-5BE0-43DC-A2D6-945B99E67E52}" destId="{F433825A-990A-4154-9376-1F855C785A99}" srcOrd="0" destOrd="0" presId="urn:microsoft.com/office/officeart/2005/8/layout/radial5"/>
    <dgm:cxn modelId="{7123C6EA-C03E-47D6-9B75-67D61FD0FB5A}" type="presOf" srcId="{90922692-631F-4B21-ADCE-6DF2A36401E3}" destId="{5FD38B9E-D289-4632-AF45-89C6915F1450}" srcOrd="0" destOrd="0" presId="urn:microsoft.com/office/officeart/2005/8/layout/radial5"/>
    <dgm:cxn modelId="{A3B4FDEB-2DD0-45EA-80E4-78C940CD88C3}" srcId="{F6850EF1-84C1-4569-9D2E-E8F973309B84}" destId="{63503287-5BE0-43DC-A2D6-945B99E67E52}" srcOrd="0" destOrd="0" parTransId="{B216A34C-CB3F-4B90-9BEB-A505D87AADA4}" sibTransId="{5ADE0605-E195-475B-8CC5-EEAC85E27D2D}"/>
    <dgm:cxn modelId="{04846CFA-CAAB-43C0-A3A2-57E994DC62E7}" type="presOf" srcId="{50EB7835-0C5F-441D-943F-F72437DB453C}" destId="{1F9D4556-AD27-4A25-BB7A-2DB8712AA75F}" srcOrd="0" destOrd="0" presId="urn:microsoft.com/office/officeart/2005/8/layout/radial5"/>
    <dgm:cxn modelId="{07095570-6FCB-4B0F-AF66-20240DECEBEC}" type="presParOf" srcId="{CD0567EA-5607-40AB-AA5C-46B8C17E4EEA}" destId="{F433825A-990A-4154-9376-1F855C785A99}" srcOrd="0" destOrd="0" presId="urn:microsoft.com/office/officeart/2005/8/layout/radial5"/>
    <dgm:cxn modelId="{6D73E959-9B39-438B-9097-D5F709994475}" type="presParOf" srcId="{CD0567EA-5607-40AB-AA5C-46B8C17E4EEA}" destId="{5FD38B9E-D289-4632-AF45-89C6915F1450}" srcOrd="1" destOrd="0" presId="urn:microsoft.com/office/officeart/2005/8/layout/radial5"/>
    <dgm:cxn modelId="{77446260-E9DA-4722-8DA9-DFE806A0E3F8}" type="presParOf" srcId="{5FD38B9E-D289-4632-AF45-89C6915F1450}" destId="{5EFAF094-BF66-4C4A-B7A3-5E01E623B71C}" srcOrd="0" destOrd="0" presId="urn:microsoft.com/office/officeart/2005/8/layout/radial5"/>
    <dgm:cxn modelId="{3C8C6CDC-37BE-46F1-829A-06A4404337EF}" type="presParOf" srcId="{CD0567EA-5607-40AB-AA5C-46B8C17E4EEA}" destId="{1F9D4556-AD27-4A25-BB7A-2DB8712AA75F}" srcOrd="2" destOrd="0" presId="urn:microsoft.com/office/officeart/2005/8/layout/radial5"/>
    <dgm:cxn modelId="{E95DF9A4-D51C-4357-8D62-182D5815AB77}" type="presParOf" srcId="{CD0567EA-5607-40AB-AA5C-46B8C17E4EEA}" destId="{0956E847-6CE8-4D5B-AF53-EB376037A196}" srcOrd="3" destOrd="0" presId="urn:microsoft.com/office/officeart/2005/8/layout/radial5"/>
    <dgm:cxn modelId="{76A4FA79-BBF7-41C9-A7CB-34C445456C7C}" type="presParOf" srcId="{0956E847-6CE8-4D5B-AF53-EB376037A196}" destId="{A73D7F82-A670-489D-9C85-C83CDCCB3AB9}" srcOrd="0" destOrd="0" presId="urn:microsoft.com/office/officeart/2005/8/layout/radial5"/>
    <dgm:cxn modelId="{3068071E-09F4-4F3C-B7E4-AC6029697D19}" type="presParOf" srcId="{CD0567EA-5607-40AB-AA5C-46B8C17E4EEA}" destId="{71B3D6D4-B0CD-4842-BB06-A260DB6C0ABF}" srcOrd="4" destOrd="0" presId="urn:microsoft.com/office/officeart/2005/8/layout/radial5"/>
    <dgm:cxn modelId="{20D41D1A-5B01-4944-8DAB-A72895D376E8}" type="presParOf" srcId="{CD0567EA-5607-40AB-AA5C-46B8C17E4EEA}" destId="{9B7A5815-9322-4F70-9392-9E7680B3B83A}" srcOrd="5" destOrd="0" presId="urn:microsoft.com/office/officeart/2005/8/layout/radial5"/>
    <dgm:cxn modelId="{C0D16D1B-E4D2-4B39-8E65-CF7BA0348637}" type="presParOf" srcId="{9B7A5815-9322-4F70-9392-9E7680B3B83A}" destId="{F52CD481-CF5E-4B73-B648-32B038A14456}" srcOrd="0" destOrd="0" presId="urn:microsoft.com/office/officeart/2005/8/layout/radial5"/>
    <dgm:cxn modelId="{6BF6A9B6-463B-42A7-A146-3DAC89EA4050}" type="presParOf" srcId="{CD0567EA-5607-40AB-AA5C-46B8C17E4EEA}" destId="{441C90EB-40C5-422F-A663-7B90C27EC8EC}" srcOrd="6" destOrd="0" presId="urn:microsoft.com/office/officeart/2005/8/layout/radial5"/>
    <dgm:cxn modelId="{F7F3E34C-E0BA-44FD-82A2-70C9FFC77C24}" type="presParOf" srcId="{CD0567EA-5607-40AB-AA5C-46B8C17E4EEA}" destId="{155DAF66-50BF-42DC-8637-BC443AAB8C99}" srcOrd="7" destOrd="0" presId="urn:microsoft.com/office/officeart/2005/8/layout/radial5"/>
    <dgm:cxn modelId="{9CBE845A-7A69-4813-8258-284BD0381381}" type="presParOf" srcId="{155DAF66-50BF-42DC-8637-BC443AAB8C99}" destId="{322DE207-7DF2-4990-B593-D0A21DA0FEAA}" srcOrd="0" destOrd="0" presId="urn:microsoft.com/office/officeart/2005/8/layout/radial5"/>
    <dgm:cxn modelId="{F9AFD9E4-C35A-456D-BF7F-AB7E815245E0}" type="presParOf" srcId="{CD0567EA-5607-40AB-AA5C-46B8C17E4EEA}" destId="{926CDBA9-B3B4-4BD7-89AD-69A7C9A1BFA4}"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3825A-990A-4154-9376-1F855C785A99}">
      <dsp:nvSpPr>
        <dsp:cNvPr id="0" name=""/>
        <dsp:cNvSpPr/>
      </dsp:nvSpPr>
      <dsp:spPr>
        <a:xfrm>
          <a:off x="4765426" y="1854923"/>
          <a:ext cx="1291707" cy="120234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fr-FR" sz="2200" kern="1200" dirty="0" err="1"/>
            <a:t>Devops</a:t>
          </a:r>
          <a:endParaRPr lang="fr-FR" sz="2200" kern="1200" dirty="0"/>
        </a:p>
      </dsp:txBody>
      <dsp:txXfrm>
        <a:off x="4954592" y="2031002"/>
        <a:ext cx="913375" cy="850188"/>
      </dsp:txXfrm>
    </dsp:sp>
    <dsp:sp modelId="{5FD38B9E-D289-4632-AF45-89C6915F1450}">
      <dsp:nvSpPr>
        <dsp:cNvPr id="0" name=""/>
        <dsp:cNvSpPr/>
      </dsp:nvSpPr>
      <dsp:spPr>
        <a:xfrm rot="16200000">
          <a:off x="5300582" y="1432736"/>
          <a:ext cx="221394" cy="4391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5333791" y="1553781"/>
        <a:ext cx="154976" cy="263508"/>
      </dsp:txXfrm>
    </dsp:sp>
    <dsp:sp modelId="{1F9D4556-AD27-4A25-BB7A-2DB8712AA75F}">
      <dsp:nvSpPr>
        <dsp:cNvPr id="0" name=""/>
        <dsp:cNvSpPr/>
      </dsp:nvSpPr>
      <dsp:spPr>
        <a:xfrm>
          <a:off x="4570223" y="-138335"/>
          <a:ext cx="1682112" cy="15755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kern="1200" dirty="0"/>
            <a:t>Automatisation</a:t>
          </a:r>
        </a:p>
      </dsp:txBody>
      <dsp:txXfrm>
        <a:off x="4816563" y="92397"/>
        <a:ext cx="1189432" cy="1114070"/>
      </dsp:txXfrm>
    </dsp:sp>
    <dsp:sp modelId="{0956E847-6CE8-4D5B-AF53-EB376037A196}">
      <dsp:nvSpPr>
        <dsp:cNvPr id="0" name=""/>
        <dsp:cNvSpPr/>
      </dsp:nvSpPr>
      <dsp:spPr>
        <a:xfrm>
          <a:off x="6178330" y="2236507"/>
          <a:ext cx="291975" cy="4391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6178330" y="2324343"/>
        <a:ext cx="204383" cy="263508"/>
      </dsp:txXfrm>
    </dsp:sp>
    <dsp:sp modelId="{71B3D6D4-B0CD-4842-BB06-A260DB6C0ABF}">
      <dsp:nvSpPr>
        <dsp:cNvPr id="0" name=""/>
        <dsp:cNvSpPr/>
      </dsp:nvSpPr>
      <dsp:spPr>
        <a:xfrm>
          <a:off x="6608030" y="1743281"/>
          <a:ext cx="1637858" cy="14256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kern="1200" dirty="0"/>
            <a:t>Culture</a:t>
          </a:r>
        </a:p>
      </dsp:txBody>
      <dsp:txXfrm>
        <a:off x="6847889" y="1952060"/>
        <a:ext cx="1158140" cy="1008073"/>
      </dsp:txXfrm>
    </dsp:sp>
    <dsp:sp modelId="{9B7A5815-9322-4F70-9392-9E7680B3B83A}">
      <dsp:nvSpPr>
        <dsp:cNvPr id="0" name=""/>
        <dsp:cNvSpPr/>
      </dsp:nvSpPr>
      <dsp:spPr>
        <a:xfrm rot="5400000">
          <a:off x="5300433" y="3040550"/>
          <a:ext cx="221692" cy="4391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5333687" y="3095132"/>
        <a:ext cx="155184" cy="263508"/>
      </dsp:txXfrm>
    </dsp:sp>
    <dsp:sp modelId="{441C90EB-40C5-422F-A663-7B90C27EC8EC}">
      <dsp:nvSpPr>
        <dsp:cNvPr id="0" name=""/>
        <dsp:cNvSpPr/>
      </dsp:nvSpPr>
      <dsp:spPr>
        <a:xfrm>
          <a:off x="4588055" y="3475558"/>
          <a:ext cx="1646448" cy="15744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kern="1200" dirty="0"/>
            <a:t>Mesure</a:t>
          </a:r>
        </a:p>
      </dsp:txBody>
      <dsp:txXfrm>
        <a:off x="4829172" y="3706125"/>
        <a:ext cx="1164214" cy="1113276"/>
      </dsp:txXfrm>
    </dsp:sp>
    <dsp:sp modelId="{155DAF66-50BF-42DC-8637-BC443AAB8C99}">
      <dsp:nvSpPr>
        <dsp:cNvPr id="0" name=""/>
        <dsp:cNvSpPr/>
      </dsp:nvSpPr>
      <dsp:spPr>
        <a:xfrm rot="10775835">
          <a:off x="4521423" y="2242156"/>
          <a:ext cx="172444" cy="4391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rot="10800000">
        <a:off x="4573155" y="2329810"/>
        <a:ext cx="120711" cy="263508"/>
      </dsp:txXfrm>
    </dsp:sp>
    <dsp:sp modelId="{926CDBA9-B3B4-4BD7-89AD-69A7C9A1BFA4}">
      <dsp:nvSpPr>
        <dsp:cNvPr id="0" name=""/>
        <dsp:cNvSpPr/>
      </dsp:nvSpPr>
      <dsp:spPr>
        <a:xfrm>
          <a:off x="2664592" y="1769414"/>
          <a:ext cx="1775529" cy="13995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kern="1200" dirty="0"/>
            <a:t>Partage</a:t>
          </a:r>
        </a:p>
      </dsp:txBody>
      <dsp:txXfrm>
        <a:off x="2924612" y="1974366"/>
        <a:ext cx="1255489" cy="989596"/>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04C67-893A-4B3A-810D-EEA2D86F3F88}" type="datetimeFigureOut">
              <a:rPr lang="fr-FR" smtClean="0"/>
              <a:t>31/05/2022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EC2CF-4D2F-4E63-9E25-0AC800A71CD1}" type="slidenum">
              <a:rPr lang="fr-FR" smtClean="0"/>
              <a:t>‹N°›</a:t>
            </a:fld>
            <a:endParaRPr lang="fr-FR"/>
          </a:p>
        </p:txBody>
      </p:sp>
    </p:spTree>
    <p:extLst>
      <p:ext uri="{BB962C8B-B14F-4D97-AF65-F5344CB8AC3E}">
        <p14:creationId xmlns:p14="http://schemas.microsoft.com/office/powerpoint/2010/main" val="115866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7AEC2CF-4D2F-4E63-9E25-0AC800A71CD1}" type="slidenum">
              <a:rPr lang="fr-FR" smtClean="0"/>
              <a:t>4</a:t>
            </a:fld>
            <a:endParaRPr lang="fr-FR"/>
          </a:p>
        </p:txBody>
      </p:sp>
    </p:spTree>
    <p:extLst>
      <p:ext uri="{BB962C8B-B14F-4D97-AF65-F5344CB8AC3E}">
        <p14:creationId xmlns:p14="http://schemas.microsoft.com/office/powerpoint/2010/main" val="26612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7AEC2CF-4D2F-4E63-9E25-0AC800A71CD1}" type="slidenum">
              <a:rPr lang="fr-FR" smtClean="0"/>
              <a:t>5</a:t>
            </a:fld>
            <a:endParaRPr lang="fr-FR"/>
          </a:p>
        </p:txBody>
      </p:sp>
    </p:spTree>
    <p:extLst>
      <p:ext uri="{BB962C8B-B14F-4D97-AF65-F5344CB8AC3E}">
        <p14:creationId xmlns:p14="http://schemas.microsoft.com/office/powerpoint/2010/main" val="194573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tests A-B sont un exemple de pratiques courantes dans l’approche Lean ; dans ce cas de figure, des entreprises demandent à un petit groupe d’utilisateurs de tester et d’évaluer deux versions logiciels ou plus, ayant des fonctionnalités différentes. Ensuite, celui qui fournit les meilleures fonctionnalités est déployé vers tous les utilisateurs et la version rejetée est annulée. Ces tests A-B sont réalistes uniquement avec des mécanismes efficaces et automatisés, tels que ceux qu’offre </a:t>
            </a:r>
            <a:r>
              <a:rPr lang="fr-FR" dirty="0" err="1"/>
              <a:t>DevOps</a:t>
            </a:r>
            <a:r>
              <a:rPr lang="fr-FR" dirty="0"/>
              <a:t>.</a:t>
            </a:r>
          </a:p>
          <a:p>
            <a:endParaRPr lang="fr-MA" dirty="0"/>
          </a:p>
          <a:p>
            <a:endParaRPr lang="fr-FR" dirty="0"/>
          </a:p>
        </p:txBody>
      </p:sp>
      <p:sp>
        <p:nvSpPr>
          <p:cNvPr id="4" name="Espace réservé du numéro de diapositive 3"/>
          <p:cNvSpPr>
            <a:spLocks noGrp="1"/>
          </p:cNvSpPr>
          <p:nvPr>
            <p:ph type="sldNum" sz="quarter" idx="10"/>
          </p:nvPr>
        </p:nvSpPr>
        <p:spPr/>
        <p:txBody>
          <a:bodyPr/>
          <a:lstStyle/>
          <a:p>
            <a:fld id="{C7AEC2CF-4D2F-4E63-9E25-0AC800A71CD1}" type="slidenum">
              <a:rPr lang="fr-FR" smtClean="0"/>
              <a:t>8</a:t>
            </a:fld>
            <a:endParaRPr lang="fr-FR"/>
          </a:p>
        </p:txBody>
      </p:sp>
    </p:spTree>
    <p:extLst>
      <p:ext uri="{BB962C8B-B14F-4D97-AF65-F5344CB8AC3E}">
        <p14:creationId xmlns:p14="http://schemas.microsoft.com/office/powerpoint/2010/main" val="1029775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1FAFDB6-3A41-4829-927D-E28B39496C32}" type="datetimeFigureOut">
              <a:rPr lang="fr-FR" smtClean="0"/>
              <a:t>31/05/2022</a:t>
            </a:fld>
            <a:endParaRPr lang="fr-FR"/>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fr-F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514FF3B-DB93-494D-B6C7-A9667ABBA07C}" type="slidenum">
              <a:rPr lang="fr-FR" smtClean="0"/>
              <a:t>‹N°›</a:t>
            </a:fld>
            <a:endParaRPr lang="fr-FR"/>
          </a:p>
        </p:txBody>
      </p:sp>
    </p:spTree>
    <p:extLst>
      <p:ext uri="{BB962C8B-B14F-4D97-AF65-F5344CB8AC3E}">
        <p14:creationId xmlns:p14="http://schemas.microsoft.com/office/powerpoint/2010/main" val="105368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1FAFDB6-3A41-4829-927D-E28B39496C32}" type="datetimeFigureOut">
              <a:rPr lang="fr-FR" smtClean="0"/>
              <a:t>31/05/2022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14FF3B-DB93-494D-B6C7-A9667ABBA07C}" type="slidenum">
              <a:rPr lang="fr-FR" smtClean="0"/>
              <a:t>‹N°›</a:t>
            </a:fld>
            <a:endParaRPr lang="fr-FR"/>
          </a:p>
        </p:txBody>
      </p:sp>
    </p:spTree>
    <p:extLst>
      <p:ext uri="{BB962C8B-B14F-4D97-AF65-F5344CB8AC3E}">
        <p14:creationId xmlns:p14="http://schemas.microsoft.com/office/powerpoint/2010/main" val="861002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1FAFDB6-3A41-4829-927D-E28B39496C32}" type="datetimeFigureOut">
              <a:rPr lang="fr-FR" smtClean="0"/>
              <a:t>31/05/2022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14FF3B-DB93-494D-B6C7-A9667ABBA07C}" type="slidenum">
              <a:rPr lang="fr-FR" smtClean="0"/>
              <a:t>‹N°›</a:t>
            </a:fld>
            <a:endParaRPr lang="fr-FR"/>
          </a:p>
        </p:txBody>
      </p:sp>
    </p:spTree>
    <p:extLst>
      <p:ext uri="{BB962C8B-B14F-4D97-AF65-F5344CB8AC3E}">
        <p14:creationId xmlns:p14="http://schemas.microsoft.com/office/powerpoint/2010/main" val="11917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1FAFDB6-3A41-4829-927D-E28B39496C32}" type="datetimeFigureOut">
              <a:rPr lang="fr-FR" smtClean="0"/>
              <a:t>31/05/2022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14FF3B-DB93-494D-B6C7-A9667ABBA07C}" type="slidenum">
              <a:rPr lang="fr-FR" smtClean="0"/>
              <a:t>‹N°›</a:t>
            </a:fld>
            <a:endParaRPr lang="fr-FR"/>
          </a:p>
        </p:txBody>
      </p:sp>
    </p:spTree>
    <p:extLst>
      <p:ext uri="{BB962C8B-B14F-4D97-AF65-F5344CB8AC3E}">
        <p14:creationId xmlns:p14="http://schemas.microsoft.com/office/powerpoint/2010/main" val="91542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61FAFDB6-3A41-4829-927D-E28B39496C32}" type="datetimeFigureOut">
              <a:rPr lang="fr-FR" smtClean="0"/>
              <a:t>31/05/2022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14FF3B-DB93-494D-B6C7-A9667ABBA07C}" type="slidenum">
              <a:rPr lang="fr-FR" smtClean="0"/>
              <a:t>‹N°›</a:t>
            </a:fld>
            <a:endParaRPr lang="fr-FR"/>
          </a:p>
        </p:txBody>
      </p:sp>
    </p:spTree>
    <p:extLst>
      <p:ext uri="{BB962C8B-B14F-4D97-AF65-F5344CB8AC3E}">
        <p14:creationId xmlns:p14="http://schemas.microsoft.com/office/powerpoint/2010/main" val="143327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1FAFDB6-3A41-4829-927D-E28B39496C32}" type="datetimeFigureOut">
              <a:rPr lang="fr-FR" smtClean="0"/>
              <a:t>31/05/2022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514FF3B-DB93-494D-B6C7-A9667ABBA07C}" type="slidenum">
              <a:rPr lang="fr-FR" smtClean="0"/>
              <a:t>‹N°›</a:t>
            </a:fld>
            <a:endParaRPr lang="fr-FR"/>
          </a:p>
        </p:txBody>
      </p:sp>
    </p:spTree>
    <p:extLst>
      <p:ext uri="{BB962C8B-B14F-4D97-AF65-F5344CB8AC3E}">
        <p14:creationId xmlns:p14="http://schemas.microsoft.com/office/powerpoint/2010/main" val="2455290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1FAFDB6-3A41-4829-927D-E28B39496C32}" type="datetimeFigureOut">
              <a:rPr lang="fr-FR" smtClean="0"/>
              <a:t>31/05/2022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514FF3B-DB93-494D-B6C7-A9667ABBA07C}" type="slidenum">
              <a:rPr lang="fr-FR" smtClean="0"/>
              <a:t>‹N°›</a:t>
            </a:fld>
            <a:endParaRPr lang="fr-FR"/>
          </a:p>
        </p:txBody>
      </p:sp>
    </p:spTree>
    <p:extLst>
      <p:ext uri="{BB962C8B-B14F-4D97-AF65-F5344CB8AC3E}">
        <p14:creationId xmlns:p14="http://schemas.microsoft.com/office/powerpoint/2010/main" val="9626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1FAFDB6-3A41-4829-927D-E28B39496C32}" type="datetimeFigureOut">
              <a:rPr lang="fr-FR" smtClean="0"/>
              <a:t>31/05/2022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514FF3B-DB93-494D-B6C7-A9667ABBA07C}" type="slidenum">
              <a:rPr lang="fr-FR" smtClean="0"/>
              <a:t>‹N°›</a:t>
            </a:fld>
            <a:endParaRPr lang="fr-FR"/>
          </a:p>
        </p:txBody>
      </p:sp>
    </p:spTree>
    <p:extLst>
      <p:ext uri="{BB962C8B-B14F-4D97-AF65-F5344CB8AC3E}">
        <p14:creationId xmlns:p14="http://schemas.microsoft.com/office/powerpoint/2010/main" val="309071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AFDB6-3A41-4829-927D-E28B39496C32}" type="datetimeFigureOut">
              <a:rPr lang="fr-FR" smtClean="0"/>
              <a:t>31/05/2022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514FF3B-DB93-494D-B6C7-A9667ABBA07C}" type="slidenum">
              <a:rPr lang="fr-FR" smtClean="0"/>
              <a:t>‹N°›</a:t>
            </a:fld>
            <a:endParaRPr lang="fr-FR"/>
          </a:p>
        </p:txBody>
      </p:sp>
    </p:spTree>
    <p:extLst>
      <p:ext uri="{BB962C8B-B14F-4D97-AF65-F5344CB8AC3E}">
        <p14:creationId xmlns:p14="http://schemas.microsoft.com/office/powerpoint/2010/main" val="1869457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fr-FR"/>
              <a:t>Modifiez les styles du texte du masque</a:t>
            </a:r>
          </a:p>
        </p:txBody>
      </p:sp>
      <p:sp>
        <p:nvSpPr>
          <p:cNvPr id="5" name="Date Placeholder 4"/>
          <p:cNvSpPr>
            <a:spLocks noGrp="1"/>
          </p:cNvSpPr>
          <p:nvPr>
            <p:ph type="dt" sz="half" idx="10"/>
          </p:nvPr>
        </p:nvSpPr>
        <p:spPr/>
        <p:txBody>
          <a:bodyPr/>
          <a:lstStyle/>
          <a:p>
            <a:fld id="{61FAFDB6-3A41-4829-927D-E28B39496C32}" type="datetimeFigureOut">
              <a:rPr lang="fr-FR" smtClean="0"/>
              <a:t>31/05/2022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514FF3B-DB93-494D-B6C7-A9667ABBA07C}" type="slidenum">
              <a:rPr lang="fr-FR" smtClean="0"/>
              <a:t>‹N°›</a:t>
            </a:fld>
            <a:endParaRPr lang="fr-FR"/>
          </a:p>
        </p:txBody>
      </p:sp>
    </p:spTree>
    <p:extLst>
      <p:ext uri="{BB962C8B-B14F-4D97-AF65-F5344CB8AC3E}">
        <p14:creationId xmlns:p14="http://schemas.microsoft.com/office/powerpoint/2010/main" val="127275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1FAFDB6-3A41-4829-927D-E28B39496C32}" type="datetimeFigureOut">
              <a:rPr lang="fr-FR" smtClean="0"/>
              <a:t>31/05/2022</a:t>
            </a:fld>
            <a:endParaRPr lang="fr-FR"/>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fr-F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514FF3B-DB93-494D-B6C7-A9667ABBA07C}" type="slidenum">
              <a:rPr lang="fr-FR" smtClean="0"/>
              <a:t>‹N°›</a:t>
            </a:fld>
            <a:endParaRPr lang="fr-FR"/>
          </a:p>
        </p:txBody>
      </p:sp>
    </p:spTree>
    <p:extLst>
      <p:ext uri="{BB962C8B-B14F-4D97-AF65-F5344CB8AC3E}">
        <p14:creationId xmlns:p14="http://schemas.microsoft.com/office/powerpoint/2010/main" val="301591990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1FAFDB6-3A41-4829-927D-E28B39496C32}" type="datetimeFigureOut">
              <a:rPr lang="fr-FR" smtClean="0"/>
              <a:t>31/05/2022</a:t>
            </a:fld>
            <a:endParaRPr lang="fr-F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fr-F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514FF3B-DB93-494D-B6C7-A9667ABBA07C}" type="slidenum">
              <a:rPr lang="fr-FR" smtClean="0"/>
              <a:t>‹N°›</a:t>
            </a:fld>
            <a:endParaRPr lang="fr-FR"/>
          </a:p>
        </p:txBody>
      </p:sp>
    </p:spTree>
    <p:extLst>
      <p:ext uri="{BB962C8B-B14F-4D97-AF65-F5344CB8AC3E}">
        <p14:creationId xmlns:p14="http://schemas.microsoft.com/office/powerpoint/2010/main" val="3954114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67660" y="680942"/>
            <a:ext cx="10782300" cy="1902581"/>
          </a:xfrm>
        </p:spPr>
        <p:txBody>
          <a:bodyPr/>
          <a:lstStyle/>
          <a:p>
            <a:pPr algn="ctr"/>
            <a:r>
              <a:rPr lang="fr-FR" dirty="0"/>
              <a:t>DEVOPS	</a:t>
            </a:r>
          </a:p>
        </p:txBody>
      </p:sp>
      <p:sp>
        <p:nvSpPr>
          <p:cNvPr id="3" name="Sous-titre 2"/>
          <p:cNvSpPr>
            <a:spLocks noGrp="1"/>
          </p:cNvSpPr>
          <p:nvPr>
            <p:ph type="subTitle" idx="1"/>
          </p:nvPr>
        </p:nvSpPr>
        <p:spPr>
          <a:xfrm>
            <a:off x="2679192" y="6333232"/>
            <a:ext cx="9228201" cy="457836"/>
          </a:xfrm>
        </p:spPr>
        <p:txBody>
          <a:bodyPr>
            <a:normAutofit fontScale="92500" lnSpcReduction="10000"/>
          </a:bodyPr>
          <a:lstStyle/>
          <a:p>
            <a:pPr algn="r"/>
            <a:r>
              <a:rPr lang="fr-FR" dirty="0"/>
              <a:t>Imane Chlioui</a:t>
            </a:r>
          </a:p>
        </p:txBody>
      </p:sp>
      <p:pic>
        <p:nvPicPr>
          <p:cNvPr id="1026" name="Picture 2" descr="DevOps-logo-cropped2 | TechnoL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061" y="2946642"/>
            <a:ext cx="4533499" cy="2478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88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MA" dirty="0"/>
              <a:t>Introduction</a:t>
            </a:r>
            <a:endParaRPr lang="fr-FR" dirty="0"/>
          </a:p>
        </p:txBody>
      </p:sp>
      <p:sp>
        <p:nvSpPr>
          <p:cNvPr id="3" name="Espace réservé du contenu 2"/>
          <p:cNvSpPr>
            <a:spLocks noGrp="1"/>
          </p:cNvSpPr>
          <p:nvPr>
            <p:ph idx="1"/>
          </p:nvPr>
        </p:nvSpPr>
        <p:spPr/>
        <p:txBody>
          <a:bodyPr>
            <a:normAutofit fontScale="92500" lnSpcReduction="10000"/>
          </a:bodyPr>
          <a:lstStyle/>
          <a:p>
            <a:r>
              <a:rPr lang="fr-FR" b="1" dirty="0">
                <a:solidFill>
                  <a:srgbClr val="FF0000"/>
                </a:solidFill>
                <a:latin typeface="Times New Roman" panose="02020603050405020304" pitchFamily="18" charset="0"/>
                <a:cs typeface="Times New Roman" panose="02020603050405020304" pitchFamily="18" charset="0"/>
              </a:rPr>
              <a:t>Intégration continue </a:t>
            </a:r>
          </a:p>
          <a:p>
            <a:pPr marL="0" indent="0">
              <a:buNone/>
            </a:pPr>
            <a:r>
              <a:rPr lang="fr-FR" dirty="0">
                <a:latin typeface="Times New Roman" panose="02020603050405020304" pitchFamily="18" charset="0"/>
                <a:cs typeface="Times New Roman" panose="02020603050405020304" pitchFamily="18" charset="0"/>
              </a:rPr>
              <a:t>Une méthode de développement logiciel dans laquelle le logiciel est reconstruit et testé à chaque modification apportée par un programmeur. </a:t>
            </a:r>
          </a:p>
          <a:p>
            <a:r>
              <a:rPr lang="fr-FR" b="1" dirty="0">
                <a:solidFill>
                  <a:srgbClr val="FF0000"/>
                </a:solidFill>
                <a:latin typeface="Times New Roman" panose="02020603050405020304" pitchFamily="18" charset="0"/>
                <a:cs typeface="Times New Roman" panose="02020603050405020304" pitchFamily="18" charset="0"/>
              </a:rPr>
              <a:t>Livraison continue </a:t>
            </a:r>
          </a:p>
          <a:p>
            <a:pPr marL="0" indent="0">
              <a:buNone/>
            </a:pPr>
            <a:r>
              <a:rPr lang="fr-FR" dirty="0">
                <a:latin typeface="Times New Roman" panose="02020603050405020304" pitchFamily="18" charset="0"/>
                <a:cs typeface="Times New Roman" panose="02020603050405020304" pitchFamily="18" charset="0"/>
              </a:rPr>
              <a:t>La livraison continue est une approche dans laquelle l’intégration continue associée à des techniques de déploiement automatiques assurent une mise en production rapide et fiable du logiciel. </a:t>
            </a:r>
          </a:p>
          <a:p>
            <a:r>
              <a:rPr lang="fr-FR" b="1" dirty="0">
                <a:solidFill>
                  <a:srgbClr val="FF0000"/>
                </a:solidFill>
                <a:latin typeface="Times New Roman" panose="02020603050405020304" pitchFamily="18" charset="0"/>
                <a:cs typeface="Times New Roman" panose="02020603050405020304" pitchFamily="18" charset="0"/>
              </a:rPr>
              <a:t>Déploiement continu </a:t>
            </a:r>
          </a:p>
          <a:p>
            <a:pPr marL="0" indent="0">
              <a:buNone/>
            </a:pPr>
            <a:r>
              <a:rPr lang="fr-FR" dirty="0">
                <a:latin typeface="Times New Roman" panose="02020603050405020304" pitchFamily="18" charset="0"/>
                <a:cs typeface="Times New Roman" panose="02020603050405020304" pitchFamily="18" charset="0"/>
              </a:rPr>
              <a:t>Le déploiement continu est une approche dans laquelle chaque modification apportée par un programmeur passe automatiquement toute la chaîne allant des tests à la mise en production. Il n’y a plus d’intervention humaine.</a:t>
            </a:r>
          </a:p>
        </p:txBody>
      </p:sp>
    </p:spTree>
    <p:extLst>
      <p:ext uri="{BB962C8B-B14F-4D97-AF65-F5344CB8AC3E}">
        <p14:creationId xmlns:p14="http://schemas.microsoft.com/office/powerpoint/2010/main" val="409972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800" dirty="0"/>
              <a:t>Intégration continue (Continuos </a:t>
            </a:r>
            <a:r>
              <a:rPr lang="fr-FR" sz="4800" dirty="0" err="1"/>
              <a:t>Integration</a:t>
            </a:r>
            <a:r>
              <a:rPr lang="fr-FR" sz="4800" dirty="0"/>
              <a:t>)</a:t>
            </a:r>
          </a:p>
        </p:txBody>
      </p:sp>
      <p:sp>
        <p:nvSpPr>
          <p:cNvPr id="3" name="Espace réservé du contenu 2"/>
          <p:cNvSpPr>
            <a:spLocks noGrp="1"/>
          </p:cNvSpPr>
          <p:nvPr>
            <p:ph idx="1"/>
          </p:nvPr>
        </p:nvSpPr>
        <p:spPr/>
        <p:txBody>
          <a:bodyPr>
            <a:normAutofit lnSpcReduction="10000"/>
          </a:bodyPr>
          <a:lstStyle/>
          <a:p>
            <a:endParaRPr lang="fr-FR" dirty="0"/>
          </a:p>
          <a:p>
            <a:pPr marL="365125" indent="-365125" algn="just">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CI entraîne la fusion et les tests continus du code, ce qui conduit à détecter les défauts à l’avance.</a:t>
            </a:r>
          </a:p>
          <a:p>
            <a:pPr marL="365125" indent="-365125" algn="just">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CI offre moins de temps perdu à lutter contre les problèmes de fusion et une rétroaction rapide pour les équipes de développement.</a:t>
            </a:r>
          </a:p>
          <a:p>
            <a:pPr marL="365125" indent="-365125" algn="just">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CI est le processus d’automatiser les tests et l’intégration du code à chaque commit du code vers un contrôleur de code source.</a:t>
            </a:r>
          </a:p>
          <a:p>
            <a:pPr marL="365125" indent="-365125" algn="just">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CI encourage les développeurs à partager leur code et leurs tests unitaires en fusionnant leurs modifications dans contrôleur de code source partagé après chaque petite tâche terminée.</a:t>
            </a:r>
          </a:p>
          <a:p>
            <a:endParaRPr lang="fr-FR" dirty="0"/>
          </a:p>
        </p:txBody>
      </p:sp>
    </p:spTree>
    <p:extLst>
      <p:ext uri="{BB962C8B-B14F-4D97-AF65-F5344CB8AC3E}">
        <p14:creationId xmlns:p14="http://schemas.microsoft.com/office/powerpoint/2010/main" val="227282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Livraison continu (Continuos Delivery)</a:t>
            </a:r>
          </a:p>
        </p:txBody>
      </p:sp>
      <p:sp>
        <p:nvSpPr>
          <p:cNvPr id="3" name="Espace réservé du contenu 2"/>
          <p:cNvSpPr>
            <a:spLocks noGrp="1"/>
          </p:cNvSpPr>
          <p:nvPr>
            <p:ph idx="1"/>
          </p:nvPr>
        </p:nvSpPr>
        <p:spPr/>
        <p:txBody>
          <a:bodyPr>
            <a:normAutofit fontScale="85000" lnSpcReduction="20000"/>
          </a:bodyPr>
          <a:lstStyle/>
          <a:p>
            <a:pPr marL="0" indent="0">
              <a:buNone/>
            </a:pPr>
            <a:endParaRPr lang="fr-FR" dirty="0"/>
          </a:p>
          <a:p>
            <a:pPr marL="365125" indent="-365125" algn="just">
              <a:lnSpc>
                <a:spcPct val="95000"/>
              </a:lnSpc>
              <a:buFont typeface="Arial" pitchFamily="34" charset="0"/>
              <a:buChar char="•"/>
            </a:pPr>
            <a:r>
              <a:rPr lang="fr-FR" sz="2600" dirty="0">
                <a:latin typeface="Times New Roman" panose="02020603050405020304" pitchFamily="18" charset="0"/>
                <a:cs typeface="Times New Roman" panose="02020603050405020304" pitchFamily="18" charset="0"/>
              </a:rPr>
              <a:t>Plusieurs environnements de test ou de production créent un pipeline de version pour automatiser la création et le déploiement d'une nouvelle version.</a:t>
            </a:r>
          </a:p>
          <a:p>
            <a:pPr marL="365125" indent="-365125" algn="just">
              <a:lnSpc>
                <a:spcPct val="95000"/>
              </a:lnSpc>
              <a:buFont typeface="Arial" pitchFamily="34" charset="0"/>
              <a:buChar char="•"/>
            </a:pPr>
            <a:r>
              <a:rPr lang="fr-FR" sz="2600" dirty="0">
                <a:latin typeface="Times New Roman" panose="02020603050405020304" pitchFamily="18" charset="0"/>
                <a:cs typeface="Times New Roman" panose="02020603050405020304" pitchFamily="18" charset="0"/>
              </a:rPr>
              <a:t>Les environnements successifs prennent en charge des activités progressivement plus longues d'intégration, de charge et de tests d'acceptation des utilisateurs.</a:t>
            </a:r>
          </a:p>
          <a:p>
            <a:pPr marL="365125" indent="-365125" algn="just">
              <a:lnSpc>
                <a:spcPct val="95000"/>
              </a:lnSpc>
              <a:buFont typeface="Arial" pitchFamily="34" charset="0"/>
              <a:buChar char="•"/>
            </a:pPr>
            <a:r>
              <a:rPr lang="fr-FR" sz="2600" dirty="0">
                <a:latin typeface="Times New Roman" panose="02020603050405020304" pitchFamily="18" charset="0"/>
                <a:cs typeface="Times New Roman" panose="02020603050405020304" pitchFamily="18" charset="0"/>
              </a:rPr>
              <a:t>L'intégration continue démarre le processus du CD et le pipeline met en scène chaque environnement successif au suivant après la réussite des tests.</a:t>
            </a:r>
          </a:p>
          <a:p>
            <a:pPr marL="365125" indent="-365125" algn="just">
              <a:lnSpc>
                <a:spcPct val="95000"/>
              </a:lnSpc>
              <a:buFont typeface="Arial" pitchFamily="34" charset="0"/>
              <a:buChar char="•"/>
            </a:pPr>
            <a:r>
              <a:rPr lang="fr-FR" sz="2600" dirty="0">
                <a:latin typeface="Times New Roman" panose="02020603050405020304" pitchFamily="18" charset="0"/>
                <a:cs typeface="Times New Roman" panose="02020603050405020304" pitchFamily="18" charset="0"/>
              </a:rPr>
              <a:t>L'objectif du CD est de maintenir la production à jour en réalisant le chemin le plus court depuis la disponibilité du nouveau code dans le contrôle de version jusqu'au déploiement.</a:t>
            </a:r>
          </a:p>
          <a:p>
            <a:pPr marL="365125" indent="-365125" algn="just">
              <a:lnSpc>
                <a:spcPct val="95000"/>
              </a:lnSpc>
              <a:buFont typeface="Arial" pitchFamily="34" charset="0"/>
              <a:buChar char="•"/>
            </a:pPr>
            <a:r>
              <a:rPr lang="fr-FR" sz="2600" dirty="0">
                <a:latin typeface="Times New Roman" panose="02020603050405020304" pitchFamily="18" charset="0"/>
                <a:cs typeface="Times New Roman" panose="02020603050405020304" pitchFamily="18" charset="0"/>
              </a:rPr>
              <a:t>Le CD minimise le temps de déploiement et le temps d'atténuation ou le temps de correction des incidents de production.</a:t>
            </a:r>
          </a:p>
          <a:p>
            <a:endParaRPr lang="fr-FR" dirty="0"/>
          </a:p>
        </p:txBody>
      </p:sp>
    </p:spTree>
    <p:extLst>
      <p:ext uri="{BB962C8B-B14F-4D97-AF65-F5344CB8AC3E}">
        <p14:creationId xmlns:p14="http://schemas.microsoft.com/office/powerpoint/2010/main" val="3133054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1929200" y="782166"/>
            <a:ext cx="9043599" cy="5635260"/>
          </a:xfrm>
          <a:prstGeom prst="rect">
            <a:avLst/>
          </a:prstGeom>
        </p:spPr>
      </p:pic>
    </p:spTree>
    <p:extLst>
      <p:ext uri="{BB962C8B-B14F-4D97-AF65-F5344CB8AC3E}">
        <p14:creationId xmlns:p14="http://schemas.microsoft.com/office/powerpoint/2010/main" val="456911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MA" dirty="0"/>
              <a:t>Introduction</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55565840"/>
              </p:ext>
            </p:extLst>
          </p:nvPr>
        </p:nvGraphicFramePr>
        <p:xfrm>
          <a:off x="676275" y="2011363"/>
          <a:ext cx="10753726" cy="4159536"/>
        </p:xfrm>
        <a:graphic>
          <a:graphicData uri="http://schemas.openxmlformats.org/drawingml/2006/table">
            <a:tbl>
              <a:tblPr firstRow="1" bandRow="1">
                <a:tableStyleId>{5C22544A-7EE6-4342-B048-85BDC9FD1C3A}</a:tableStyleId>
              </a:tblPr>
              <a:tblGrid>
                <a:gridCol w="5376863">
                  <a:extLst>
                    <a:ext uri="{9D8B030D-6E8A-4147-A177-3AD203B41FA5}">
                      <a16:colId xmlns:a16="http://schemas.microsoft.com/office/drawing/2014/main" val="20000"/>
                    </a:ext>
                  </a:extLst>
                </a:gridCol>
                <a:gridCol w="5376863">
                  <a:extLst>
                    <a:ext uri="{9D8B030D-6E8A-4147-A177-3AD203B41FA5}">
                      <a16:colId xmlns:a16="http://schemas.microsoft.com/office/drawing/2014/main" val="20001"/>
                    </a:ext>
                  </a:extLst>
                </a:gridCol>
              </a:tblGrid>
              <a:tr h="519942">
                <a:tc>
                  <a:txBody>
                    <a:bodyPr/>
                    <a:lstStyle/>
                    <a:p>
                      <a:r>
                        <a:rPr lang="fr-FR" sz="2000" dirty="0">
                          <a:latin typeface="Times New Roman" panose="02020603050405020304" pitchFamily="18" charset="0"/>
                          <a:cs typeface="Times New Roman" panose="02020603050405020304" pitchFamily="18" charset="0"/>
                        </a:rPr>
                        <a:t>Vision classique </a:t>
                      </a:r>
                    </a:p>
                  </a:txBody>
                  <a:tcPr marL="93511" marR="93511"/>
                </a:tc>
                <a:tc>
                  <a:txBody>
                    <a:bodyPr/>
                    <a:lstStyle/>
                    <a:p>
                      <a:r>
                        <a:rPr lang="fr-FR" sz="2000" dirty="0" err="1">
                          <a:latin typeface="Times New Roman" panose="02020603050405020304" pitchFamily="18" charset="0"/>
                          <a:cs typeface="Times New Roman" panose="02020603050405020304" pitchFamily="18" charset="0"/>
                        </a:rPr>
                        <a:t>DevOps</a:t>
                      </a:r>
                      <a:endParaRPr lang="fr-FR" sz="2000" dirty="0">
                        <a:latin typeface="Times New Roman" panose="02020603050405020304" pitchFamily="18" charset="0"/>
                        <a:cs typeface="Times New Roman" panose="02020603050405020304" pitchFamily="18" charset="0"/>
                      </a:endParaRPr>
                    </a:p>
                  </a:txBody>
                  <a:tcPr marL="93511" marR="93511"/>
                </a:tc>
                <a:extLst>
                  <a:ext uri="{0D108BD9-81ED-4DB2-BD59-A6C34878D82A}">
                    <a16:rowId xmlns:a16="http://schemas.microsoft.com/office/drawing/2014/main" val="10000"/>
                  </a:ext>
                </a:extLst>
              </a:tr>
              <a:tr h="519942">
                <a:tc>
                  <a:txBody>
                    <a:bodyPr/>
                    <a:lstStyle/>
                    <a:p>
                      <a:r>
                        <a:rPr lang="fr-FR" dirty="0">
                          <a:latin typeface="Times New Roman" panose="02020603050405020304" pitchFamily="18" charset="0"/>
                          <a:cs typeface="Times New Roman" panose="02020603050405020304" pitchFamily="18" charset="0"/>
                        </a:rPr>
                        <a:t>60% de programmation</a:t>
                      </a:r>
                    </a:p>
                  </a:txBody>
                  <a:tcPr marL="93511" marR="93511"/>
                </a:tc>
                <a:tc>
                  <a:txBody>
                    <a:bodyPr/>
                    <a:lstStyle/>
                    <a:p>
                      <a:r>
                        <a:rPr lang="fr-FR" dirty="0">
                          <a:latin typeface="Times New Roman" panose="02020603050405020304" pitchFamily="18" charset="0"/>
                          <a:cs typeface="Times New Roman" panose="02020603050405020304" pitchFamily="18" charset="0"/>
                        </a:rPr>
                        <a:t>25% de programmation </a:t>
                      </a:r>
                    </a:p>
                  </a:txBody>
                  <a:tcPr marL="93511" marR="93511"/>
                </a:tc>
                <a:extLst>
                  <a:ext uri="{0D108BD9-81ED-4DB2-BD59-A6C34878D82A}">
                    <a16:rowId xmlns:a16="http://schemas.microsoft.com/office/drawing/2014/main" val="10001"/>
                  </a:ext>
                </a:extLst>
              </a:tr>
              <a:tr h="519942">
                <a:tc>
                  <a:txBody>
                    <a:bodyPr/>
                    <a:lstStyle/>
                    <a:p>
                      <a:r>
                        <a:rPr lang="fr-FR" dirty="0">
                          <a:latin typeface="Times New Roman" panose="02020603050405020304" pitchFamily="18" charset="0"/>
                          <a:cs typeface="Times New Roman" panose="02020603050405020304" pitchFamily="18" charset="0"/>
                        </a:rPr>
                        <a:t>20% de tests </a:t>
                      </a:r>
                    </a:p>
                  </a:txBody>
                  <a:tcPr marL="93511" marR="93511"/>
                </a:tc>
                <a:tc>
                  <a:txBody>
                    <a:bodyPr/>
                    <a:lstStyle/>
                    <a:p>
                      <a:r>
                        <a:rPr lang="fr-FR" dirty="0">
                          <a:latin typeface="Times New Roman" panose="02020603050405020304" pitchFamily="18" charset="0"/>
                          <a:cs typeface="Times New Roman" panose="02020603050405020304" pitchFamily="18" charset="0"/>
                        </a:rPr>
                        <a:t>10% de tests </a:t>
                      </a:r>
                    </a:p>
                  </a:txBody>
                  <a:tcPr marL="93511" marR="93511"/>
                </a:tc>
                <a:extLst>
                  <a:ext uri="{0D108BD9-81ED-4DB2-BD59-A6C34878D82A}">
                    <a16:rowId xmlns:a16="http://schemas.microsoft.com/office/drawing/2014/main" val="10002"/>
                  </a:ext>
                </a:extLst>
              </a:tr>
              <a:tr h="519942">
                <a:tc>
                  <a:txBody>
                    <a:bodyPr/>
                    <a:lstStyle/>
                    <a:p>
                      <a:r>
                        <a:rPr lang="fr-FR" dirty="0">
                          <a:latin typeface="Times New Roman" panose="02020603050405020304" pitchFamily="18" charset="0"/>
                          <a:cs typeface="Times New Roman" panose="02020603050405020304" pitchFamily="18" charset="0"/>
                        </a:rPr>
                        <a:t>10% d’intégration </a:t>
                      </a:r>
                    </a:p>
                  </a:txBody>
                  <a:tcPr marL="93511" marR="93511"/>
                </a:tc>
                <a:tc>
                  <a:txBody>
                    <a:bodyPr/>
                    <a:lstStyle/>
                    <a:p>
                      <a:r>
                        <a:rPr lang="fr-FR" dirty="0">
                          <a:latin typeface="Times New Roman" panose="02020603050405020304" pitchFamily="18" charset="0"/>
                          <a:cs typeface="Times New Roman" panose="02020603050405020304" pitchFamily="18" charset="0"/>
                        </a:rPr>
                        <a:t>10% d’intégration </a:t>
                      </a:r>
                    </a:p>
                  </a:txBody>
                  <a:tcPr marL="93511" marR="93511"/>
                </a:tc>
                <a:extLst>
                  <a:ext uri="{0D108BD9-81ED-4DB2-BD59-A6C34878D82A}">
                    <a16:rowId xmlns:a16="http://schemas.microsoft.com/office/drawing/2014/main" val="10003"/>
                  </a:ext>
                </a:extLst>
              </a:tr>
              <a:tr h="519942">
                <a:tc>
                  <a:txBody>
                    <a:bodyPr/>
                    <a:lstStyle/>
                    <a:p>
                      <a:r>
                        <a:rPr lang="fr-FR" dirty="0">
                          <a:latin typeface="Times New Roman" panose="02020603050405020304" pitchFamily="18" charset="0"/>
                          <a:cs typeface="Times New Roman" panose="02020603050405020304" pitchFamily="18" charset="0"/>
                        </a:rPr>
                        <a:t>10% de documentation </a:t>
                      </a:r>
                    </a:p>
                  </a:txBody>
                  <a:tcPr marL="93511" marR="93511"/>
                </a:tc>
                <a:tc>
                  <a:txBody>
                    <a:bodyPr/>
                    <a:lstStyle/>
                    <a:p>
                      <a:r>
                        <a:rPr lang="fr-FR" dirty="0">
                          <a:latin typeface="Times New Roman" panose="02020603050405020304" pitchFamily="18" charset="0"/>
                          <a:cs typeface="Times New Roman" panose="02020603050405020304" pitchFamily="18" charset="0"/>
                        </a:rPr>
                        <a:t>15% de documentation </a:t>
                      </a:r>
                    </a:p>
                  </a:txBody>
                  <a:tcPr marL="93511" marR="93511"/>
                </a:tc>
                <a:extLst>
                  <a:ext uri="{0D108BD9-81ED-4DB2-BD59-A6C34878D82A}">
                    <a16:rowId xmlns:a16="http://schemas.microsoft.com/office/drawing/2014/main" val="10004"/>
                  </a:ext>
                </a:extLst>
              </a:tr>
              <a:tr h="519942">
                <a:tc>
                  <a:txBody>
                    <a:bodyPr/>
                    <a:lstStyle/>
                    <a:p>
                      <a:endParaRPr lang="fr-FR">
                        <a:latin typeface="Times New Roman" panose="02020603050405020304" pitchFamily="18" charset="0"/>
                        <a:cs typeface="Times New Roman" panose="02020603050405020304" pitchFamily="18" charset="0"/>
                      </a:endParaRPr>
                    </a:p>
                  </a:txBody>
                  <a:tcPr marL="93511" marR="93511"/>
                </a:tc>
                <a:tc>
                  <a:txBody>
                    <a:bodyPr/>
                    <a:lstStyle/>
                    <a:p>
                      <a:r>
                        <a:rPr lang="fr-FR" dirty="0">
                          <a:latin typeface="Times New Roman" panose="02020603050405020304" pitchFamily="18" charset="0"/>
                          <a:cs typeface="Times New Roman" panose="02020603050405020304" pitchFamily="18" charset="0"/>
                        </a:rPr>
                        <a:t>10% automatisation des tests </a:t>
                      </a:r>
                    </a:p>
                  </a:txBody>
                  <a:tcPr marL="93511" marR="93511"/>
                </a:tc>
                <a:extLst>
                  <a:ext uri="{0D108BD9-81ED-4DB2-BD59-A6C34878D82A}">
                    <a16:rowId xmlns:a16="http://schemas.microsoft.com/office/drawing/2014/main" val="10005"/>
                  </a:ext>
                </a:extLst>
              </a:tr>
              <a:tr h="519942">
                <a:tc>
                  <a:txBody>
                    <a:bodyPr/>
                    <a:lstStyle/>
                    <a:p>
                      <a:endParaRPr lang="fr-FR" dirty="0">
                        <a:latin typeface="Times New Roman" panose="02020603050405020304" pitchFamily="18" charset="0"/>
                        <a:cs typeface="Times New Roman" panose="02020603050405020304" pitchFamily="18" charset="0"/>
                      </a:endParaRPr>
                    </a:p>
                  </a:txBody>
                  <a:tcPr marL="93511" marR="93511"/>
                </a:tc>
                <a:tc>
                  <a:txBody>
                    <a:bodyPr/>
                    <a:lstStyle/>
                    <a:p>
                      <a:r>
                        <a:rPr lang="fr-FR" dirty="0">
                          <a:latin typeface="Times New Roman" panose="02020603050405020304" pitchFamily="18" charset="0"/>
                          <a:cs typeface="Times New Roman" panose="02020603050405020304" pitchFamily="18" charset="0"/>
                        </a:rPr>
                        <a:t>10% automatisation du déploiement </a:t>
                      </a:r>
                    </a:p>
                  </a:txBody>
                  <a:tcPr marL="93511" marR="93511"/>
                </a:tc>
                <a:extLst>
                  <a:ext uri="{0D108BD9-81ED-4DB2-BD59-A6C34878D82A}">
                    <a16:rowId xmlns:a16="http://schemas.microsoft.com/office/drawing/2014/main" val="10006"/>
                  </a:ext>
                </a:extLst>
              </a:tr>
              <a:tr h="519942">
                <a:tc>
                  <a:txBody>
                    <a:bodyPr/>
                    <a:lstStyle/>
                    <a:p>
                      <a:endParaRPr lang="fr-FR" dirty="0">
                        <a:latin typeface="Times New Roman" panose="02020603050405020304" pitchFamily="18" charset="0"/>
                        <a:cs typeface="Times New Roman" panose="02020603050405020304" pitchFamily="18" charset="0"/>
                      </a:endParaRPr>
                    </a:p>
                  </a:txBody>
                  <a:tcPr marL="93511" marR="9351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Times New Roman" panose="02020603050405020304" pitchFamily="18" charset="0"/>
                          <a:cs typeface="Times New Roman" panose="02020603050405020304" pitchFamily="18" charset="0"/>
                        </a:rPr>
                        <a:t>20% qualité/validation</a:t>
                      </a:r>
                    </a:p>
                  </a:txBody>
                  <a:tcPr marL="93511" marR="93511"/>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16978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2459989508"/>
              </p:ext>
            </p:extLst>
          </p:nvPr>
        </p:nvGraphicFramePr>
        <p:xfrm>
          <a:off x="676275" y="1188720"/>
          <a:ext cx="10753725" cy="4911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Imag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96206" y="3024050"/>
            <a:ext cx="1383417" cy="1266760"/>
          </a:xfrm>
          <a:prstGeom prst="rect">
            <a:avLst/>
          </a:prstGeom>
        </p:spPr>
      </p:pic>
      <p:sp>
        <p:nvSpPr>
          <p:cNvPr id="2" name="Titre 1"/>
          <p:cNvSpPr>
            <a:spLocks noGrp="1"/>
          </p:cNvSpPr>
          <p:nvPr>
            <p:ph type="title"/>
          </p:nvPr>
        </p:nvSpPr>
        <p:spPr>
          <a:xfrm>
            <a:off x="676275" y="-101358"/>
            <a:ext cx="10772775" cy="1146387"/>
          </a:xfrm>
        </p:spPr>
        <p:txBody>
          <a:bodyPr/>
          <a:lstStyle/>
          <a:p>
            <a:pPr algn="ctr"/>
            <a:r>
              <a:rPr lang="fr-FR" dirty="0"/>
              <a:t>Définition</a:t>
            </a:r>
          </a:p>
        </p:txBody>
      </p:sp>
      <p:sp>
        <p:nvSpPr>
          <p:cNvPr id="5" name="Rectangle à coins arrondis 4"/>
          <p:cNvSpPr/>
          <p:nvPr/>
        </p:nvSpPr>
        <p:spPr>
          <a:xfrm>
            <a:off x="2312126" y="1188718"/>
            <a:ext cx="2481944" cy="12148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fr-FR" sz="1200" dirty="0">
                <a:solidFill>
                  <a:schemeClr val="tx1"/>
                </a:solidFill>
                <a:latin typeface="Times New Roman" panose="02020603050405020304" pitchFamily="18" charset="0"/>
                <a:cs typeface="Times New Roman" panose="02020603050405020304" pitchFamily="18" charset="0"/>
              </a:rPr>
              <a:t>Diminution du temps de cycle,</a:t>
            </a:r>
          </a:p>
          <a:p>
            <a:r>
              <a:rPr lang="fr-FR" sz="1200" dirty="0">
                <a:solidFill>
                  <a:schemeClr val="tx1"/>
                </a:solidFill>
                <a:latin typeface="Times New Roman" panose="02020603050405020304" pitchFamily="18" charset="0"/>
                <a:cs typeface="Times New Roman" panose="02020603050405020304" pitchFamily="18" charset="0"/>
              </a:rPr>
              <a:t>réduction des coûts de livraisons,</a:t>
            </a:r>
          </a:p>
          <a:p>
            <a:r>
              <a:rPr lang="fr-FR" sz="1200" dirty="0">
                <a:solidFill>
                  <a:schemeClr val="tx1"/>
                </a:solidFill>
                <a:latin typeface="Times New Roman" panose="02020603050405020304" pitchFamily="18" charset="0"/>
                <a:cs typeface="Times New Roman" panose="02020603050405020304" pitchFamily="18" charset="0"/>
              </a:rPr>
              <a:t>réduction des erreurs,</a:t>
            </a:r>
          </a:p>
          <a:p>
            <a:r>
              <a:rPr lang="fr-FR" sz="1200" dirty="0">
                <a:solidFill>
                  <a:schemeClr val="tx1"/>
                </a:solidFill>
                <a:latin typeface="Times New Roman" panose="02020603050405020304" pitchFamily="18" charset="0"/>
                <a:cs typeface="Times New Roman" panose="02020603050405020304" pitchFamily="18" charset="0"/>
              </a:rPr>
              <a:t>diminution du stress des équipe,</a:t>
            </a:r>
          </a:p>
          <a:p>
            <a:r>
              <a:rPr lang="fr-FR" sz="1200" dirty="0">
                <a:solidFill>
                  <a:schemeClr val="tx1"/>
                </a:solidFill>
                <a:latin typeface="Times New Roman" panose="02020603050405020304" pitchFamily="18" charset="0"/>
                <a:cs typeface="Times New Roman" panose="02020603050405020304" pitchFamily="18" charset="0"/>
              </a:rPr>
              <a:t>processus de livraison fiable et rapide</a:t>
            </a:r>
          </a:p>
        </p:txBody>
      </p:sp>
      <p:sp>
        <p:nvSpPr>
          <p:cNvPr id="7" name="Rectangle à coins arrondis 6"/>
          <p:cNvSpPr/>
          <p:nvPr/>
        </p:nvSpPr>
        <p:spPr>
          <a:xfrm>
            <a:off x="9022080" y="3024050"/>
            <a:ext cx="2939143" cy="12409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latin typeface="Times New Roman" panose="02020603050405020304" pitchFamily="18" charset="0"/>
                <a:cs typeface="Times New Roman" panose="02020603050405020304" pitchFamily="18" charset="0"/>
              </a:rPr>
              <a:t>Favoriser le mode projet, l’agilité, </a:t>
            </a:r>
          </a:p>
          <a:p>
            <a:r>
              <a:rPr lang="fr-FR" sz="1200" dirty="0">
                <a:solidFill>
                  <a:schemeClr val="tx1"/>
                </a:solidFill>
                <a:latin typeface="Times New Roman" panose="02020603050405020304" pitchFamily="18" charset="0"/>
                <a:cs typeface="Times New Roman" panose="02020603050405020304" pitchFamily="18" charset="0"/>
              </a:rPr>
              <a:t>la créativité et la mise en avant des </a:t>
            </a:r>
          </a:p>
          <a:p>
            <a:r>
              <a:rPr lang="fr-FR" sz="1200" dirty="0">
                <a:solidFill>
                  <a:schemeClr val="tx1"/>
                </a:solidFill>
                <a:latin typeface="Times New Roman" panose="02020603050405020304" pitchFamily="18" charset="0"/>
                <a:cs typeface="Times New Roman" panose="02020603050405020304" pitchFamily="18" charset="0"/>
              </a:rPr>
              <a:t>compétences de chaque membres des </a:t>
            </a:r>
          </a:p>
          <a:p>
            <a:r>
              <a:rPr lang="fr-FR" sz="1200" dirty="0">
                <a:solidFill>
                  <a:schemeClr val="tx1"/>
                </a:solidFill>
                <a:latin typeface="Times New Roman" panose="02020603050405020304" pitchFamily="18" charset="0"/>
                <a:cs typeface="Times New Roman" panose="02020603050405020304" pitchFamily="18" charset="0"/>
              </a:rPr>
              <a:t>équipes</a:t>
            </a:r>
          </a:p>
        </p:txBody>
      </p:sp>
      <p:sp>
        <p:nvSpPr>
          <p:cNvPr id="8" name="Rectangle à coins arrondis 7"/>
          <p:cNvSpPr/>
          <p:nvPr/>
        </p:nvSpPr>
        <p:spPr>
          <a:xfrm>
            <a:off x="145052" y="3043642"/>
            <a:ext cx="2939143" cy="12409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latin typeface="Times New Roman" panose="02020603050405020304" pitchFamily="18" charset="0"/>
                <a:cs typeface="Times New Roman" panose="02020603050405020304" pitchFamily="18" charset="0"/>
              </a:rPr>
              <a:t>Etre tous orientés vers une </a:t>
            </a:r>
          </a:p>
          <a:p>
            <a:r>
              <a:rPr lang="fr-FR" sz="1200" dirty="0">
                <a:solidFill>
                  <a:schemeClr val="tx1"/>
                </a:solidFill>
                <a:latin typeface="Times New Roman" panose="02020603050405020304" pitchFamily="18" charset="0"/>
                <a:cs typeface="Times New Roman" panose="02020603050405020304" pitchFamily="18" charset="0"/>
              </a:rPr>
              <a:t>même cible, cible partagée </a:t>
            </a:r>
          </a:p>
          <a:p>
            <a:r>
              <a:rPr lang="fr-FR" sz="1200" dirty="0">
                <a:solidFill>
                  <a:schemeClr val="tx1"/>
                </a:solidFill>
                <a:latin typeface="Times New Roman" panose="02020603050405020304" pitchFamily="18" charset="0"/>
                <a:cs typeface="Times New Roman" panose="02020603050405020304" pitchFamily="18" charset="0"/>
              </a:rPr>
              <a:t>entre business , développement et exploitation. </a:t>
            </a:r>
            <a:r>
              <a:rPr lang="fr-FR" sz="1200" b="1" dirty="0">
                <a:solidFill>
                  <a:schemeClr val="tx1"/>
                </a:solidFill>
                <a:latin typeface="Times New Roman" panose="02020603050405020304" pitchFamily="18" charset="0"/>
                <a:cs typeface="Times New Roman" panose="02020603050405020304" pitchFamily="18" charset="0"/>
              </a:rPr>
              <a:t>Développer le «tous ensemble»</a:t>
            </a:r>
            <a:endParaRPr lang="fr-FR" sz="1200" dirty="0">
              <a:solidFill>
                <a:schemeClr val="tx1"/>
              </a:solidFill>
              <a:latin typeface="Times New Roman" panose="02020603050405020304" pitchFamily="18" charset="0"/>
              <a:cs typeface="Times New Roman" panose="02020603050405020304" pitchFamily="18" charset="0"/>
            </a:endParaRPr>
          </a:p>
        </p:txBody>
      </p:sp>
      <p:sp>
        <p:nvSpPr>
          <p:cNvPr id="9" name="Rectangle à coins arrondis 8"/>
          <p:cNvSpPr/>
          <p:nvPr/>
        </p:nvSpPr>
        <p:spPr>
          <a:xfrm>
            <a:off x="7193280" y="5058587"/>
            <a:ext cx="2939143" cy="12409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err="1">
                <a:solidFill>
                  <a:schemeClr val="tx1"/>
                </a:solidFill>
                <a:latin typeface="Times New Roman" panose="02020603050405020304" pitchFamily="18" charset="0"/>
                <a:cs typeface="Times New Roman" panose="02020603050405020304" pitchFamily="18" charset="0"/>
              </a:rPr>
              <a:t>Détecterles</a:t>
            </a:r>
            <a:r>
              <a:rPr lang="fr-FR" sz="1200" dirty="0">
                <a:solidFill>
                  <a:schemeClr val="tx1"/>
                </a:solidFill>
                <a:latin typeface="Times New Roman" panose="02020603050405020304" pitchFamily="18" charset="0"/>
                <a:cs typeface="Times New Roman" panose="02020603050405020304" pitchFamily="18" charset="0"/>
              </a:rPr>
              <a:t> incidents pro activement, </a:t>
            </a:r>
          </a:p>
          <a:p>
            <a:r>
              <a:rPr lang="fr-FR" sz="1200" dirty="0">
                <a:solidFill>
                  <a:schemeClr val="tx1"/>
                </a:solidFill>
                <a:latin typeface="Times New Roman" panose="02020603050405020304" pitchFamily="18" charset="0"/>
                <a:cs typeface="Times New Roman" panose="02020603050405020304" pitchFamily="18" charset="0"/>
              </a:rPr>
              <a:t>anticiper pour mieux respecter coûts, délais, périmètre</a:t>
            </a:r>
          </a:p>
        </p:txBody>
      </p:sp>
    </p:spTree>
    <p:extLst>
      <p:ext uri="{BB962C8B-B14F-4D97-AF65-F5344CB8AC3E}">
        <p14:creationId xmlns:p14="http://schemas.microsoft.com/office/powerpoint/2010/main" val="51647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Avantages à adopter l’approche </a:t>
            </a:r>
            <a:r>
              <a:rPr lang="fr-FR" dirty="0" err="1"/>
              <a:t>DevOps</a:t>
            </a:r>
            <a:endParaRPr lang="fr-FR" dirty="0"/>
          </a:p>
        </p:txBody>
      </p:sp>
      <p:sp>
        <p:nvSpPr>
          <p:cNvPr id="3" name="Espace réservé du contenu 2"/>
          <p:cNvSpPr>
            <a:spLocks noGrp="1"/>
          </p:cNvSpPr>
          <p:nvPr>
            <p:ph idx="1"/>
          </p:nvPr>
        </p:nvSpPr>
        <p:spPr>
          <a:xfrm>
            <a:off x="676274" y="2157731"/>
            <a:ext cx="10753725" cy="3766185"/>
          </a:xfrm>
        </p:spPr>
        <p:txBody>
          <a:bodyPr/>
          <a:lstStyle/>
          <a:p>
            <a:pPr marL="182563" indent="-182563" fontAlgn="base">
              <a:buFont typeface="Arial" panose="020B0604020202020204" pitchFamily="34" charset="0"/>
              <a:buChar char="•"/>
            </a:pPr>
            <a:r>
              <a:rPr lang="fr-FR" dirty="0"/>
              <a:t>Accélération et amélioration de la fourniture des produits</a:t>
            </a:r>
          </a:p>
          <a:p>
            <a:pPr marL="182563" indent="-182563" fontAlgn="base">
              <a:buFont typeface="Arial" panose="020B0604020202020204" pitchFamily="34" charset="0"/>
              <a:buChar char="•"/>
            </a:pPr>
            <a:r>
              <a:rPr lang="fr-FR" dirty="0"/>
              <a:t>Résolution plus rapide des problèmes et complexité réduite</a:t>
            </a:r>
          </a:p>
          <a:p>
            <a:pPr marL="182563" indent="-182563" fontAlgn="base">
              <a:buFont typeface="Arial" panose="020B0604020202020204" pitchFamily="34" charset="0"/>
              <a:buChar char="•"/>
            </a:pPr>
            <a:r>
              <a:rPr lang="fr-FR" dirty="0"/>
              <a:t>Stabilité accrue des environnements d'exploitation</a:t>
            </a:r>
          </a:p>
          <a:p>
            <a:pPr marL="182563" indent="-182563" fontAlgn="base">
              <a:buFont typeface="Arial" panose="020B0604020202020204" pitchFamily="34" charset="0"/>
              <a:buChar char="•"/>
            </a:pPr>
            <a:r>
              <a:rPr lang="fr-FR" dirty="0"/>
              <a:t>Meilleure utilisation des ressources</a:t>
            </a:r>
          </a:p>
          <a:p>
            <a:pPr marL="182563" indent="-182563" fontAlgn="base">
              <a:buFont typeface="Arial" panose="020B0604020202020204" pitchFamily="34" charset="0"/>
              <a:buChar char="•"/>
            </a:pPr>
            <a:r>
              <a:rPr lang="fr-FR" dirty="0"/>
              <a:t>Automatisation accrue</a:t>
            </a:r>
          </a:p>
          <a:p>
            <a:pPr marL="182563" indent="-182563" fontAlgn="base">
              <a:buFont typeface="Arial" panose="020B0604020202020204" pitchFamily="34" charset="0"/>
              <a:buChar char="•"/>
            </a:pPr>
            <a:r>
              <a:rPr lang="fr-FR" dirty="0"/>
              <a:t>Meilleure visibilité sur les résultats du système</a:t>
            </a:r>
          </a:p>
          <a:p>
            <a:pPr marL="182563" indent="-182563" fontAlgn="base">
              <a:buFont typeface="Arial" panose="020B0604020202020204" pitchFamily="34" charset="0"/>
              <a:buChar char="•"/>
            </a:pPr>
            <a:r>
              <a:rPr lang="fr-FR" dirty="0"/>
              <a:t>Innovation renforcée</a:t>
            </a:r>
          </a:p>
        </p:txBody>
      </p:sp>
    </p:spTree>
    <p:extLst>
      <p:ext uri="{BB962C8B-B14F-4D97-AF65-F5344CB8AC3E}">
        <p14:creationId xmlns:p14="http://schemas.microsoft.com/office/powerpoint/2010/main" val="1055492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Historique</a:t>
            </a:r>
          </a:p>
        </p:txBody>
      </p:sp>
      <p:sp>
        <p:nvSpPr>
          <p:cNvPr id="3" name="Espace réservé du contenu 2"/>
          <p:cNvSpPr>
            <a:spLocks noGrp="1"/>
          </p:cNvSpPr>
          <p:nvPr>
            <p:ph idx="1"/>
          </p:nvPr>
        </p:nvSpPr>
        <p:spPr/>
        <p:txBody>
          <a:bodyPr>
            <a:normAutofit lnSpcReduction="10000"/>
          </a:bodyPr>
          <a:lstStyle/>
          <a:p>
            <a:pPr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 Au début des années 2000, le maintien de la disponibilité est devenu une nécessité pour des sites web comme Google et Flickr dont la popularité ne cessait de croître.</a:t>
            </a:r>
          </a:p>
          <a:p>
            <a:pPr marL="620713" lvl="1" indent="193675" algn="just">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Des ingénieurs de fiabilité des logiciels (SRE) ont alors commencé à collaborer avec les développeurs afin d'assurer le fonctionnement des sites après la mise en production du code.</a:t>
            </a:r>
          </a:p>
          <a:p>
            <a:pPr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 En 2009, </a:t>
            </a:r>
            <a:r>
              <a:rPr lang="fr-FR" b="1" dirty="0">
                <a:latin typeface="Times New Roman" panose="02020603050405020304" pitchFamily="18" charset="0"/>
                <a:cs typeface="Times New Roman" panose="02020603050405020304" pitchFamily="18" charset="0"/>
              </a:rPr>
              <a:t>John </a:t>
            </a:r>
            <a:r>
              <a:rPr lang="fr-FR" b="1" dirty="0" err="1">
                <a:latin typeface="Times New Roman" panose="02020603050405020304" pitchFamily="18" charset="0"/>
                <a:cs typeface="Times New Roman" panose="02020603050405020304" pitchFamily="18" charset="0"/>
              </a:rPr>
              <a:t>Allspaw</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a:t>
            </a:r>
            <a:r>
              <a:rPr lang="fr-FR" b="1" dirty="0">
                <a:latin typeface="Times New Roman" panose="02020603050405020304" pitchFamily="18" charset="0"/>
                <a:cs typeface="Times New Roman" panose="02020603050405020304" pitchFamily="18" charset="0"/>
              </a:rPr>
              <a:t>Paul Hammond</a:t>
            </a:r>
            <a:r>
              <a:rPr lang="fr-FR" dirty="0">
                <a:latin typeface="Times New Roman" panose="02020603050405020304" pitchFamily="18" charset="0"/>
                <a:cs typeface="Times New Roman" panose="02020603050405020304" pitchFamily="18" charset="0"/>
              </a:rPr>
              <a:t>, deux ingénieurs de Flickr, présentent leur propre méthodologie inspirée du </a:t>
            </a:r>
            <a:r>
              <a:rPr lang="fr-FR" dirty="0" err="1">
                <a:latin typeface="Times New Roman" panose="02020603050405020304" pitchFamily="18" charset="0"/>
                <a:cs typeface="Times New Roman" panose="02020603050405020304" pitchFamily="18" charset="0"/>
              </a:rPr>
              <a:t>DevOps</a:t>
            </a:r>
            <a:r>
              <a:rPr lang="fr-FR" dirty="0">
                <a:latin typeface="Times New Roman" panose="02020603050405020304" pitchFamily="18" charset="0"/>
                <a:cs typeface="Times New Roman" panose="02020603050405020304" pitchFamily="18" charset="0"/>
              </a:rPr>
              <a:t> sous le titre « 10+ </a:t>
            </a:r>
            <a:r>
              <a:rPr lang="fr-FR" dirty="0" err="1">
                <a:latin typeface="Times New Roman" panose="02020603050405020304" pitchFamily="18" charset="0"/>
                <a:cs typeface="Times New Roman" panose="02020603050405020304" pitchFamily="18" charset="0"/>
              </a:rPr>
              <a:t>Deploys</a:t>
            </a:r>
            <a:r>
              <a:rPr lang="fr-FR" dirty="0">
                <a:latin typeface="Times New Roman" panose="02020603050405020304" pitchFamily="18" charset="0"/>
                <a:cs typeface="Times New Roman" panose="02020603050405020304" pitchFamily="18" charset="0"/>
              </a:rPr>
              <a:t> per Day: Dev and </a:t>
            </a:r>
            <a:r>
              <a:rPr lang="fr-FR" dirty="0" err="1">
                <a:latin typeface="Times New Roman" panose="02020603050405020304" pitchFamily="18" charset="0"/>
                <a:cs typeface="Times New Roman" panose="02020603050405020304" pitchFamily="18" charset="0"/>
              </a:rPr>
              <a:t>Ops</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Cooperation</a:t>
            </a:r>
            <a:r>
              <a:rPr lang="fr-FR" dirty="0">
                <a:latin typeface="Times New Roman" panose="02020603050405020304" pitchFamily="18" charset="0"/>
                <a:cs typeface="Times New Roman" panose="02020603050405020304" pitchFamily="18" charset="0"/>
              </a:rPr>
              <a:t> at Flickr ».</a:t>
            </a:r>
          </a:p>
          <a:p>
            <a:pPr marL="809625" indent="-95250" algn="just">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Patrick </a:t>
            </a:r>
            <a:r>
              <a:rPr lang="fr-FR" b="1" dirty="0" err="1">
                <a:latin typeface="Times New Roman" panose="02020603050405020304" pitchFamily="18" charset="0"/>
                <a:cs typeface="Times New Roman" panose="02020603050405020304" pitchFamily="18" charset="0"/>
              </a:rPr>
              <a:t>Debois</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organise la première édition des </a:t>
            </a:r>
            <a:r>
              <a:rPr lang="fr-FR" dirty="0" err="1">
                <a:latin typeface="Times New Roman" panose="02020603050405020304" pitchFamily="18" charset="0"/>
                <a:cs typeface="Times New Roman" panose="02020603050405020304" pitchFamily="18" charset="0"/>
              </a:rPr>
              <a:t>DevOps</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Days</a:t>
            </a:r>
            <a:r>
              <a:rPr lang="fr-FR" dirty="0">
                <a:latin typeface="Times New Roman" panose="02020603050405020304" pitchFamily="18" charset="0"/>
                <a:cs typeface="Times New Roman" panose="02020603050405020304" pitchFamily="18" charset="0"/>
              </a:rPr>
              <a:t> en Belgique</a:t>
            </a:r>
          </a:p>
          <a:p>
            <a:pPr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Par la suite, d'autres outils et </a:t>
            </a:r>
            <a:r>
              <a:rPr lang="fr-FR" dirty="0" err="1">
                <a:latin typeface="Times New Roman" panose="02020603050405020304" pitchFamily="18" charset="0"/>
                <a:cs typeface="Times New Roman" panose="02020603050405020304" pitchFamily="18" charset="0"/>
              </a:rPr>
              <a:t>frameworks</a:t>
            </a:r>
            <a:r>
              <a:rPr lang="fr-FR" dirty="0">
                <a:latin typeface="Times New Roman" panose="02020603050405020304" pitchFamily="18" charset="0"/>
                <a:cs typeface="Times New Roman" panose="02020603050405020304" pitchFamily="18" charset="0"/>
              </a:rPr>
              <a:t> open source ont été proposés pour contribuer à l'avancement des objectifs </a:t>
            </a:r>
            <a:r>
              <a:rPr lang="fr-FR" dirty="0" err="1">
                <a:latin typeface="Times New Roman" panose="02020603050405020304" pitchFamily="18" charset="0"/>
                <a:cs typeface="Times New Roman" panose="02020603050405020304" pitchFamily="18" charset="0"/>
              </a:rPr>
              <a:t>DevOps</a:t>
            </a:r>
            <a:r>
              <a:rPr lang="fr-FR"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89809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4762" y="-367973"/>
            <a:ext cx="10772775" cy="1658198"/>
          </a:xfrm>
        </p:spPr>
        <p:txBody>
          <a:bodyPr>
            <a:normAutofit/>
          </a:bodyPr>
          <a:lstStyle/>
          <a:p>
            <a:pPr algn="ctr"/>
            <a:r>
              <a:rPr lang="fr-FR" sz="4400" dirty="0"/>
              <a:t>Les étapes de construction d’une évolution</a:t>
            </a: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7922" y="803886"/>
            <a:ext cx="8261132" cy="6054114"/>
          </a:xfrm>
        </p:spPr>
      </p:pic>
    </p:spTree>
    <p:extLst>
      <p:ext uri="{BB962C8B-B14F-4D97-AF65-F5344CB8AC3E}">
        <p14:creationId xmlns:p14="http://schemas.microsoft.com/office/powerpoint/2010/main" val="2620051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4526" y="250591"/>
            <a:ext cx="8797474" cy="6551776"/>
          </a:xfrm>
        </p:spPr>
      </p:pic>
      <p:sp>
        <p:nvSpPr>
          <p:cNvPr id="5" name="Titre 1"/>
          <p:cNvSpPr>
            <a:spLocks noGrp="1"/>
          </p:cNvSpPr>
          <p:nvPr>
            <p:ph type="title"/>
          </p:nvPr>
        </p:nvSpPr>
        <p:spPr>
          <a:xfrm>
            <a:off x="0" y="250591"/>
            <a:ext cx="4666129" cy="1712679"/>
          </a:xfrm>
        </p:spPr>
        <p:txBody>
          <a:bodyPr>
            <a:normAutofit/>
          </a:bodyPr>
          <a:lstStyle/>
          <a:p>
            <a:r>
              <a:rPr lang="fr-FR" sz="4400" dirty="0"/>
              <a:t>Automatisation</a:t>
            </a:r>
          </a:p>
        </p:txBody>
      </p:sp>
    </p:spTree>
    <p:extLst>
      <p:ext uri="{BB962C8B-B14F-4D97-AF65-F5344CB8AC3E}">
        <p14:creationId xmlns:p14="http://schemas.microsoft.com/office/powerpoint/2010/main" val="391524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ZoneTexte 54"/>
          <p:cNvSpPr txBox="1"/>
          <p:nvPr/>
        </p:nvSpPr>
        <p:spPr>
          <a:xfrm>
            <a:off x="3883081" y="2552812"/>
            <a:ext cx="901209" cy="369332"/>
          </a:xfrm>
          <a:prstGeom prst="rect">
            <a:avLst/>
          </a:prstGeom>
          <a:noFill/>
        </p:spPr>
        <p:txBody>
          <a:bodyPr wrap="none" rtlCol="0">
            <a:spAutoFit/>
          </a:bodyPr>
          <a:lstStyle/>
          <a:p>
            <a:r>
              <a:rPr lang="fr-FR" dirty="0"/>
              <a:t>Besoins</a:t>
            </a:r>
          </a:p>
        </p:txBody>
      </p:sp>
      <p:sp>
        <p:nvSpPr>
          <p:cNvPr id="2" name="Titre 1"/>
          <p:cNvSpPr>
            <a:spLocks noGrp="1"/>
          </p:cNvSpPr>
          <p:nvPr>
            <p:ph type="title"/>
          </p:nvPr>
        </p:nvSpPr>
        <p:spPr>
          <a:xfrm>
            <a:off x="967902" y="365125"/>
            <a:ext cx="10385898" cy="926963"/>
          </a:xfrm>
        </p:spPr>
        <p:txBody>
          <a:bodyPr/>
          <a:lstStyle/>
          <a:p>
            <a:pPr algn="ctr"/>
            <a:r>
              <a:rPr lang="fr-FR" dirty="0"/>
              <a:t>Introduction</a:t>
            </a:r>
          </a:p>
        </p:txBody>
      </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31432" y="2109700"/>
            <a:ext cx="1043948" cy="1043948"/>
          </a:xfrm>
        </p:spPr>
      </p:pic>
      <p:sp>
        <p:nvSpPr>
          <p:cNvPr id="4" name="Ellipse 3"/>
          <p:cNvSpPr/>
          <p:nvPr/>
        </p:nvSpPr>
        <p:spPr>
          <a:xfrm>
            <a:off x="433137" y="2093495"/>
            <a:ext cx="1852863" cy="818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Requirements analysis</a:t>
            </a: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6401" y="2109700"/>
            <a:ext cx="1097915" cy="1044252"/>
          </a:xfrm>
          <a:prstGeom prst="rect">
            <a:avLst/>
          </a:prstGeom>
        </p:spPr>
      </p:pic>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0762" y="1926704"/>
            <a:ext cx="480261" cy="704970"/>
          </a:xfrm>
          <a:prstGeom prst="rect">
            <a:avLst/>
          </a:prstGeom>
        </p:spPr>
      </p:pic>
      <p:cxnSp>
        <p:nvCxnSpPr>
          <p:cNvPr id="12" name="Connecteur droit avec flèche 11"/>
          <p:cNvCxnSpPr/>
          <p:nvPr/>
        </p:nvCxnSpPr>
        <p:spPr>
          <a:xfrm>
            <a:off x="3943082" y="2864890"/>
            <a:ext cx="73561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 name="Rectangle à coins arrondis 12"/>
          <p:cNvSpPr/>
          <p:nvPr/>
        </p:nvSpPr>
        <p:spPr>
          <a:xfrm>
            <a:off x="3272590" y="3481387"/>
            <a:ext cx="1997241" cy="670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Le programmeur accepte les exigences du client et les analyse</a:t>
            </a:r>
          </a:p>
        </p:txBody>
      </p:sp>
      <p:pic>
        <p:nvPicPr>
          <p:cNvPr id="14" name="Imag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16892" y="2215086"/>
            <a:ext cx="1435768" cy="1014011"/>
          </a:xfrm>
          <a:prstGeom prst="rect">
            <a:avLst/>
          </a:prstGeom>
        </p:spPr>
      </p:pic>
      <p:cxnSp>
        <p:nvCxnSpPr>
          <p:cNvPr id="17" name="Connecteur droit avec flèche 16"/>
          <p:cNvCxnSpPr/>
          <p:nvPr/>
        </p:nvCxnSpPr>
        <p:spPr>
          <a:xfrm>
            <a:off x="5739798" y="2850222"/>
            <a:ext cx="73561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 name="Rectangle à coins arrondis 17"/>
          <p:cNvSpPr/>
          <p:nvPr/>
        </p:nvSpPr>
        <p:spPr>
          <a:xfrm>
            <a:off x="6107606" y="3481387"/>
            <a:ext cx="1997241" cy="670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Le programmeur planifie le projet</a:t>
            </a:r>
          </a:p>
        </p:txBody>
      </p:sp>
      <p:sp>
        <p:nvSpPr>
          <p:cNvPr id="19" name="Ellipse 18"/>
          <p:cNvSpPr/>
          <p:nvPr/>
        </p:nvSpPr>
        <p:spPr>
          <a:xfrm>
            <a:off x="1097280" y="3073036"/>
            <a:ext cx="1219091" cy="500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Design</a:t>
            </a:r>
          </a:p>
        </p:txBody>
      </p:sp>
      <p:cxnSp>
        <p:nvCxnSpPr>
          <p:cNvPr id="16" name="Connecteur droit 15"/>
          <p:cNvCxnSpPr/>
          <p:nvPr/>
        </p:nvCxnSpPr>
        <p:spPr>
          <a:xfrm>
            <a:off x="675249" y="2911642"/>
            <a:ext cx="0" cy="4572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689317" y="3368843"/>
            <a:ext cx="4079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2" name="Imag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24708" y="2150777"/>
            <a:ext cx="757799" cy="841999"/>
          </a:xfrm>
          <a:prstGeom prst="rect">
            <a:avLst/>
          </a:prstGeom>
        </p:spPr>
      </p:pic>
      <p:pic>
        <p:nvPicPr>
          <p:cNvPr id="25" name="Imag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27922" y="2214070"/>
            <a:ext cx="878128" cy="835208"/>
          </a:xfrm>
          <a:prstGeom prst="rect">
            <a:avLst/>
          </a:prstGeom>
        </p:spPr>
      </p:pic>
      <p:pic>
        <p:nvPicPr>
          <p:cNvPr id="23" name="Imag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9418" y="4321920"/>
            <a:ext cx="1908374" cy="1391523"/>
          </a:xfrm>
          <a:prstGeom prst="rect">
            <a:avLst/>
          </a:prstGeom>
        </p:spPr>
      </p:pic>
      <p:cxnSp>
        <p:nvCxnSpPr>
          <p:cNvPr id="28" name="Connecteur droit 27"/>
          <p:cNvCxnSpPr/>
          <p:nvPr/>
        </p:nvCxnSpPr>
        <p:spPr>
          <a:xfrm>
            <a:off x="10872544" y="2950765"/>
            <a:ext cx="0" cy="218560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flipH="1">
            <a:off x="10477798" y="5136373"/>
            <a:ext cx="39474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à coins arrondis 33"/>
          <p:cNvSpPr/>
          <p:nvPr/>
        </p:nvSpPr>
        <p:spPr>
          <a:xfrm>
            <a:off x="8300551" y="5954953"/>
            <a:ext cx="1997241" cy="670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Le programmeur code l’application</a:t>
            </a:r>
          </a:p>
        </p:txBody>
      </p:sp>
      <p:sp>
        <p:nvSpPr>
          <p:cNvPr id="35" name="Ellipse 34"/>
          <p:cNvSpPr/>
          <p:nvPr/>
        </p:nvSpPr>
        <p:spPr>
          <a:xfrm>
            <a:off x="1389933" y="3734588"/>
            <a:ext cx="1598086" cy="559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Développement</a:t>
            </a:r>
          </a:p>
        </p:txBody>
      </p:sp>
      <p:cxnSp>
        <p:nvCxnSpPr>
          <p:cNvPr id="36" name="Connecteur droit 35"/>
          <p:cNvCxnSpPr/>
          <p:nvPr/>
        </p:nvCxnSpPr>
        <p:spPr>
          <a:xfrm>
            <a:off x="967902" y="3573194"/>
            <a:ext cx="0" cy="4572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a:off x="981970" y="4030395"/>
            <a:ext cx="4079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2" name="Image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85701" y="4671660"/>
            <a:ext cx="1488261" cy="1041783"/>
          </a:xfrm>
          <a:prstGeom prst="rect">
            <a:avLst/>
          </a:prstGeom>
        </p:spPr>
      </p:pic>
      <p:cxnSp>
        <p:nvCxnSpPr>
          <p:cNvPr id="39" name="Connecteur droit avec flèche 38"/>
          <p:cNvCxnSpPr/>
          <p:nvPr/>
        </p:nvCxnSpPr>
        <p:spPr>
          <a:xfrm flipH="1">
            <a:off x="7555285" y="5136373"/>
            <a:ext cx="646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à coins arrondis 41"/>
          <p:cNvSpPr/>
          <p:nvPr/>
        </p:nvSpPr>
        <p:spPr>
          <a:xfrm>
            <a:off x="6107606" y="5973074"/>
            <a:ext cx="1366429" cy="652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Tester l’application</a:t>
            </a:r>
          </a:p>
        </p:txBody>
      </p:sp>
      <p:sp>
        <p:nvSpPr>
          <p:cNvPr id="43" name="Ellipse 42"/>
          <p:cNvSpPr/>
          <p:nvPr/>
        </p:nvSpPr>
        <p:spPr>
          <a:xfrm>
            <a:off x="1773501" y="4535996"/>
            <a:ext cx="1598086" cy="559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Test</a:t>
            </a:r>
          </a:p>
        </p:txBody>
      </p:sp>
      <p:cxnSp>
        <p:nvCxnSpPr>
          <p:cNvPr id="44" name="Connecteur droit 43"/>
          <p:cNvCxnSpPr/>
          <p:nvPr/>
        </p:nvCxnSpPr>
        <p:spPr>
          <a:xfrm>
            <a:off x="1351470" y="4374602"/>
            <a:ext cx="0" cy="4572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a:off x="1365538" y="4831803"/>
            <a:ext cx="4079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0" name="Imag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93617" y="4718460"/>
            <a:ext cx="1303538" cy="1076315"/>
          </a:xfrm>
          <a:prstGeom prst="rect">
            <a:avLst/>
          </a:prstGeom>
        </p:spPr>
      </p:pic>
      <p:cxnSp>
        <p:nvCxnSpPr>
          <p:cNvPr id="47" name="Connecteur droit avec flèche 46"/>
          <p:cNvCxnSpPr/>
          <p:nvPr/>
        </p:nvCxnSpPr>
        <p:spPr>
          <a:xfrm flipH="1">
            <a:off x="5217178" y="5256618"/>
            <a:ext cx="646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à coins arrondis 47"/>
          <p:cNvSpPr/>
          <p:nvPr/>
        </p:nvSpPr>
        <p:spPr>
          <a:xfrm>
            <a:off x="3137095" y="5973074"/>
            <a:ext cx="2055177" cy="652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Livrer l’application et l’équipe des opérations maintient l’application</a:t>
            </a:r>
          </a:p>
        </p:txBody>
      </p:sp>
      <p:sp>
        <p:nvSpPr>
          <p:cNvPr id="49" name="Ellipse 48"/>
          <p:cNvSpPr/>
          <p:nvPr/>
        </p:nvSpPr>
        <p:spPr>
          <a:xfrm>
            <a:off x="1996602" y="5254284"/>
            <a:ext cx="1598086" cy="559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Maintenance</a:t>
            </a:r>
          </a:p>
        </p:txBody>
      </p:sp>
      <p:cxnSp>
        <p:nvCxnSpPr>
          <p:cNvPr id="50" name="Connecteur droit 49"/>
          <p:cNvCxnSpPr/>
          <p:nvPr/>
        </p:nvCxnSpPr>
        <p:spPr>
          <a:xfrm>
            <a:off x="1574571" y="5092890"/>
            <a:ext cx="0" cy="4572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a:off x="1588639" y="5550091"/>
            <a:ext cx="4079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p:nvPr/>
        </p:nvCxnSpPr>
        <p:spPr>
          <a:xfrm>
            <a:off x="7834201" y="2850222"/>
            <a:ext cx="73561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2969166" y="3059587"/>
            <a:ext cx="725968" cy="369332"/>
          </a:xfrm>
          <a:prstGeom prst="rect">
            <a:avLst/>
          </a:prstGeom>
          <a:noFill/>
        </p:spPr>
        <p:txBody>
          <a:bodyPr wrap="none" rtlCol="0">
            <a:spAutoFit/>
          </a:bodyPr>
          <a:lstStyle/>
          <a:p>
            <a:r>
              <a:rPr lang="fr-FR" dirty="0"/>
              <a:t>Client</a:t>
            </a:r>
          </a:p>
        </p:txBody>
      </p:sp>
      <p:sp>
        <p:nvSpPr>
          <p:cNvPr id="54" name="ZoneTexte 53"/>
          <p:cNvSpPr txBox="1"/>
          <p:nvPr/>
        </p:nvSpPr>
        <p:spPr>
          <a:xfrm>
            <a:off x="4677996" y="3073036"/>
            <a:ext cx="1394741" cy="369332"/>
          </a:xfrm>
          <a:prstGeom prst="rect">
            <a:avLst/>
          </a:prstGeom>
          <a:noFill/>
        </p:spPr>
        <p:txBody>
          <a:bodyPr wrap="none" rtlCol="0">
            <a:spAutoFit/>
          </a:bodyPr>
          <a:lstStyle/>
          <a:p>
            <a:r>
              <a:rPr lang="fr-FR" dirty="0"/>
              <a:t>Développeur</a:t>
            </a:r>
          </a:p>
        </p:txBody>
      </p:sp>
      <p:sp>
        <p:nvSpPr>
          <p:cNvPr id="56" name="ZoneTexte 55"/>
          <p:cNvSpPr txBox="1"/>
          <p:nvPr/>
        </p:nvSpPr>
        <p:spPr>
          <a:xfrm>
            <a:off x="6462831" y="3059587"/>
            <a:ext cx="1342803" cy="369332"/>
          </a:xfrm>
          <a:prstGeom prst="rect">
            <a:avLst/>
          </a:prstGeom>
          <a:noFill/>
        </p:spPr>
        <p:txBody>
          <a:bodyPr wrap="none" rtlCol="0">
            <a:spAutoFit/>
          </a:bodyPr>
          <a:lstStyle/>
          <a:p>
            <a:r>
              <a:rPr lang="fr-FR" dirty="0"/>
              <a:t>Planification</a:t>
            </a:r>
          </a:p>
        </p:txBody>
      </p:sp>
      <p:sp>
        <p:nvSpPr>
          <p:cNvPr id="57" name="ZoneTexte 56"/>
          <p:cNvSpPr txBox="1"/>
          <p:nvPr/>
        </p:nvSpPr>
        <p:spPr>
          <a:xfrm>
            <a:off x="8218548" y="3055370"/>
            <a:ext cx="2653996" cy="369332"/>
          </a:xfrm>
          <a:prstGeom prst="rect">
            <a:avLst/>
          </a:prstGeom>
          <a:noFill/>
        </p:spPr>
        <p:txBody>
          <a:bodyPr wrap="none" rtlCol="0">
            <a:spAutoFit/>
          </a:bodyPr>
          <a:lstStyle/>
          <a:p>
            <a:pPr algn="ctr"/>
            <a:r>
              <a:rPr lang="fr-FR" dirty="0"/>
              <a:t>Equipe de développement</a:t>
            </a:r>
          </a:p>
        </p:txBody>
      </p:sp>
      <p:sp>
        <p:nvSpPr>
          <p:cNvPr id="58" name="ZoneTexte 57"/>
          <p:cNvSpPr txBox="1"/>
          <p:nvPr/>
        </p:nvSpPr>
        <p:spPr>
          <a:xfrm>
            <a:off x="8936187" y="5585621"/>
            <a:ext cx="1245021" cy="369332"/>
          </a:xfrm>
          <a:prstGeom prst="rect">
            <a:avLst/>
          </a:prstGeom>
          <a:noFill/>
        </p:spPr>
        <p:txBody>
          <a:bodyPr wrap="none" rtlCol="0">
            <a:spAutoFit/>
          </a:bodyPr>
          <a:lstStyle/>
          <a:p>
            <a:r>
              <a:rPr lang="fr-FR" dirty="0"/>
              <a:t>Application</a:t>
            </a:r>
          </a:p>
        </p:txBody>
      </p:sp>
      <p:sp>
        <p:nvSpPr>
          <p:cNvPr id="59" name="ZoneTexte 58"/>
          <p:cNvSpPr txBox="1"/>
          <p:nvPr/>
        </p:nvSpPr>
        <p:spPr>
          <a:xfrm>
            <a:off x="6204090" y="5658593"/>
            <a:ext cx="645690" cy="369332"/>
          </a:xfrm>
          <a:prstGeom prst="rect">
            <a:avLst/>
          </a:prstGeom>
          <a:noFill/>
        </p:spPr>
        <p:txBody>
          <a:bodyPr wrap="none" rtlCol="0">
            <a:spAutoFit/>
          </a:bodyPr>
          <a:lstStyle/>
          <a:p>
            <a:r>
              <a:rPr lang="fr-FR" dirty="0"/>
              <a:t>Tests</a:t>
            </a:r>
          </a:p>
        </p:txBody>
      </p:sp>
      <p:sp>
        <p:nvSpPr>
          <p:cNvPr id="60" name="ZoneTexte 59"/>
          <p:cNvSpPr txBox="1"/>
          <p:nvPr/>
        </p:nvSpPr>
        <p:spPr>
          <a:xfrm>
            <a:off x="3943082" y="5610109"/>
            <a:ext cx="1011880" cy="369332"/>
          </a:xfrm>
          <a:prstGeom prst="rect">
            <a:avLst/>
          </a:prstGeom>
          <a:noFill/>
        </p:spPr>
        <p:txBody>
          <a:bodyPr wrap="none" rtlCol="0">
            <a:spAutoFit/>
          </a:bodyPr>
          <a:lstStyle/>
          <a:p>
            <a:r>
              <a:rPr lang="fr-FR" dirty="0"/>
              <a:t>Livraison</a:t>
            </a:r>
          </a:p>
        </p:txBody>
      </p:sp>
    </p:spTree>
    <p:extLst>
      <p:ext uri="{BB962C8B-B14F-4D97-AF65-F5344CB8AC3E}">
        <p14:creationId xmlns:p14="http://schemas.microsoft.com/office/powerpoint/2010/main" val="348468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500" fill="hold"/>
                                        <p:tgtEl>
                                          <p:spTgt spid="55"/>
                                        </p:tgtEl>
                                        <p:attrNameLst>
                                          <p:attrName>ppt_x</p:attrName>
                                        </p:attrNameLst>
                                      </p:cBhvr>
                                      <p:tavLst>
                                        <p:tav tm="0">
                                          <p:val>
                                            <p:strVal val="#ppt_x"/>
                                          </p:val>
                                        </p:tav>
                                        <p:tav tm="100000">
                                          <p:val>
                                            <p:strVal val="#ppt_x"/>
                                          </p:val>
                                        </p:tav>
                                      </p:tavLst>
                                    </p:anim>
                                    <p:anim calcmode="lin" valueType="num">
                                      <p:cBhvr additive="base">
                                        <p:cTn id="2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ppt_x"/>
                                          </p:val>
                                        </p:tav>
                                        <p:tav tm="100000">
                                          <p:val>
                                            <p:strVal val="#ppt_x"/>
                                          </p:val>
                                        </p:tav>
                                      </p:tavLst>
                                    </p:anim>
                                    <p:anim calcmode="lin" valueType="num">
                                      <p:cBhvr additive="base">
                                        <p:cTn id="4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1" nodeType="clickEffect">
                                  <p:stCondLst>
                                    <p:cond delay="0"/>
                                  </p:stCondLst>
                                  <p:childTnLst>
                                    <p:anim calcmode="lin" valueType="num">
                                      <p:cBhvr additive="base">
                                        <p:cTn id="54" dur="500"/>
                                        <p:tgtEl>
                                          <p:spTgt spid="13"/>
                                        </p:tgtEl>
                                        <p:attrNameLst>
                                          <p:attrName>ppt_x</p:attrName>
                                        </p:attrNameLst>
                                      </p:cBhvr>
                                      <p:tavLst>
                                        <p:tav tm="0">
                                          <p:val>
                                            <p:strVal val="ppt_x"/>
                                          </p:val>
                                        </p:tav>
                                        <p:tav tm="100000">
                                          <p:val>
                                            <p:strVal val="ppt_x"/>
                                          </p:val>
                                        </p:tav>
                                      </p:tavLst>
                                    </p:anim>
                                    <p:anim calcmode="lin" valueType="num">
                                      <p:cBhvr additive="base">
                                        <p:cTn id="55" dur="500"/>
                                        <p:tgtEl>
                                          <p:spTgt spid="13"/>
                                        </p:tgtEl>
                                        <p:attrNameLst>
                                          <p:attrName>ppt_y</p:attrName>
                                        </p:attrNameLst>
                                      </p:cBhvr>
                                      <p:tavLst>
                                        <p:tav tm="0">
                                          <p:val>
                                            <p:strVal val="ppt_y"/>
                                          </p:val>
                                        </p:tav>
                                        <p:tav tm="100000">
                                          <p:val>
                                            <p:strVal val="1+ppt_h/2"/>
                                          </p:val>
                                        </p:tav>
                                      </p:tavLst>
                                    </p:anim>
                                    <p:set>
                                      <p:cBhvr>
                                        <p:cTn id="56" dur="1" fill="hold">
                                          <p:stCondLst>
                                            <p:cond delay="499"/>
                                          </p:stCondLst>
                                        </p:cTn>
                                        <p:tgtEl>
                                          <p:spTgt spid="13"/>
                                        </p:tgtEl>
                                        <p:attrNameLst>
                                          <p:attrName>style.visibility</p:attrName>
                                        </p:attrNameLst>
                                      </p:cBhvr>
                                      <p:to>
                                        <p:strVal val="hidden"/>
                                      </p:to>
                                    </p:set>
                                  </p:childTnLst>
                                </p:cTn>
                              </p:par>
                              <p:par>
                                <p:cTn id="57" presetID="2" presetClass="entr" presetSubtype="4"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500" fill="hold"/>
                                        <p:tgtEl>
                                          <p:spTgt spid="17"/>
                                        </p:tgtEl>
                                        <p:attrNameLst>
                                          <p:attrName>ppt_x</p:attrName>
                                        </p:attrNameLst>
                                      </p:cBhvr>
                                      <p:tavLst>
                                        <p:tav tm="0">
                                          <p:val>
                                            <p:strVal val="#ppt_x"/>
                                          </p:val>
                                        </p:tav>
                                        <p:tav tm="100000">
                                          <p:val>
                                            <p:strVal val="#ppt_x"/>
                                          </p:val>
                                        </p:tav>
                                      </p:tavLst>
                                    </p:anim>
                                    <p:anim calcmode="lin" valueType="num">
                                      <p:cBhvr additive="base">
                                        <p:cTn id="7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additive="base">
                                        <p:cTn id="77" dur="500" fill="hold"/>
                                        <p:tgtEl>
                                          <p:spTgt spid="14"/>
                                        </p:tgtEl>
                                        <p:attrNameLst>
                                          <p:attrName>ppt_x</p:attrName>
                                        </p:attrNameLst>
                                      </p:cBhvr>
                                      <p:tavLst>
                                        <p:tav tm="0">
                                          <p:val>
                                            <p:strVal val="#ppt_x"/>
                                          </p:val>
                                        </p:tav>
                                        <p:tav tm="100000">
                                          <p:val>
                                            <p:strVal val="#ppt_x"/>
                                          </p:val>
                                        </p:tav>
                                      </p:tavLst>
                                    </p:anim>
                                    <p:anim calcmode="lin" valueType="num">
                                      <p:cBhvr additive="base">
                                        <p:cTn id="78" dur="500" fill="hold"/>
                                        <p:tgtEl>
                                          <p:spTgt spid="1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 calcmode="lin" valueType="num">
                                      <p:cBhvr additive="base">
                                        <p:cTn id="81" dur="500" fill="hold"/>
                                        <p:tgtEl>
                                          <p:spTgt spid="56"/>
                                        </p:tgtEl>
                                        <p:attrNameLst>
                                          <p:attrName>ppt_x</p:attrName>
                                        </p:attrNameLst>
                                      </p:cBhvr>
                                      <p:tavLst>
                                        <p:tav tm="0">
                                          <p:val>
                                            <p:strVal val="#ppt_x"/>
                                          </p:val>
                                        </p:tav>
                                        <p:tav tm="100000">
                                          <p:val>
                                            <p:strVal val="#ppt_x"/>
                                          </p:val>
                                        </p:tav>
                                      </p:tavLst>
                                    </p:anim>
                                    <p:anim calcmode="lin" valueType="num">
                                      <p:cBhvr additive="base">
                                        <p:cTn id="8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fill="hold"/>
                                        <p:tgtEl>
                                          <p:spTgt spid="18"/>
                                        </p:tgtEl>
                                        <p:attrNameLst>
                                          <p:attrName>ppt_x</p:attrName>
                                        </p:attrNameLst>
                                      </p:cBhvr>
                                      <p:tavLst>
                                        <p:tav tm="0">
                                          <p:val>
                                            <p:strVal val="#ppt_x"/>
                                          </p:val>
                                        </p:tav>
                                        <p:tav tm="100000">
                                          <p:val>
                                            <p:strVal val="#ppt_x"/>
                                          </p:val>
                                        </p:tav>
                                      </p:tavLst>
                                    </p:anim>
                                    <p:anim calcmode="lin" valueType="num">
                                      <p:cBhvr additive="base">
                                        <p:cTn id="8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xit" presetSubtype="4" fill="hold" grpId="1" nodeType="clickEffect">
                                  <p:stCondLst>
                                    <p:cond delay="0"/>
                                  </p:stCondLst>
                                  <p:childTnLst>
                                    <p:anim calcmode="lin" valueType="num">
                                      <p:cBhvr additive="base">
                                        <p:cTn id="92" dur="500"/>
                                        <p:tgtEl>
                                          <p:spTgt spid="18"/>
                                        </p:tgtEl>
                                        <p:attrNameLst>
                                          <p:attrName>ppt_x</p:attrName>
                                        </p:attrNameLst>
                                      </p:cBhvr>
                                      <p:tavLst>
                                        <p:tav tm="0">
                                          <p:val>
                                            <p:strVal val="ppt_x"/>
                                          </p:val>
                                        </p:tav>
                                        <p:tav tm="100000">
                                          <p:val>
                                            <p:strVal val="ppt_x"/>
                                          </p:val>
                                        </p:tav>
                                      </p:tavLst>
                                    </p:anim>
                                    <p:anim calcmode="lin" valueType="num">
                                      <p:cBhvr additive="base">
                                        <p:cTn id="93" dur="500"/>
                                        <p:tgtEl>
                                          <p:spTgt spid="18"/>
                                        </p:tgtEl>
                                        <p:attrNameLst>
                                          <p:attrName>ppt_y</p:attrName>
                                        </p:attrNameLst>
                                      </p:cBhvr>
                                      <p:tavLst>
                                        <p:tav tm="0">
                                          <p:val>
                                            <p:strVal val="ppt_y"/>
                                          </p:val>
                                        </p:tav>
                                        <p:tav tm="100000">
                                          <p:val>
                                            <p:strVal val="1+ppt_h/2"/>
                                          </p:val>
                                        </p:tav>
                                      </p:tavLst>
                                    </p:anim>
                                    <p:set>
                                      <p:cBhvr>
                                        <p:cTn id="94" dur="1" fill="hold">
                                          <p:stCondLst>
                                            <p:cond delay="499"/>
                                          </p:stCondLst>
                                        </p:cTn>
                                        <p:tgtEl>
                                          <p:spTgt spid="18"/>
                                        </p:tgtEl>
                                        <p:attrNameLst>
                                          <p:attrName>style.visibility</p:attrName>
                                        </p:attrNameLst>
                                      </p:cBhvr>
                                      <p:to>
                                        <p:strVal val="hidden"/>
                                      </p:to>
                                    </p:set>
                                  </p:childTnLst>
                                </p:cTn>
                              </p:par>
                              <p:par>
                                <p:cTn id="95" presetID="2" presetClass="entr" presetSubtype="4"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additive="base">
                                        <p:cTn id="97" dur="500" fill="hold"/>
                                        <p:tgtEl>
                                          <p:spTgt spid="36"/>
                                        </p:tgtEl>
                                        <p:attrNameLst>
                                          <p:attrName>ppt_x</p:attrName>
                                        </p:attrNameLst>
                                      </p:cBhvr>
                                      <p:tavLst>
                                        <p:tav tm="0">
                                          <p:val>
                                            <p:strVal val="#ppt_x"/>
                                          </p:val>
                                        </p:tav>
                                        <p:tav tm="100000">
                                          <p:val>
                                            <p:strVal val="#ppt_x"/>
                                          </p:val>
                                        </p:tav>
                                      </p:tavLst>
                                    </p:anim>
                                    <p:anim calcmode="lin" valueType="num">
                                      <p:cBhvr additive="base">
                                        <p:cTn id="98" dur="500" fill="hold"/>
                                        <p:tgtEl>
                                          <p:spTgt spid="36"/>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7"/>
                                        </p:tgtEl>
                                        <p:attrNameLst>
                                          <p:attrName>style.visibility</p:attrName>
                                        </p:attrNameLst>
                                      </p:cBhvr>
                                      <p:to>
                                        <p:strVal val="visible"/>
                                      </p:to>
                                    </p:set>
                                    <p:anim calcmode="lin" valueType="num">
                                      <p:cBhvr additive="base">
                                        <p:cTn id="101" dur="500" fill="hold"/>
                                        <p:tgtEl>
                                          <p:spTgt spid="37"/>
                                        </p:tgtEl>
                                        <p:attrNameLst>
                                          <p:attrName>ppt_x</p:attrName>
                                        </p:attrNameLst>
                                      </p:cBhvr>
                                      <p:tavLst>
                                        <p:tav tm="0">
                                          <p:val>
                                            <p:strVal val="#ppt_x"/>
                                          </p:val>
                                        </p:tav>
                                        <p:tav tm="100000">
                                          <p:val>
                                            <p:strVal val="#ppt_x"/>
                                          </p:val>
                                        </p:tav>
                                      </p:tavLst>
                                    </p:anim>
                                    <p:anim calcmode="lin" valueType="num">
                                      <p:cBhvr additive="base">
                                        <p:cTn id="102" dur="500" fill="hold"/>
                                        <p:tgtEl>
                                          <p:spTgt spid="37"/>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35"/>
                                        </p:tgtEl>
                                        <p:attrNameLst>
                                          <p:attrName>style.visibility</p:attrName>
                                        </p:attrNameLst>
                                      </p:cBhvr>
                                      <p:to>
                                        <p:strVal val="visible"/>
                                      </p:to>
                                    </p:set>
                                    <p:anim calcmode="lin" valueType="num">
                                      <p:cBhvr additive="base">
                                        <p:cTn id="105" dur="500" fill="hold"/>
                                        <p:tgtEl>
                                          <p:spTgt spid="35"/>
                                        </p:tgtEl>
                                        <p:attrNameLst>
                                          <p:attrName>ppt_x</p:attrName>
                                        </p:attrNameLst>
                                      </p:cBhvr>
                                      <p:tavLst>
                                        <p:tav tm="0">
                                          <p:val>
                                            <p:strVal val="#ppt_x"/>
                                          </p:val>
                                        </p:tav>
                                        <p:tav tm="100000">
                                          <p:val>
                                            <p:strVal val="#ppt_x"/>
                                          </p:val>
                                        </p:tav>
                                      </p:tavLst>
                                    </p:anim>
                                    <p:anim calcmode="lin" valueType="num">
                                      <p:cBhvr additive="base">
                                        <p:cTn id="106" dur="500" fill="hold"/>
                                        <p:tgtEl>
                                          <p:spTgt spid="35"/>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2"/>
                                        </p:tgtEl>
                                        <p:attrNameLst>
                                          <p:attrName>style.visibility</p:attrName>
                                        </p:attrNameLst>
                                      </p:cBhvr>
                                      <p:to>
                                        <p:strVal val="visible"/>
                                      </p:to>
                                    </p:set>
                                    <p:anim calcmode="lin" valueType="num">
                                      <p:cBhvr additive="base">
                                        <p:cTn id="109" dur="500" fill="hold"/>
                                        <p:tgtEl>
                                          <p:spTgt spid="52"/>
                                        </p:tgtEl>
                                        <p:attrNameLst>
                                          <p:attrName>ppt_x</p:attrName>
                                        </p:attrNameLst>
                                      </p:cBhvr>
                                      <p:tavLst>
                                        <p:tav tm="0">
                                          <p:val>
                                            <p:strVal val="#ppt_x"/>
                                          </p:val>
                                        </p:tav>
                                        <p:tav tm="100000">
                                          <p:val>
                                            <p:strVal val="#ppt_x"/>
                                          </p:val>
                                        </p:tav>
                                      </p:tavLst>
                                    </p:anim>
                                    <p:anim calcmode="lin" valueType="num">
                                      <p:cBhvr additive="base">
                                        <p:cTn id="11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500" fill="hold"/>
                                        <p:tgtEl>
                                          <p:spTgt spid="22"/>
                                        </p:tgtEl>
                                        <p:attrNameLst>
                                          <p:attrName>ppt_x</p:attrName>
                                        </p:attrNameLst>
                                      </p:cBhvr>
                                      <p:tavLst>
                                        <p:tav tm="0">
                                          <p:val>
                                            <p:strVal val="#ppt_x"/>
                                          </p:val>
                                        </p:tav>
                                        <p:tav tm="100000">
                                          <p:val>
                                            <p:strVal val="#ppt_x"/>
                                          </p:val>
                                        </p:tav>
                                      </p:tavLst>
                                    </p:anim>
                                    <p:anim calcmode="lin" valueType="num">
                                      <p:cBhvr additive="base">
                                        <p:cTn id="116" dur="50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25"/>
                                        </p:tgtEl>
                                        <p:attrNameLst>
                                          <p:attrName>style.visibility</p:attrName>
                                        </p:attrNameLst>
                                      </p:cBhvr>
                                      <p:to>
                                        <p:strVal val="visible"/>
                                      </p:to>
                                    </p:set>
                                    <p:anim calcmode="lin" valueType="num">
                                      <p:cBhvr additive="base">
                                        <p:cTn id="119" dur="500" fill="hold"/>
                                        <p:tgtEl>
                                          <p:spTgt spid="25"/>
                                        </p:tgtEl>
                                        <p:attrNameLst>
                                          <p:attrName>ppt_x</p:attrName>
                                        </p:attrNameLst>
                                      </p:cBhvr>
                                      <p:tavLst>
                                        <p:tav tm="0">
                                          <p:val>
                                            <p:strVal val="#ppt_x"/>
                                          </p:val>
                                        </p:tav>
                                        <p:tav tm="100000">
                                          <p:val>
                                            <p:strVal val="#ppt_x"/>
                                          </p:val>
                                        </p:tav>
                                      </p:tavLst>
                                    </p:anim>
                                    <p:anim calcmode="lin" valueType="num">
                                      <p:cBhvr additive="base">
                                        <p:cTn id="120" dur="500" fill="hold"/>
                                        <p:tgtEl>
                                          <p:spTgt spid="2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anim calcmode="lin" valueType="num">
                                      <p:cBhvr additive="base">
                                        <p:cTn id="123" dur="500" fill="hold"/>
                                        <p:tgtEl>
                                          <p:spTgt spid="57"/>
                                        </p:tgtEl>
                                        <p:attrNameLst>
                                          <p:attrName>ppt_x</p:attrName>
                                        </p:attrNameLst>
                                      </p:cBhvr>
                                      <p:tavLst>
                                        <p:tav tm="0">
                                          <p:val>
                                            <p:strVal val="#ppt_x"/>
                                          </p:val>
                                        </p:tav>
                                        <p:tav tm="100000">
                                          <p:val>
                                            <p:strVal val="#ppt_x"/>
                                          </p:val>
                                        </p:tav>
                                      </p:tavLst>
                                    </p:anim>
                                    <p:anim calcmode="lin" valueType="num">
                                      <p:cBhvr additive="base">
                                        <p:cTn id="12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30"/>
                                        </p:tgtEl>
                                        <p:attrNameLst>
                                          <p:attrName>style.visibility</p:attrName>
                                        </p:attrNameLst>
                                      </p:cBhvr>
                                      <p:to>
                                        <p:strVal val="visible"/>
                                      </p:to>
                                    </p:set>
                                    <p:anim calcmode="lin" valueType="num">
                                      <p:cBhvr additive="base">
                                        <p:cTn id="133" dur="500" fill="hold"/>
                                        <p:tgtEl>
                                          <p:spTgt spid="30"/>
                                        </p:tgtEl>
                                        <p:attrNameLst>
                                          <p:attrName>ppt_x</p:attrName>
                                        </p:attrNameLst>
                                      </p:cBhvr>
                                      <p:tavLst>
                                        <p:tav tm="0">
                                          <p:val>
                                            <p:strVal val="#ppt_x"/>
                                          </p:val>
                                        </p:tav>
                                        <p:tav tm="100000">
                                          <p:val>
                                            <p:strVal val="#ppt_x"/>
                                          </p:val>
                                        </p:tav>
                                      </p:tavLst>
                                    </p:anim>
                                    <p:anim calcmode="lin" valueType="num">
                                      <p:cBhvr additive="base">
                                        <p:cTn id="13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23"/>
                                        </p:tgtEl>
                                        <p:attrNameLst>
                                          <p:attrName>style.visibility</p:attrName>
                                        </p:attrNameLst>
                                      </p:cBhvr>
                                      <p:to>
                                        <p:strVal val="visible"/>
                                      </p:to>
                                    </p:set>
                                    <p:anim calcmode="lin" valueType="num">
                                      <p:cBhvr additive="base">
                                        <p:cTn id="139" dur="500" fill="hold"/>
                                        <p:tgtEl>
                                          <p:spTgt spid="23"/>
                                        </p:tgtEl>
                                        <p:attrNameLst>
                                          <p:attrName>ppt_x</p:attrName>
                                        </p:attrNameLst>
                                      </p:cBhvr>
                                      <p:tavLst>
                                        <p:tav tm="0">
                                          <p:val>
                                            <p:strVal val="#ppt_x"/>
                                          </p:val>
                                        </p:tav>
                                        <p:tav tm="100000">
                                          <p:val>
                                            <p:strVal val="#ppt_x"/>
                                          </p:val>
                                        </p:tav>
                                      </p:tavLst>
                                    </p:anim>
                                    <p:anim calcmode="lin" valueType="num">
                                      <p:cBhvr additive="base">
                                        <p:cTn id="140" dur="500" fill="hold"/>
                                        <p:tgtEl>
                                          <p:spTgt spid="23"/>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58"/>
                                        </p:tgtEl>
                                        <p:attrNameLst>
                                          <p:attrName>style.visibility</p:attrName>
                                        </p:attrNameLst>
                                      </p:cBhvr>
                                      <p:to>
                                        <p:strVal val="visible"/>
                                      </p:to>
                                    </p:set>
                                    <p:anim calcmode="lin" valueType="num">
                                      <p:cBhvr additive="base">
                                        <p:cTn id="143" dur="500" fill="hold"/>
                                        <p:tgtEl>
                                          <p:spTgt spid="58"/>
                                        </p:tgtEl>
                                        <p:attrNameLst>
                                          <p:attrName>ppt_x</p:attrName>
                                        </p:attrNameLst>
                                      </p:cBhvr>
                                      <p:tavLst>
                                        <p:tav tm="0">
                                          <p:val>
                                            <p:strVal val="#ppt_x"/>
                                          </p:val>
                                        </p:tav>
                                        <p:tav tm="100000">
                                          <p:val>
                                            <p:strVal val="#ppt_x"/>
                                          </p:val>
                                        </p:tav>
                                      </p:tavLst>
                                    </p:anim>
                                    <p:anim calcmode="lin" valueType="num">
                                      <p:cBhvr additive="base">
                                        <p:cTn id="14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34"/>
                                        </p:tgtEl>
                                        <p:attrNameLst>
                                          <p:attrName>style.visibility</p:attrName>
                                        </p:attrNameLst>
                                      </p:cBhvr>
                                      <p:to>
                                        <p:strVal val="visible"/>
                                      </p:to>
                                    </p:set>
                                    <p:anim calcmode="lin" valueType="num">
                                      <p:cBhvr additive="base">
                                        <p:cTn id="149" dur="500" fill="hold"/>
                                        <p:tgtEl>
                                          <p:spTgt spid="34"/>
                                        </p:tgtEl>
                                        <p:attrNameLst>
                                          <p:attrName>ppt_x</p:attrName>
                                        </p:attrNameLst>
                                      </p:cBhvr>
                                      <p:tavLst>
                                        <p:tav tm="0">
                                          <p:val>
                                            <p:strVal val="#ppt_x"/>
                                          </p:val>
                                        </p:tav>
                                        <p:tav tm="100000">
                                          <p:val>
                                            <p:strVal val="#ppt_x"/>
                                          </p:val>
                                        </p:tav>
                                      </p:tavLst>
                                    </p:anim>
                                    <p:anim calcmode="lin" valueType="num">
                                      <p:cBhvr additive="base">
                                        <p:cTn id="1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xit" presetSubtype="4" fill="hold" grpId="1" nodeType="clickEffect">
                                  <p:stCondLst>
                                    <p:cond delay="0"/>
                                  </p:stCondLst>
                                  <p:childTnLst>
                                    <p:anim calcmode="lin" valueType="num">
                                      <p:cBhvr additive="base">
                                        <p:cTn id="154" dur="500"/>
                                        <p:tgtEl>
                                          <p:spTgt spid="34"/>
                                        </p:tgtEl>
                                        <p:attrNameLst>
                                          <p:attrName>ppt_x</p:attrName>
                                        </p:attrNameLst>
                                      </p:cBhvr>
                                      <p:tavLst>
                                        <p:tav tm="0">
                                          <p:val>
                                            <p:strVal val="ppt_x"/>
                                          </p:val>
                                        </p:tav>
                                        <p:tav tm="100000">
                                          <p:val>
                                            <p:strVal val="ppt_x"/>
                                          </p:val>
                                        </p:tav>
                                      </p:tavLst>
                                    </p:anim>
                                    <p:anim calcmode="lin" valueType="num">
                                      <p:cBhvr additive="base">
                                        <p:cTn id="155" dur="500"/>
                                        <p:tgtEl>
                                          <p:spTgt spid="34"/>
                                        </p:tgtEl>
                                        <p:attrNameLst>
                                          <p:attrName>ppt_y</p:attrName>
                                        </p:attrNameLst>
                                      </p:cBhvr>
                                      <p:tavLst>
                                        <p:tav tm="0">
                                          <p:val>
                                            <p:strVal val="ppt_y"/>
                                          </p:val>
                                        </p:tav>
                                        <p:tav tm="100000">
                                          <p:val>
                                            <p:strVal val="1+ppt_h/2"/>
                                          </p:val>
                                        </p:tav>
                                      </p:tavLst>
                                    </p:anim>
                                    <p:set>
                                      <p:cBhvr>
                                        <p:cTn id="156" dur="1" fill="hold">
                                          <p:stCondLst>
                                            <p:cond delay="499"/>
                                          </p:stCondLst>
                                        </p:cTn>
                                        <p:tgtEl>
                                          <p:spTgt spid="34"/>
                                        </p:tgtEl>
                                        <p:attrNameLst>
                                          <p:attrName>style.visibility</p:attrName>
                                        </p:attrNameLst>
                                      </p:cBhvr>
                                      <p:to>
                                        <p:strVal val="hidden"/>
                                      </p:to>
                                    </p:set>
                                  </p:childTnLst>
                                </p:cTn>
                              </p:par>
                              <p:par>
                                <p:cTn id="157" presetID="2" presetClass="entr" presetSubtype="4" fill="hold" nodeType="withEffect">
                                  <p:stCondLst>
                                    <p:cond delay="0"/>
                                  </p:stCondLst>
                                  <p:childTnLst>
                                    <p:set>
                                      <p:cBhvr>
                                        <p:cTn id="158" dur="1" fill="hold">
                                          <p:stCondLst>
                                            <p:cond delay="0"/>
                                          </p:stCondLst>
                                        </p:cTn>
                                        <p:tgtEl>
                                          <p:spTgt spid="44"/>
                                        </p:tgtEl>
                                        <p:attrNameLst>
                                          <p:attrName>style.visibility</p:attrName>
                                        </p:attrNameLst>
                                      </p:cBhvr>
                                      <p:to>
                                        <p:strVal val="visible"/>
                                      </p:to>
                                    </p:set>
                                    <p:anim calcmode="lin" valueType="num">
                                      <p:cBhvr additive="base">
                                        <p:cTn id="159" dur="500" fill="hold"/>
                                        <p:tgtEl>
                                          <p:spTgt spid="44"/>
                                        </p:tgtEl>
                                        <p:attrNameLst>
                                          <p:attrName>ppt_x</p:attrName>
                                        </p:attrNameLst>
                                      </p:cBhvr>
                                      <p:tavLst>
                                        <p:tav tm="0">
                                          <p:val>
                                            <p:strVal val="#ppt_x"/>
                                          </p:val>
                                        </p:tav>
                                        <p:tav tm="100000">
                                          <p:val>
                                            <p:strVal val="#ppt_x"/>
                                          </p:val>
                                        </p:tav>
                                      </p:tavLst>
                                    </p:anim>
                                    <p:anim calcmode="lin" valueType="num">
                                      <p:cBhvr additive="base">
                                        <p:cTn id="160" dur="500" fill="hold"/>
                                        <p:tgtEl>
                                          <p:spTgt spid="44"/>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45"/>
                                        </p:tgtEl>
                                        <p:attrNameLst>
                                          <p:attrName>style.visibility</p:attrName>
                                        </p:attrNameLst>
                                      </p:cBhvr>
                                      <p:to>
                                        <p:strVal val="visible"/>
                                      </p:to>
                                    </p:set>
                                    <p:anim calcmode="lin" valueType="num">
                                      <p:cBhvr additive="base">
                                        <p:cTn id="163" dur="500" fill="hold"/>
                                        <p:tgtEl>
                                          <p:spTgt spid="45"/>
                                        </p:tgtEl>
                                        <p:attrNameLst>
                                          <p:attrName>ppt_x</p:attrName>
                                        </p:attrNameLst>
                                      </p:cBhvr>
                                      <p:tavLst>
                                        <p:tav tm="0">
                                          <p:val>
                                            <p:strVal val="#ppt_x"/>
                                          </p:val>
                                        </p:tav>
                                        <p:tav tm="100000">
                                          <p:val>
                                            <p:strVal val="#ppt_x"/>
                                          </p:val>
                                        </p:tav>
                                      </p:tavLst>
                                    </p:anim>
                                    <p:anim calcmode="lin" valueType="num">
                                      <p:cBhvr additive="base">
                                        <p:cTn id="164" dur="500" fill="hold"/>
                                        <p:tgtEl>
                                          <p:spTgt spid="45"/>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43"/>
                                        </p:tgtEl>
                                        <p:attrNameLst>
                                          <p:attrName>style.visibility</p:attrName>
                                        </p:attrNameLst>
                                      </p:cBhvr>
                                      <p:to>
                                        <p:strVal val="visible"/>
                                      </p:to>
                                    </p:set>
                                    <p:anim calcmode="lin" valueType="num">
                                      <p:cBhvr additive="base">
                                        <p:cTn id="167" dur="500" fill="hold"/>
                                        <p:tgtEl>
                                          <p:spTgt spid="43"/>
                                        </p:tgtEl>
                                        <p:attrNameLst>
                                          <p:attrName>ppt_x</p:attrName>
                                        </p:attrNameLst>
                                      </p:cBhvr>
                                      <p:tavLst>
                                        <p:tav tm="0">
                                          <p:val>
                                            <p:strVal val="#ppt_x"/>
                                          </p:val>
                                        </p:tav>
                                        <p:tav tm="100000">
                                          <p:val>
                                            <p:strVal val="#ppt_x"/>
                                          </p:val>
                                        </p:tav>
                                      </p:tavLst>
                                    </p:anim>
                                    <p:anim calcmode="lin" valueType="num">
                                      <p:cBhvr additive="base">
                                        <p:cTn id="168" dur="500" fill="hold"/>
                                        <p:tgtEl>
                                          <p:spTgt spid="43"/>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9"/>
                                        </p:tgtEl>
                                        <p:attrNameLst>
                                          <p:attrName>style.visibility</p:attrName>
                                        </p:attrNameLst>
                                      </p:cBhvr>
                                      <p:to>
                                        <p:strVal val="visible"/>
                                      </p:to>
                                    </p:set>
                                    <p:anim calcmode="lin" valueType="num">
                                      <p:cBhvr additive="base">
                                        <p:cTn id="171" dur="500" fill="hold"/>
                                        <p:tgtEl>
                                          <p:spTgt spid="39"/>
                                        </p:tgtEl>
                                        <p:attrNameLst>
                                          <p:attrName>ppt_x</p:attrName>
                                        </p:attrNameLst>
                                      </p:cBhvr>
                                      <p:tavLst>
                                        <p:tav tm="0">
                                          <p:val>
                                            <p:strVal val="#ppt_x"/>
                                          </p:val>
                                        </p:tav>
                                        <p:tav tm="100000">
                                          <p:val>
                                            <p:strVal val="#ppt_x"/>
                                          </p:val>
                                        </p:tav>
                                      </p:tavLst>
                                    </p:anim>
                                    <p:anim calcmode="lin" valueType="num">
                                      <p:cBhvr additive="base">
                                        <p:cTn id="17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nodeType="clickEffect">
                                  <p:stCondLst>
                                    <p:cond delay="0"/>
                                  </p:stCondLst>
                                  <p:childTnLst>
                                    <p:set>
                                      <p:cBhvr>
                                        <p:cTn id="176" dur="1" fill="hold">
                                          <p:stCondLst>
                                            <p:cond delay="0"/>
                                          </p:stCondLst>
                                        </p:cTn>
                                        <p:tgtEl>
                                          <p:spTgt spid="32"/>
                                        </p:tgtEl>
                                        <p:attrNameLst>
                                          <p:attrName>style.visibility</p:attrName>
                                        </p:attrNameLst>
                                      </p:cBhvr>
                                      <p:to>
                                        <p:strVal val="visible"/>
                                      </p:to>
                                    </p:set>
                                    <p:anim calcmode="lin" valueType="num">
                                      <p:cBhvr additive="base">
                                        <p:cTn id="177" dur="500" fill="hold"/>
                                        <p:tgtEl>
                                          <p:spTgt spid="32"/>
                                        </p:tgtEl>
                                        <p:attrNameLst>
                                          <p:attrName>ppt_x</p:attrName>
                                        </p:attrNameLst>
                                      </p:cBhvr>
                                      <p:tavLst>
                                        <p:tav tm="0">
                                          <p:val>
                                            <p:strVal val="#ppt_x"/>
                                          </p:val>
                                        </p:tav>
                                        <p:tav tm="100000">
                                          <p:val>
                                            <p:strVal val="#ppt_x"/>
                                          </p:val>
                                        </p:tav>
                                      </p:tavLst>
                                    </p:anim>
                                    <p:anim calcmode="lin" valueType="num">
                                      <p:cBhvr additive="base">
                                        <p:cTn id="178" dur="500" fill="hold"/>
                                        <p:tgtEl>
                                          <p:spTgt spid="32"/>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59"/>
                                        </p:tgtEl>
                                        <p:attrNameLst>
                                          <p:attrName>style.visibility</p:attrName>
                                        </p:attrNameLst>
                                      </p:cBhvr>
                                      <p:to>
                                        <p:strVal val="visible"/>
                                      </p:to>
                                    </p:set>
                                    <p:anim calcmode="lin" valueType="num">
                                      <p:cBhvr additive="base">
                                        <p:cTn id="181" dur="500" fill="hold"/>
                                        <p:tgtEl>
                                          <p:spTgt spid="59"/>
                                        </p:tgtEl>
                                        <p:attrNameLst>
                                          <p:attrName>ppt_x</p:attrName>
                                        </p:attrNameLst>
                                      </p:cBhvr>
                                      <p:tavLst>
                                        <p:tav tm="0">
                                          <p:val>
                                            <p:strVal val="#ppt_x"/>
                                          </p:val>
                                        </p:tav>
                                        <p:tav tm="100000">
                                          <p:val>
                                            <p:strVal val="#ppt_x"/>
                                          </p:val>
                                        </p:tav>
                                      </p:tavLst>
                                    </p:anim>
                                    <p:anim calcmode="lin" valueType="num">
                                      <p:cBhvr additive="base">
                                        <p:cTn id="18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42"/>
                                        </p:tgtEl>
                                        <p:attrNameLst>
                                          <p:attrName>style.visibility</p:attrName>
                                        </p:attrNameLst>
                                      </p:cBhvr>
                                      <p:to>
                                        <p:strVal val="visible"/>
                                      </p:to>
                                    </p:set>
                                    <p:anim calcmode="lin" valueType="num">
                                      <p:cBhvr additive="base">
                                        <p:cTn id="187" dur="500" fill="hold"/>
                                        <p:tgtEl>
                                          <p:spTgt spid="42"/>
                                        </p:tgtEl>
                                        <p:attrNameLst>
                                          <p:attrName>ppt_x</p:attrName>
                                        </p:attrNameLst>
                                      </p:cBhvr>
                                      <p:tavLst>
                                        <p:tav tm="0">
                                          <p:val>
                                            <p:strVal val="#ppt_x"/>
                                          </p:val>
                                        </p:tav>
                                        <p:tav tm="100000">
                                          <p:val>
                                            <p:strVal val="#ppt_x"/>
                                          </p:val>
                                        </p:tav>
                                      </p:tavLst>
                                    </p:anim>
                                    <p:anim calcmode="lin" valueType="num">
                                      <p:cBhvr additive="base">
                                        <p:cTn id="18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xit" presetSubtype="4" fill="hold" grpId="1" nodeType="clickEffect">
                                  <p:stCondLst>
                                    <p:cond delay="0"/>
                                  </p:stCondLst>
                                  <p:childTnLst>
                                    <p:anim calcmode="lin" valueType="num">
                                      <p:cBhvr additive="base">
                                        <p:cTn id="192" dur="500"/>
                                        <p:tgtEl>
                                          <p:spTgt spid="42"/>
                                        </p:tgtEl>
                                        <p:attrNameLst>
                                          <p:attrName>ppt_x</p:attrName>
                                        </p:attrNameLst>
                                      </p:cBhvr>
                                      <p:tavLst>
                                        <p:tav tm="0">
                                          <p:val>
                                            <p:strVal val="ppt_x"/>
                                          </p:val>
                                        </p:tav>
                                        <p:tav tm="100000">
                                          <p:val>
                                            <p:strVal val="ppt_x"/>
                                          </p:val>
                                        </p:tav>
                                      </p:tavLst>
                                    </p:anim>
                                    <p:anim calcmode="lin" valueType="num">
                                      <p:cBhvr additive="base">
                                        <p:cTn id="193" dur="500"/>
                                        <p:tgtEl>
                                          <p:spTgt spid="42"/>
                                        </p:tgtEl>
                                        <p:attrNameLst>
                                          <p:attrName>ppt_y</p:attrName>
                                        </p:attrNameLst>
                                      </p:cBhvr>
                                      <p:tavLst>
                                        <p:tav tm="0">
                                          <p:val>
                                            <p:strVal val="ppt_y"/>
                                          </p:val>
                                        </p:tav>
                                        <p:tav tm="100000">
                                          <p:val>
                                            <p:strVal val="1+ppt_h/2"/>
                                          </p:val>
                                        </p:tav>
                                      </p:tavLst>
                                    </p:anim>
                                    <p:set>
                                      <p:cBhvr>
                                        <p:cTn id="194" dur="1" fill="hold">
                                          <p:stCondLst>
                                            <p:cond delay="499"/>
                                          </p:stCondLst>
                                        </p:cTn>
                                        <p:tgtEl>
                                          <p:spTgt spid="42"/>
                                        </p:tgtEl>
                                        <p:attrNameLst>
                                          <p:attrName>style.visibility</p:attrName>
                                        </p:attrNameLst>
                                      </p:cBhvr>
                                      <p:to>
                                        <p:strVal val="hidden"/>
                                      </p:to>
                                    </p:set>
                                  </p:childTnLst>
                                </p:cTn>
                              </p:par>
                              <p:par>
                                <p:cTn id="195" presetID="2" presetClass="entr" presetSubtype="4" fill="hold" nodeType="withEffect">
                                  <p:stCondLst>
                                    <p:cond delay="0"/>
                                  </p:stCondLst>
                                  <p:childTnLst>
                                    <p:set>
                                      <p:cBhvr>
                                        <p:cTn id="196" dur="1" fill="hold">
                                          <p:stCondLst>
                                            <p:cond delay="0"/>
                                          </p:stCondLst>
                                        </p:cTn>
                                        <p:tgtEl>
                                          <p:spTgt spid="50"/>
                                        </p:tgtEl>
                                        <p:attrNameLst>
                                          <p:attrName>style.visibility</p:attrName>
                                        </p:attrNameLst>
                                      </p:cBhvr>
                                      <p:to>
                                        <p:strVal val="visible"/>
                                      </p:to>
                                    </p:set>
                                    <p:anim calcmode="lin" valueType="num">
                                      <p:cBhvr additive="base">
                                        <p:cTn id="197" dur="500" fill="hold"/>
                                        <p:tgtEl>
                                          <p:spTgt spid="50"/>
                                        </p:tgtEl>
                                        <p:attrNameLst>
                                          <p:attrName>ppt_x</p:attrName>
                                        </p:attrNameLst>
                                      </p:cBhvr>
                                      <p:tavLst>
                                        <p:tav tm="0">
                                          <p:val>
                                            <p:strVal val="#ppt_x"/>
                                          </p:val>
                                        </p:tav>
                                        <p:tav tm="100000">
                                          <p:val>
                                            <p:strVal val="#ppt_x"/>
                                          </p:val>
                                        </p:tav>
                                      </p:tavLst>
                                    </p:anim>
                                    <p:anim calcmode="lin" valueType="num">
                                      <p:cBhvr additive="base">
                                        <p:cTn id="198" dur="500" fill="hold"/>
                                        <p:tgtEl>
                                          <p:spTgt spid="50"/>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51"/>
                                        </p:tgtEl>
                                        <p:attrNameLst>
                                          <p:attrName>style.visibility</p:attrName>
                                        </p:attrNameLst>
                                      </p:cBhvr>
                                      <p:to>
                                        <p:strVal val="visible"/>
                                      </p:to>
                                    </p:set>
                                    <p:anim calcmode="lin" valueType="num">
                                      <p:cBhvr additive="base">
                                        <p:cTn id="201" dur="500" fill="hold"/>
                                        <p:tgtEl>
                                          <p:spTgt spid="51"/>
                                        </p:tgtEl>
                                        <p:attrNameLst>
                                          <p:attrName>ppt_x</p:attrName>
                                        </p:attrNameLst>
                                      </p:cBhvr>
                                      <p:tavLst>
                                        <p:tav tm="0">
                                          <p:val>
                                            <p:strVal val="#ppt_x"/>
                                          </p:val>
                                        </p:tav>
                                        <p:tav tm="100000">
                                          <p:val>
                                            <p:strVal val="#ppt_x"/>
                                          </p:val>
                                        </p:tav>
                                      </p:tavLst>
                                    </p:anim>
                                    <p:anim calcmode="lin" valueType="num">
                                      <p:cBhvr additive="base">
                                        <p:cTn id="202" dur="500" fill="hold"/>
                                        <p:tgtEl>
                                          <p:spTgt spid="51"/>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49"/>
                                        </p:tgtEl>
                                        <p:attrNameLst>
                                          <p:attrName>style.visibility</p:attrName>
                                        </p:attrNameLst>
                                      </p:cBhvr>
                                      <p:to>
                                        <p:strVal val="visible"/>
                                      </p:to>
                                    </p:set>
                                    <p:anim calcmode="lin" valueType="num">
                                      <p:cBhvr additive="base">
                                        <p:cTn id="205" dur="500" fill="hold"/>
                                        <p:tgtEl>
                                          <p:spTgt spid="49"/>
                                        </p:tgtEl>
                                        <p:attrNameLst>
                                          <p:attrName>ppt_x</p:attrName>
                                        </p:attrNameLst>
                                      </p:cBhvr>
                                      <p:tavLst>
                                        <p:tav tm="0">
                                          <p:val>
                                            <p:strVal val="#ppt_x"/>
                                          </p:val>
                                        </p:tav>
                                        <p:tav tm="100000">
                                          <p:val>
                                            <p:strVal val="#ppt_x"/>
                                          </p:val>
                                        </p:tav>
                                      </p:tavLst>
                                    </p:anim>
                                    <p:anim calcmode="lin" valueType="num">
                                      <p:cBhvr additive="base">
                                        <p:cTn id="206" dur="500" fill="hold"/>
                                        <p:tgtEl>
                                          <p:spTgt spid="49"/>
                                        </p:tgtEl>
                                        <p:attrNameLst>
                                          <p:attrName>ppt_y</p:attrName>
                                        </p:attrNameLst>
                                      </p:cBhvr>
                                      <p:tavLst>
                                        <p:tav tm="0">
                                          <p:val>
                                            <p:strVal val="1+#ppt_h/2"/>
                                          </p:val>
                                        </p:tav>
                                        <p:tav tm="100000">
                                          <p:val>
                                            <p:strVal val="#ppt_y"/>
                                          </p:val>
                                        </p:tav>
                                      </p:tavLst>
                                    </p:anim>
                                  </p:childTnLst>
                                </p:cTn>
                              </p:par>
                              <p:par>
                                <p:cTn id="207" presetID="2" presetClass="entr" presetSubtype="4" fill="hold" nodeType="withEffect">
                                  <p:stCondLst>
                                    <p:cond delay="0"/>
                                  </p:stCondLst>
                                  <p:childTnLst>
                                    <p:set>
                                      <p:cBhvr>
                                        <p:cTn id="208" dur="1" fill="hold">
                                          <p:stCondLst>
                                            <p:cond delay="0"/>
                                          </p:stCondLst>
                                        </p:cTn>
                                        <p:tgtEl>
                                          <p:spTgt spid="47"/>
                                        </p:tgtEl>
                                        <p:attrNameLst>
                                          <p:attrName>style.visibility</p:attrName>
                                        </p:attrNameLst>
                                      </p:cBhvr>
                                      <p:to>
                                        <p:strVal val="visible"/>
                                      </p:to>
                                    </p:set>
                                    <p:anim calcmode="lin" valueType="num">
                                      <p:cBhvr additive="base">
                                        <p:cTn id="209" dur="500" fill="hold"/>
                                        <p:tgtEl>
                                          <p:spTgt spid="47"/>
                                        </p:tgtEl>
                                        <p:attrNameLst>
                                          <p:attrName>ppt_x</p:attrName>
                                        </p:attrNameLst>
                                      </p:cBhvr>
                                      <p:tavLst>
                                        <p:tav tm="0">
                                          <p:val>
                                            <p:strVal val="#ppt_x"/>
                                          </p:val>
                                        </p:tav>
                                        <p:tav tm="100000">
                                          <p:val>
                                            <p:strVal val="#ppt_x"/>
                                          </p:val>
                                        </p:tav>
                                      </p:tavLst>
                                    </p:anim>
                                    <p:anim calcmode="lin" valueType="num">
                                      <p:cBhvr additive="base">
                                        <p:cTn id="21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4" fill="hold" nodeType="clickEffect">
                                  <p:stCondLst>
                                    <p:cond delay="0"/>
                                  </p:stCondLst>
                                  <p:childTnLst>
                                    <p:set>
                                      <p:cBhvr>
                                        <p:cTn id="214" dur="1" fill="hold">
                                          <p:stCondLst>
                                            <p:cond delay="0"/>
                                          </p:stCondLst>
                                        </p:cTn>
                                        <p:tgtEl>
                                          <p:spTgt spid="40"/>
                                        </p:tgtEl>
                                        <p:attrNameLst>
                                          <p:attrName>style.visibility</p:attrName>
                                        </p:attrNameLst>
                                      </p:cBhvr>
                                      <p:to>
                                        <p:strVal val="visible"/>
                                      </p:to>
                                    </p:set>
                                    <p:anim calcmode="lin" valueType="num">
                                      <p:cBhvr additive="base">
                                        <p:cTn id="215" dur="500" fill="hold"/>
                                        <p:tgtEl>
                                          <p:spTgt spid="40"/>
                                        </p:tgtEl>
                                        <p:attrNameLst>
                                          <p:attrName>ppt_x</p:attrName>
                                        </p:attrNameLst>
                                      </p:cBhvr>
                                      <p:tavLst>
                                        <p:tav tm="0">
                                          <p:val>
                                            <p:strVal val="#ppt_x"/>
                                          </p:val>
                                        </p:tav>
                                        <p:tav tm="100000">
                                          <p:val>
                                            <p:strVal val="#ppt_x"/>
                                          </p:val>
                                        </p:tav>
                                      </p:tavLst>
                                    </p:anim>
                                    <p:anim calcmode="lin" valueType="num">
                                      <p:cBhvr additive="base">
                                        <p:cTn id="216" dur="500" fill="hold"/>
                                        <p:tgtEl>
                                          <p:spTgt spid="40"/>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60"/>
                                        </p:tgtEl>
                                        <p:attrNameLst>
                                          <p:attrName>style.visibility</p:attrName>
                                        </p:attrNameLst>
                                      </p:cBhvr>
                                      <p:to>
                                        <p:strVal val="visible"/>
                                      </p:to>
                                    </p:set>
                                    <p:anim calcmode="lin" valueType="num">
                                      <p:cBhvr additive="base">
                                        <p:cTn id="219" dur="500" fill="hold"/>
                                        <p:tgtEl>
                                          <p:spTgt spid="60"/>
                                        </p:tgtEl>
                                        <p:attrNameLst>
                                          <p:attrName>ppt_x</p:attrName>
                                        </p:attrNameLst>
                                      </p:cBhvr>
                                      <p:tavLst>
                                        <p:tav tm="0">
                                          <p:val>
                                            <p:strVal val="#ppt_x"/>
                                          </p:val>
                                        </p:tav>
                                        <p:tav tm="100000">
                                          <p:val>
                                            <p:strVal val="#ppt_x"/>
                                          </p:val>
                                        </p:tav>
                                      </p:tavLst>
                                    </p:anim>
                                    <p:anim calcmode="lin" valueType="num">
                                      <p:cBhvr additive="base">
                                        <p:cTn id="22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48"/>
                                        </p:tgtEl>
                                        <p:attrNameLst>
                                          <p:attrName>style.visibility</p:attrName>
                                        </p:attrNameLst>
                                      </p:cBhvr>
                                      <p:to>
                                        <p:strVal val="visible"/>
                                      </p:to>
                                    </p:set>
                                    <p:anim calcmode="lin" valueType="num">
                                      <p:cBhvr additive="base">
                                        <p:cTn id="225" dur="500" fill="hold"/>
                                        <p:tgtEl>
                                          <p:spTgt spid="48"/>
                                        </p:tgtEl>
                                        <p:attrNameLst>
                                          <p:attrName>ppt_x</p:attrName>
                                        </p:attrNameLst>
                                      </p:cBhvr>
                                      <p:tavLst>
                                        <p:tav tm="0">
                                          <p:val>
                                            <p:strVal val="#ppt_x"/>
                                          </p:val>
                                        </p:tav>
                                        <p:tav tm="100000">
                                          <p:val>
                                            <p:strVal val="#ppt_x"/>
                                          </p:val>
                                        </p:tav>
                                      </p:tavLst>
                                    </p:anim>
                                    <p:anim calcmode="lin" valueType="num">
                                      <p:cBhvr additive="base">
                                        <p:cTn id="22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xit" presetSubtype="4" fill="hold" grpId="1" nodeType="clickEffect">
                                  <p:stCondLst>
                                    <p:cond delay="0"/>
                                  </p:stCondLst>
                                  <p:childTnLst>
                                    <p:anim calcmode="lin" valueType="num">
                                      <p:cBhvr additive="base">
                                        <p:cTn id="230" dur="500"/>
                                        <p:tgtEl>
                                          <p:spTgt spid="48"/>
                                        </p:tgtEl>
                                        <p:attrNameLst>
                                          <p:attrName>ppt_x</p:attrName>
                                        </p:attrNameLst>
                                      </p:cBhvr>
                                      <p:tavLst>
                                        <p:tav tm="0">
                                          <p:val>
                                            <p:strVal val="ppt_x"/>
                                          </p:val>
                                        </p:tav>
                                        <p:tav tm="100000">
                                          <p:val>
                                            <p:strVal val="ppt_x"/>
                                          </p:val>
                                        </p:tav>
                                      </p:tavLst>
                                    </p:anim>
                                    <p:anim calcmode="lin" valueType="num">
                                      <p:cBhvr additive="base">
                                        <p:cTn id="231" dur="500"/>
                                        <p:tgtEl>
                                          <p:spTgt spid="48"/>
                                        </p:tgtEl>
                                        <p:attrNameLst>
                                          <p:attrName>ppt_y</p:attrName>
                                        </p:attrNameLst>
                                      </p:cBhvr>
                                      <p:tavLst>
                                        <p:tav tm="0">
                                          <p:val>
                                            <p:strVal val="ppt_y"/>
                                          </p:val>
                                        </p:tav>
                                        <p:tav tm="100000">
                                          <p:val>
                                            <p:strVal val="1+ppt_h/2"/>
                                          </p:val>
                                        </p:tav>
                                      </p:tavLst>
                                    </p:anim>
                                    <p:set>
                                      <p:cBhvr>
                                        <p:cTn id="232"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4" grpId="0" animBg="1"/>
      <p:bldP spid="13" grpId="0" animBg="1"/>
      <p:bldP spid="13" grpId="1" animBg="1"/>
      <p:bldP spid="18" grpId="0" animBg="1"/>
      <p:bldP spid="18" grpId="1" animBg="1"/>
      <p:bldP spid="19" grpId="0" animBg="1"/>
      <p:bldP spid="34" grpId="0" animBg="1"/>
      <p:bldP spid="34" grpId="1" animBg="1"/>
      <p:bldP spid="35" grpId="0" animBg="1"/>
      <p:bldP spid="42" grpId="0" animBg="1"/>
      <p:bldP spid="42" grpId="1" animBg="1"/>
      <p:bldP spid="43" grpId="0" animBg="1"/>
      <p:bldP spid="48" grpId="0" animBg="1"/>
      <p:bldP spid="48" grpId="1" animBg="1"/>
      <p:bldP spid="49" grpId="0" animBg="1"/>
      <p:bldP spid="41" grpId="0"/>
      <p:bldP spid="54" grpId="0"/>
      <p:bldP spid="56" grpId="0"/>
      <p:bldP spid="57" grpId="0"/>
      <p:bldP spid="58" grpId="0"/>
      <p:bldP spid="59"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Introduction</a:t>
            </a:r>
          </a:p>
        </p:txBody>
      </p:sp>
      <p:pic>
        <p:nvPicPr>
          <p:cNvPr id="1026" name="Picture 2" descr="Le mur de la confusion entre les équipes Dev et O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07741" y="2249727"/>
            <a:ext cx="5904762" cy="33269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2437390"/>
            <a:ext cx="4728882" cy="3139321"/>
          </a:xfrm>
          <a:prstGeom prst="rect">
            <a:avLst/>
          </a:prstGeom>
        </p:spPr>
        <p:txBody>
          <a:bodyPr wrap="square">
            <a:spAutoFit/>
          </a:bodyPr>
          <a:lstStyle/>
          <a:p>
            <a:pPr marL="285750" indent="-285750" algn="just">
              <a:buFont typeface="Arial" panose="020B0604020202020204" pitchFamily="34" charset="0"/>
              <a:buChar char="•"/>
            </a:pPr>
            <a:r>
              <a:rPr lang="fr-FR" b="1" i="0" dirty="0">
                <a:effectLst/>
                <a:latin typeface="Times New Roman" panose="02020603050405020304" pitchFamily="18" charset="0"/>
                <a:cs typeface="Times New Roman" panose="02020603050405020304" pitchFamily="18" charset="0"/>
              </a:rPr>
              <a:t>l'équipe de développement</a:t>
            </a:r>
            <a:r>
              <a:rPr lang="fr-FR" b="0" i="0" dirty="0">
                <a:effectLst/>
                <a:latin typeface="Times New Roman" panose="02020603050405020304" pitchFamily="18" charset="0"/>
                <a:cs typeface="Times New Roman" panose="02020603050405020304" pitchFamily="18" charset="0"/>
              </a:rPr>
              <a:t>, a pour objectif principal de </a:t>
            </a:r>
            <a:r>
              <a:rPr lang="fr-FR" b="1" i="0" dirty="0">
                <a:effectLst/>
                <a:latin typeface="Times New Roman" panose="02020603050405020304" pitchFamily="18" charset="0"/>
                <a:cs typeface="Times New Roman" panose="02020603050405020304" pitchFamily="18" charset="0"/>
              </a:rPr>
              <a:t>faire évoluer l'application</a:t>
            </a:r>
          </a:p>
          <a:p>
            <a:pPr marL="285750" indent="-285750" algn="just">
              <a:buFont typeface="Arial" panose="020B0604020202020204" pitchFamily="34" charset="0"/>
              <a:buChar char="•"/>
            </a:pPr>
            <a:endParaRPr lang="fr-FR"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l'équipe des opérations</a:t>
            </a:r>
            <a:r>
              <a:rPr lang="fr-FR" dirty="0">
                <a:latin typeface="Times New Roman" panose="02020603050405020304" pitchFamily="18" charset="0"/>
                <a:cs typeface="Times New Roman" panose="02020603050405020304" pitchFamily="18" charset="0"/>
              </a:rPr>
              <a:t>, a comme objectif de </a:t>
            </a:r>
            <a:r>
              <a:rPr lang="fr-FR" b="1" dirty="0">
                <a:latin typeface="Times New Roman" panose="02020603050405020304" pitchFamily="18" charset="0"/>
                <a:cs typeface="Times New Roman" panose="02020603050405020304" pitchFamily="18" charset="0"/>
              </a:rPr>
              <a:t>maintenir l'application en conditions opérationnelles</a:t>
            </a:r>
            <a:r>
              <a:rPr lang="fr-FR"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les </a:t>
            </a:r>
            <a:r>
              <a:rPr lang="fr-FR" b="1" dirty="0">
                <a:latin typeface="Times New Roman" panose="02020603050405020304" pitchFamily="18" charset="0"/>
                <a:cs typeface="Times New Roman" panose="02020603050405020304" pitchFamily="18" charset="0"/>
              </a:rPr>
              <a:t>deux équipes</a:t>
            </a:r>
            <a:r>
              <a:rPr lang="fr-FR" dirty="0">
                <a:latin typeface="Times New Roman" panose="02020603050405020304" pitchFamily="18" charset="0"/>
                <a:cs typeface="Times New Roman" panose="02020603050405020304" pitchFamily="18" charset="0"/>
              </a:rPr>
              <a:t> ont des objectifs respectifs antagonistes.</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987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MA" dirty="0"/>
              <a:t>Introduction</a:t>
            </a:r>
            <a:endParaRPr lang="fr-FR"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7224" y="2487464"/>
            <a:ext cx="4157549" cy="3767137"/>
          </a:xfrm>
        </p:spPr>
      </p:pic>
      <p:sp>
        <p:nvSpPr>
          <p:cNvPr id="5" name="Rectangle 4"/>
          <p:cNvSpPr/>
          <p:nvPr/>
        </p:nvSpPr>
        <p:spPr>
          <a:xfrm>
            <a:off x="838200" y="1690687"/>
            <a:ext cx="6538048" cy="4893647"/>
          </a:xfrm>
          <a:prstGeom prst="rect">
            <a:avLst/>
          </a:prstGeom>
        </p:spPr>
        <p:txBody>
          <a:bodyPr wrap="square">
            <a:spAutoFit/>
          </a:bodyPr>
          <a:lstStyle/>
          <a:p>
            <a:r>
              <a:rPr lang="fr-FR" sz="2400" dirty="0">
                <a:latin typeface="Times New Roman" panose="02020603050405020304" pitchFamily="18" charset="0"/>
                <a:cs typeface="Times New Roman" panose="02020603050405020304" pitchFamily="18" charset="0"/>
              </a:rPr>
              <a:t>Développeur: Nécessité de gérer le code en deux dimensions </a:t>
            </a:r>
          </a:p>
          <a:p>
            <a:endParaRPr lang="fr-FR" sz="2400" dirty="0">
              <a:latin typeface="Times New Roman" panose="02020603050405020304" pitchFamily="18" charset="0"/>
              <a:cs typeface="Times New Roman" panose="02020603050405020304" pitchFamily="18" charset="0"/>
            </a:endParaRPr>
          </a:p>
          <a:p>
            <a:r>
              <a:rPr lang="fr-FR" sz="2400" b="1" dirty="0">
                <a:latin typeface="Times New Roman" panose="02020603050405020304" pitchFamily="18" charset="0"/>
                <a:cs typeface="Times New Roman" panose="02020603050405020304" pitchFamily="18" charset="0"/>
              </a:rPr>
              <a:t>Dans le temps </a:t>
            </a:r>
          </a:p>
          <a:p>
            <a:endParaRPr lang="fr-FR"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Déploiements fréquents </a:t>
            </a:r>
          </a:p>
          <a:p>
            <a:pPr marL="800100" lvl="1"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Maintenance et mises à jour rapides </a:t>
            </a:r>
          </a:p>
          <a:p>
            <a:pPr lvl="1"/>
            <a:endParaRPr lang="fr-FR" sz="2400" dirty="0">
              <a:latin typeface="Times New Roman" panose="02020603050405020304" pitchFamily="18" charset="0"/>
              <a:cs typeface="Times New Roman" panose="02020603050405020304" pitchFamily="18" charset="0"/>
            </a:endParaRPr>
          </a:p>
          <a:p>
            <a:r>
              <a:rPr lang="fr-FR" sz="2400" b="1" dirty="0">
                <a:latin typeface="Times New Roman" panose="02020603050405020304" pitchFamily="18" charset="0"/>
                <a:cs typeface="Times New Roman" panose="02020603050405020304" pitchFamily="18" charset="0"/>
              </a:rPr>
              <a:t>Dans l'espace </a:t>
            </a:r>
          </a:p>
          <a:p>
            <a:endParaRPr lang="fr-FR"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Déploiement de plusieurs instances (et duplications) </a:t>
            </a:r>
          </a:p>
          <a:p>
            <a:pPr marL="800100" lvl="1"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Déploiement à distance </a:t>
            </a:r>
          </a:p>
        </p:txBody>
      </p:sp>
    </p:spTree>
    <p:extLst>
      <p:ext uri="{BB962C8B-B14F-4D97-AF65-F5344CB8AC3E}">
        <p14:creationId xmlns:p14="http://schemas.microsoft.com/office/powerpoint/2010/main" val="143652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79952"/>
            <a:ext cx="10515600" cy="1325563"/>
          </a:xfrm>
        </p:spPr>
        <p:txBody>
          <a:bodyPr/>
          <a:lstStyle/>
          <a:p>
            <a:pPr algn="ctr"/>
            <a:r>
              <a:rPr lang="fr-MA" dirty="0"/>
              <a:t>Introduction</a:t>
            </a:r>
            <a:endParaRPr lang="fr-FR" dirty="0"/>
          </a:p>
        </p:txBody>
      </p:sp>
      <p:sp>
        <p:nvSpPr>
          <p:cNvPr id="3" name="Espace réservé du contenu 2"/>
          <p:cNvSpPr>
            <a:spLocks noGrp="1"/>
          </p:cNvSpPr>
          <p:nvPr>
            <p:ph idx="1"/>
          </p:nvPr>
        </p:nvSpPr>
        <p:spPr>
          <a:xfrm>
            <a:off x="838199" y="1343487"/>
            <a:ext cx="10699865" cy="2181110"/>
          </a:xfrm>
        </p:spPr>
        <p:txBody>
          <a:bodyPr/>
          <a:lstStyle/>
          <a:p>
            <a:pPr marL="0" indent="0">
              <a:buNone/>
            </a:pPr>
            <a:r>
              <a:rPr lang="fr-FR" dirty="0" err="1">
                <a:latin typeface="Times New Roman" panose="02020603050405020304" pitchFamily="18" charset="0"/>
                <a:cs typeface="Times New Roman" panose="02020603050405020304" pitchFamily="18" charset="0"/>
              </a:rPr>
              <a:t>Sysadmin</a:t>
            </a:r>
            <a:r>
              <a:rPr lang="fr-FR" dirty="0">
                <a:latin typeface="Times New Roman" panose="02020603050405020304" pitchFamily="18" charset="0"/>
                <a:cs typeface="Times New Roman" panose="02020603050405020304" pitchFamily="18" charset="0"/>
              </a:rPr>
              <a:t>: Les administrateurs système doivent gérer </a:t>
            </a:r>
          </a:p>
          <a:p>
            <a:pPr lvl="1"/>
            <a:r>
              <a:rPr lang="fr-FR" dirty="0">
                <a:latin typeface="Times New Roman" panose="02020603050405020304" pitchFamily="18" charset="0"/>
                <a:cs typeface="Times New Roman" panose="02020603050405020304" pitchFamily="18" charset="0"/>
              </a:rPr>
              <a:t>Des infrastructures qu’ils ne maitrisent plus (Cloud) </a:t>
            </a:r>
          </a:p>
          <a:p>
            <a:pPr lvl="1"/>
            <a:r>
              <a:rPr lang="fr-FR" dirty="0">
                <a:latin typeface="Times New Roman" panose="02020603050405020304" pitchFamily="18" charset="0"/>
                <a:cs typeface="Times New Roman" panose="02020603050405020304" pitchFamily="18" charset="0"/>
              </a:rPr>
              <a:t>Des logiciels au déploiement de plus en plus complexe </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996" y="3117492"/>
            <a:ext cx="6811068" cy="3341279"/>
          </a:xfrm>
          <a:prstGeom prst="rect">
            <a:avLst/>
          </a:prstGeom>
        </p:spPr>
      </p:pic>
    </p:spTree>
    <p:extLst>
      <p:ext uri="{BB962C8B-B14F-4D97-AF65-F5344CB8AC3E}">
        <p14:creationId xmlns:p14="http://schemas.microsoft.com/office/powerpoint/2010/main" val="1261490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MA" dirty="0"/>
              <a:t>Introduction	</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latin typeface="Times New Roman" panose="02020603050405020304" pitchFamily="18" charset="0"/>
                <a:cs typeface="Times New Roman" panose="02020603050405020304" pitchFamily="18" charset="0"/>
              </a:rPr>
              <a:t>Relation entre </a:t>
            </a:r>
            <a:r>
              <a:rPr lang="fr-FR" dirty="0">
                <a:solidFill>
                  <a:srgbClr val="FF0000"/>
                </a:solidFill>
                <a:latin typeface="Times New Roman" panose="02020603050405020304" pitchFamily="18" charset="0"/>
                <a:cs typeface="Times New Roman" panose="02020603050405020304" pitchFamily="18" charset="0"/>
              </a:rPr>
              <a:t>Dev</a:t>
            </a:r>
            <a:r>
              <a:rPr lang="fr-FR" dirty="0">
                <a:latin typeface="Times New Roman" panose="02020603050405020304" pitchFamily="18" charset="0"/>
                <a:cs typeface="Times New Roman" panose="02020603050405020304" pitchFamily="18" charset="0"/>
              </a:rPr>
              <a:t> et </a:t>
            </a:r>
            <a:r>
              <a:rPr lang="fr-FR" dirty="0" err="1">
                <a:solidFill>
                  <a:srgbClr val="FF0000"/>
                </a:solidFill>
                <a:latin typeface="Times New Roman" panose="02020603050405020304" pitchFamily="18" charset="0"/>
                <a:cs typeface="Times New Roman" panose="02020603050405020304" pitchFamily="18" charset="0"/>
              </a:rPr>
              <a:t>Ops</a:t>
            </a:r>
            <a:r>
              <a:rPr lang="fr-FR" dirty="0">
                <a:latin typeface="Times New Roman" panose="02020603050405020304" pitchFamily="18" charset="0"/>
                <a:cs typeface="Times New Roman" panose="02020603050405020304" pitchFamily="18" charset="0"/>
              </a:rPr>
              <a:t>: </a:t>
            </a:r>
          </a:p>
          <a:p>
            <a:pPr marL="0" indent="0">
              <a:buNone/>
            </a:pPr>
            <a:endParaRPr lang="fr-FR" dirty="0">
              <a:latin typeface="Times New Roman" panose="02020603050405020304" pitchFamily="18" charset="0"/>
              <a:cs typeface="Times New Roman" panose="02020603050405020304" pitchFamily="18" charset="0"/>
            </a:endParaRPr>
          </a:p>
          <a:p>
            <a:pPr lvl="1"/>
            <a:r>
              <a:rPr lang="fr-FR" dirty="0">
                <a:solidFill>
                  <a:srgbClr val="FF0000"/>
                </a:solidFill>
                <a:latin typeface="Times New Roman" panose="02020603050405020304" pitchFamily="18" charset="0"/>
                <a:cs typeface="Times New Roman" panose="02020603050405020304" pitchFamily="18" charset="0"/>
              </a:rPr>
              <a:t>Dev</a:t>
            </a:r>
            <a:r>
              <a:rPr lang="fr-FR" dirty="0">
                <a:latin typeface="Times New Roman" panose="02020603050405020304" pitchFamily="18" charset="0"/>
                <a:cs typeface="Times New Roman" panose="02020603050405020304" pitchFamily="18" charset="0"/>
              </a:rPr>
              <a:t>: Equipes de développeurs logiciels ´ </a:t>
            </a:r>
          </a:p>
          <a:p>
            <a:pPr lvl="1"/>
            <a:r>
              <a:rPr lang="fr-FR" dirty="0" err="1">
                <a:solidFill>
                  <a:srgbClr val="FF0000"/>
                </a:solidFill>
                <a:latin typeface="Times New Roman" panose="02020603050405020304" pitchFamily="18" charset="0"/>
                <a:cs typeface="Times New Roman" panose="02020603050405020304" pitchFamily="18" charset="0"/>
              </a:rPr>
              <a:t>Ops</a:t>
            </a:r>
            <a:r>
              <a:rPr lang="fr-FR" dirty="0">
                <a:latin typeface="Times New Roman" panose="02020603050405020304" pitchFamily="18" charset="0"/>
                <a:cs typeface="Times New Roman" panose="02020603050405020304" pitchFamily="18" charset="0"/>
              </a:rPr>
              <a:t>: Equipes en charge de la mise en production des produits</a:t>
            </a:r>
          </a:p>
          <a:p>
            <a:pPr marL="457200" lvl="1" indent="0">
              <a:buNone/>
            </a:pPr>
            <a:endParaRPr lang="fr-FR" sz="1200"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Antagonisme fort: </a:t>
            </a:r>
          </a:p>
          <a:p>
            <a:pPr marL="0" indent="0">
              <a:buNone/>
            </a:pPr>
            <a:endParaRPr lang="fr-FR" sz="1200" dirty="0">
              <a:latin typeface="Times New Roman" panose="02020603050405020304" pitchFamily="18" charset="0"/>
              <a:cs typeface="Times New Roman" panose="02020603050405020304" pitchFamily="18" charset="0"/>
            </a:endParaRPr>
          </a:p>
          <a:p>
            <a:pPr lvl="1"/>
            <a:r>
              <a:rPr lang="fr-FR" dirty="0">
                <a:solidFill>
                  <a:srgbClr val="FF0000"/>
                </a:solidFill>
                <a:latin typeface="Times New Roman" panose="02020603050405020304" pitchFamily="18" charset="0"/>
                <a:cs typeface="Times New Roman" panose="02020603050405020304" pitchFamily="18" charset="0"/>
              </a:rPr>
              <a:t>Dev</a:t>
            </a:r>
            <a:r>
              <a:rPr lang="fr-FR" dirty="0">
                <a:latin typeface="Times New Roman" panose="02020603050405020304" pitchFamily="18" charset="0"/>
                <a:cs typeface="Times New Roman" panose="02020603050405020304" pitchFamily="18" charset="0"/>
              </a:rPr>
              <a:t>: Modifications aux moindres coûts, le plus rapidement possible</a:t>
            </a:r>
          </a:p>
          <a:p>
            <a:pPr lvl="1"/>
            <a:r>
              <a:rPr lang="fr-FR" dirty="0" err="1">
                <a:solidFill>
                  <a:srgbClr val="FF0000"/>
                </a:solidFill>
                <a:latin typeface="Times New Roman" panose="02020603050405020304" pitchFamily="18" charset="0"/>
                <a:cs typeface="Times New Roman" panose="02020603050405020304" pitchFamily="18" charset="0"/>
              </a:rPr>
              <a:t>Ops</a:t>
            </a:r>
            <a:r>
              <a:rPr lang="fr-FR" dirty="0">
                <a:latin typeface="Times New Roman" panose="02020603050405020304" pitchFamily="18" charset="0"/>
                <a:cs typeface="Times New Roman" panose="02020603050405020304" pitchFamily="18" charset="0"/>
              </a:rPr>
              <a:t>: Stabilité du système, qualité </a:t>
            </a:r>
          </a:p>
          <a:p>
            <a:pPr lvl="1"/>
            <a:endParaRPr lang="fr-FR" dirty="0">
              <a:latin typeface="Times New Roman" panose="02020603050405020304" pitchFamily="18" charset="0"/>
              <a:cs typeface="Times New Roman" panose="02020603050405020304" pitchFamily="18" charset="0"/>
            </a:endParaRPr>
          </a:p>
          <a:p>
            <a:pPr marL="457200" lvl="1" indent="0" algn="ctr">
              <a:buNone/>
            </a:pPr>
            <a:r>
              <a:rPr lang="fr-FR" dirty="0">
                <a:solidFill>
                  <a:srgbClr val="FF0000"/>
                </a:solidFill>
                <a:latin typeface="Times New Roman" panose="02020603050405020304" pitchFamily="18" charset="0"/>
                <a:cs typeface="Times New Roman" panose="02020603050405020304" pitchFamily="18" charset="0"/>
              </a:rPr>
              <a:t>L’automatisation est au cœur de l’approche </a:t>
            </a:r>
            <a:r>
              <a:rPr lang="fr-FR" dirty="0" err="1">
                <a:solidFill>
                  <a:srgbClr val="FF0000"/>
                </a:solidFill>
                <a:latin typeface="Times New Roman" panose="02020603050405020304" pitchFamily="18" charset="0"/>
                <a:cs typeface="Times New Roman" panose="02020603050405020304" pitchFamily="18" charset="0"/>
              </a:rPr>
              <a:t>DevOps</a:t>
            </a:r>
            <a:endParaRPr lang="fr-FR"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90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MA" dirty="0"/>
              <a:t>Introduction</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sz="2400" dirty="0">
                <a:latin typeface="Times New Roman" panose="02020603050405020304" pitchFamily="18" charset="0"/>
                <a:cs typeface="Times New Roman" panose="02020603050405020304" pitchFamily="18" charset="0"/>
              </a:rPr>
              <a:t>Le </a:t>
            </a:r>
            <a:r>
              <a:rPr lang="fr-FR" sz="2400" dirty="0" err="1">
                <a:latin typeface="Times New Roman" panose="02020603050405020304" pitchFamily="18" charset="0"/>
                <a:cs typeface="Times New Roman" panose="02020603050405020304" pitchFamily="18" charset="0"/>
              </a:rPr>
              <a:t>DevOps</a:t>
            </a:r>
            <a:r>
              <a:rPr lang="fr-FR" sz="2400" dirty="0">
                <a:latin typeface="Times New Roman" panose="02020603050405020304" pitchFamily="18" charset="0"/>
                <a:cs typeface="Times New Roman" panose="02020603050405020304" pitchFamily="18" charset="0"/>
              </a:rPr>
              <a:t> est un </a:t>
            </a:r>
            <a:r>
              <a:rPr lang="fr-FR" sz="2400" b="1" dirty="0">
                <a:solidFill>
                  <a:srgbClr val="FF0000"/>
                </a:solidFill>
                <a:latin typeface="Times New Roman" panose="02020603050405020304" pitchFamily="18" charset="0"/>
                <a:cs typeface="Times New Roman" panose="02020603050405020304" pitchFamily="18" charset="0"/>
              </a:rPr>
              <a:t>ensemble de pratiques</a:t>
            </a:r>
            <a:r>
              <a:rPr lang="fr-FR" sz="2400" dirty="0">
                <a:solidFill>
                  <a:srgbClr val="FF0000"/>
                </a:solidFill>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qui met l'emphase sur </a:t>
            </a:r>
            <a:r>
              <a:rPr lang="fr-FR" sz="2400" b="1" dirty="0">
                <a:solidFill>
                  <a:srgbClr val="FF0000"/>
                </a:solidFill>
                <a:latin typeface="Times New Roman" panose="02020603050405020304" pitchFamily="18" charset="0"/>
                <a:cs typeface="Times New Roman" panose="02020603050405020304" pitchFamily="18" charset="0"/>
              </a:rPr>
              <a:t>l'automatisation des processus</a:t>
            </a:r>
            <a:r>
              <a:rPr lang="fr-FR" sz="2400" dirty="0">
                <a:latin typeface="Times New Roman" panose="02020603050405020304" pitchFamily="18" charset="0"/>
                <a:cs typeface="Times New Roman" panose="02020603050405020304" pitchFamily="18" charset="0"/>
              </a:rPr>
              <a:t> entre les équipes de développement, et les équipes en charge du maintien en conditions opérationnelles de l'application développée.</a:t>
            </a:r>
          </a:p>
          <a:p>
            <a:pPr marL="0" indent="0" algn="just">
              <a:buNone/>
            </a:pPr>
            <a:endParaRPr lang="fr-FR" sz="2400" dirty="0">
              <a:latin typeface="Times New Roman" panose="02020603050405020304" pitchFamily="18" charset="0"/>
              <a:cs typeface="Times New Roman" panose="02020603050405020304" pitchFamily="18" charset="0"/>
            </a:endParaRPr>
          </a:p>
          <a:p>
            <a:pPr marL="806450"/>
            <a:r>
              <a:rPr lang="fr-FR" sz="2400" dirty="0">
                <a:latin typeface="Times New Roman" panose="02020603050405020304" pitchFamily="18" charset="0"/>
                <a:cs typeface="Times New Roman" panose="02020603050405020304" pitchFamily="18" charset="0"/>
              </a:rPr>
              <a:t>gain de confiance des équipes entre elles ;</a:t>
            </a:r>
          </a:p>
          <a:p>
            <a:pPr marL="806450"/>
            <a:r>
              <a:rPr lang="fr-FR" sz="2400" dirty="0">
                <a:latin typeface="Times New Roman" panose="02020603050405020304" pitchFamily="18" charset="0"/>
                <a:cs typeface="Times New Roman" panose="02020603050405020304" pitchFamily="18" charset="0"/>
              </a:rPr>
              <a:t>accélération des livraisons et des déploiements ;</a:t>
            </a:r>
          </a:p>
          <a:p>
            <a:pPr marL="806450"/>
            <a:r>
              <a:rPr lang="fr-FR" sz="2400" dirty="0">
                <a:latin typeface="Times New Roman" panose="02020603050405020304" pitchFamily="18" charset="0"/>
                <a:cs typeface="Times New Roman" panose="02020603050405020304" pitchFamily="18" charset="0"/>
              </a:rPr>
              <a:t>résolution des tickets plus rapide ;</a:t>
            </a:r>
          </a:p>
          <a:p>
            <a:pPr marL="806450"/>
            <a:r>
              <a:rPr lang="fr-FR" sz="2400" dirty="0">
                <a:latin typeface="Times New Roman" panose="02020603050405020304" pitchFamily="18" charset="0"/>
                <a:cs typeface="Times New Roman" panose="02020603050405020304" pitchFamily="18" charset="0"/>
              </a:rPr>
              <a:t>gestion plus efficace des tâches non planifiées…</a:t>
            </a:r>
          </a:p>
          <a:p>
            <a:pPr marL="0" indent="0" algn="just">
              <a:buNone/>
            </a:pPr>
            <a:r>
              <a:rPr lang="fr-MA" sz="2400" dirty="0">
                <a:latin typeface="Times New Roman" panose="02020603050405020304" pitchFamily="18" charset="0"/>
                <a:cs typeface="Times New Roman" panose="02020603050405020304" pitchFamily="18" charset="0"/>
              </a:rPr>
              <a:t>			</a:t>
            </a:r>
          </a:p>
          <a:p>
            <a:pPr marL="0" indent="0" algn="just">
              <a:buNone/>
            </a:pPr>
            <a:r>
              <a:rPr lang="fr-MA" sz="2400" dirty="0">
                <a:latin typeface="Times New Roman" panose="02020603050405020304" pitchFamily="18" charset="0"/>
                <a:cs typeface="Times New Roman" panose="02020603050405020304" pitchFamily="18" charset="0"/>
              </a:rPr>
              <a:t>				</a:t>
            </a:r>
            <a:r>
              <a:rPr lang="fr-MA" sz="2400" b="1" dirty="0">
                <a:solidFill>
                  <a:srgbClr val="FF0000"/>
                </a:solidFill>
                <a:latin typeface="Times New Roman" panose="02020603050405020304" pitchFamily="18" charset="0"/>
                <a:cs typeface="Times New Roman" panose="02020603050405020304" pitchFamily="18" charset="0"/>
              </a:rPr>
              <a:t>Méthodes agiles</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4" name="Flèche droite 3"/>
          <p:cNvSpPr/>
          <p:nvPr/>
        </p:nvSpPr>
        <p:spPr>
          <a:xfrm>
            <a:off x="2635624" y="5357617"/>
            <a:ext cx="1465729" cy="47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028" y="3277639"/>
            <a:ext cx="4438650" cy="3162300"/>
          </a:xfrm>
          <a:prstGeom prst="rect">
            <a:avLst/>
          </a:prstGeom>
        </p:spPr>
      </p:pic>
    </p:spTree>
    <p:extLst>
      <p:ext uri="{BB962C8B-B14F-4D97-AF65-F5344CB8AC3E}">
        <p14:creationId xmlns:p14="http://schemas.microsoft.com/office/powerpoint/2010/main" val="221911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MA" dirty="0">
                <a:latin typeface="Times New Roman" panose="02020603050405020304" pitchFamily="18" charset="0"/>
                <a:cs typeface="Times New Roman" panose="02020603050405020304" pitchFamily="18" charset="0"/>
              </a:rPr>
              <a:t>Introduction</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1942003"/>
            <a:ext cx="10515600" cy="4351338"/>
          </a:xfrm>
        </p:spPr>
        <p:txBody>
          <a:bodyPr/>
          <a:lstStyle/>
          <a:p>
            <a:r>
              <a:rPr lang="fr-FR" dirty="0">
                <a:latin typeface="Times New Roman" panose="02020603050405020304" pitchFamily="18" charset="0"/>
                <a:cs typeface="Times New Roman" panose="02020603050405020304" pitchFamily="18" charset="0"/>
              </a:rPr>
              <a:t>Amélioration de l’expérience client </a:t>
            </a:r>
          </a:p>
          <a:p>
            <a:pPr lvl="1"/>
            <a:r>
              <a:rPr lang="fr-FR" dirty="0">
                <a:latin typeface="Times New Roman" panose="02020603050405020304" pitchFamily="18" charset="0"/>
                <a:cs typeface="Times New Roman" panose="02020603050405020304" pitchFamily="18" charset="0"/>
              </a:rPr>
              <a:t>L’amélioration de l’expérience client (différenciée et engageante) permet de fidéliser les clients et d’accroître les parts de marché. </a:t>
            </a:r>
            <a:endParaRPr lang="fr-MA"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Accroissement de la capacité à innover </a:t>
            </a:r>
          </a:p>
          <a:p>
            <a:pPr lvl="1"/>
            <a:r>
              <a:rPr lang="fr-FR" dirty="0">
                <a:latin typeface="Times New Roman" panose="02020603050405020304" pitchFamily="18" charset="0"/>
                <a:cs typeface="Times New Roman" panose="02020603050405020304" pitchFamily="18" charset="0"/>
              </a:rPr>
              <a:t>réduire le gaspillage et la reprise de travail et à dédier les ressources aux activités à plus forte valeur ajoutée</a:t>
            </a:r>
          </a:p>
          <a:p>
            <a:r>
              <a:rPr lang="fr-FR" dirty="0">
                <a:latin typeface="Times New Roman" panose="02020603050405020304" pitchFamily="18" charset="0"/>
                <a:cs typeface="Times New Roman" panose="02020603050405020304" pitchFamily="18" charset="0"/>
              </a:rPr>
              <a:t>Accélération du retour sur investissement</a:t>
            </a:r>
          </a:p>
          <a:p>
            <a:pPr lvl="1"/>
            <a:r>
              <a:rPr lang="fr-FR" dirty="0">
                <a:latin typeface="Times New Roman" panose="02020603050405020304" pitchFamily="18" charset="0"/>
                <a:cs typeface="Times New Roman" panose="02020603050405020304" pitchFamily="18" charset="0"/>
              </a:rPr>
              <a:t>développer une culture, des pratiques et une automatisation afin de délivrer les logiciels rapidement, efficacement et de manière fiable jusqu’à la mise en production.</a:t>
            </a:r>
          </a:p>
          <a:p>
            <a:pPr lvl="1"/>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51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57222" y="133773"/>
            <a:ext cx="10772775" cy="1658198"/>
          </a:xfrm>
        </p:spPr>
        <p:txBody>
          <a:bodyPr/>
          <a:lstStyle/>
          <a:p>
            <a:pPr algn="ctr"/>
            <a:r>
              <a:rPr lang="fr-MA" dirty="0"/>
              <a:t>Introduction</a:t>
            </a:r>
            <a:endParaRPr lang="fr-FR" b="1" dirty="0"/>
          </a:p>
        </p:txBody>
      </p:sp>
      <p:pic>
        <p:nvPicPr>
          <p:cNvPr id="4" name="Espace réservé du contenu 3"/>
          <p:cNvPicPr>
            <a:picLocks noGrp="1" noChangeAspect="1"/>
          </p:cNvPicPr>
          <p:nvPr>
            <p:ph idx="1"/>
          </p:nvPr>
        </p:nvPicPr>
        <p:blipFill>
          <a:blip r:embed="rId2"/>
          <a:stretch>
            <a:fillRect/>
          </a:stretch>
        </p:blipFill>
        <p:spPr>
          <a:xfrm>
            <a:off x="1513174" y="2011363"/>
            <a:ext cx="9060873" cy="4689675"/>
          </a:xfrm>
          <a:prstGeom prst="rect">
            <a:avLst/>
          </a:prstGeom>
        </p:spPr>
      </p:pic>
    </p:spTree>
    <p:extLst>
      <p:ext uri="{BB962C8B-B14F-4D97-AF65-F5344CB8AC3E}">
        <p14:creationId xmlns:p14="http://schemas.microsoft.com/office/powerpoint/2010/main" val="3802546221"/>
      </p:ext>
    </p:extLst>
  </p:cSld>
  <p:clrMapOvr>
    <a:masterClrMapping/>
  </p:clrMapOvr>
</p:sld>
</file>

<file path=ppt/theme/theme1.xml><?xml version="1.0" encoding="utf-8"?>
<a:theme xmlns:a="http://schemas.openxmlformats.org/drawingml/2006/main" name="Métropolitain">
  <a:themeElements>
    <a:clrScheme name="Métropolitai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étropolitai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étropolitai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TM03457491[[fn=Métropolitain]]</Template>
  <TotalTime>910</TotalTime>
  <Words>1088</Words>
  <Application>Microsoft Office PowerPoint</Application>
  <PresentationFormat>Grand écran</PresentationFormat>
  <Paragraphs>146</Paragraphs>
  <Slides>19</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Calibri</vt:lpstr>
      <vt:lpstr>Calibri Light</vt:lpstr>
      <vt:lpstr>Times New Roman</vt:lpstr>
      <vt:lpstr>Wingdings</vt:lpstr>
      <vt:lpstr>Métropolitain</vt:lpstr>
      <vt:lpstr>DEVOPS </vt:lpstr>
      <vt:lpstr>Introduction</vt:lpstr>
      <vt:lpstr>Introduction</vt:lpstr>
      <vt:lpstr>Introduction</vt:lpstr>
      <vt:lpstr>Introduction</vt:lpstr>
      <vt:lpstr>Introduction </vt:lpstr>
      <vt:lpstr>Introduction</vt:lpstr>
      <vt:lpstr>Introduction</vt:lpstr>
      <vt:lpstr>Introduction</vt:lpstr>
      <vt:lpstr>Introduction</vt:lpstr>
      <vt:lpstr>Intégration continue (Continuos Integration)</vt:lpstr>
      <vt:lpstr>Livraison continu (Continuos Delivery)</vt:lpstr>
      <vt:lpstr>Présentation PowerPoint</vt:lpstr>
      <vt:lpstr>Introduction</vt:lpstr>
      <vt:lpstr>Définition</vt:lpstr>
      <vt:lpstr>Avantages à adopter l’approche DevOps</vt:lpstr>
      <vt:lpstr>Historique</vt:lpstr>
      <vt:lpstr>Les étapes de construction d’une évolution</vt:lpstr>
      <vt:lpstr>Automatisation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imane chlioui</dc:creator>
  <cp:lastModifiedBy>imane chlioui</cp:lastModifiedBy>
  <cp:revision>35</cp:revision>
  <dcterms:created xsi:type="dcterms:W3CDTF">2021-02-16T08:32:01Z</dcterms:created>
  <dcterms:modified xsi:type="dcterms:W3CDTF">2022-05-31T09:56:29Z</dcterms:modified>
</cp:coreProperties>
</file>