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980BADD-F0D5-4515-8FB3-846DB383E115}" type="datetimeFigureOut">
              <a:rPr lang="fr-FR" smtClean="0"/>
              <a:t>19/05/2021</a:t>
            </a:fld>
            <a:endParaRPr lang="fr-F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712D666-CB58-42A3-81B6-BD1A3EBAB76B}" type="slidenum">
              <a:rPr lang="fr-FR" smtClean="0"/>
              <a:t>‹N°›</a:t>
            </a:fld>
            <a:endParaRPr lang="fr-FR"/>
          </a:p>
        </p:txBody>
      </p:sp>
    </p:spTree>
    <p:extLst>
      <p:ext uri="{BB962C8B-B14F-4D97-AF65-F5344CB8AC3E}">
        <p14:creationId xmlns:p14="http://schemas.microsoft.com/office/powerpoint/2010/main" val="40055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80BADD-F0D5-4515-8FB3-846DB383E115}" type="datetimeFigureOut">
              <a:rPr lang="fr-FR" smtClean="0"/>
              <a:t>19/05/2021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13962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80BADD-F0D5-4515-8FB3-846DB383E115}" type="datetimeFigureOut">
              <a:rPr lang="fr-FR" smtClean="0"/>
              <a:t>19/05/2021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40054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80BADD-F0D5-4515-8FB3-846DB383E115}" type="datetimeFigureOut">
              <a:rPr lang="fr-FR" smtClean="0"/>
              <a:t>19/05/2021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246996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80BADD-F0D5-4515-8FB3-846DB383E115}" type="datetimeFigureOut">
              <a:rPr lang="fr-FR" smtClean="0"/>
              <a:t>19/05/2021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132964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80BADD-F0D5-4515-8FB3-846DB383E115}" type="datetimeFigureOut">
              <a:rPr lang="fr-FR" smtClean="0"/>
              <a:t>19/05/2021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257612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980BADD-F0D5-4515-8FB3-846DB383E115}" type="datetimeFigureOut">
              <a:rPr lang="fr-FR" smtClean="0"/>
              <a:t>19/05/2021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15767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980BADD-F0D5-4515-8FB3-846DB383E115}" type="datetimeFigureOut">
              <a:rPr lang="fr-FR" smtClean="0"/>
              <a:t>19/05/2021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119835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0BADD-F0D5-4515-8FB3-846DB383E115}" type="datetimeFigureOut">
              <a:rPr lang="fr-FR" smtClean="0"/>
              <a:t>19/05/2021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12D666-CB58-42A3-81B6-BD1A3EBAB76B}" type="slidenum">
              <a:rPr lang="fr-FR" smtClean="0"/>
              <a:t>‹N°›</a:t>
            </a:fld>
            <a:endParaRPr lang="fr-FR"/>
          </a:p>
        </p:txBody>
      </p:sp>
    </p:spTree>
    <p:extLst>
      <p:ext uri="{BB962C8B-B14F-4D97-AF65-F5344CB8AC3E}">
        <p14:creationId xmlns:p14="http://schemas.microsoft.com/office/powerpoint/2010/main" val="63514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2980BADD-F0D5-4515-8FB3-846DB383E115}" type="datetimeFigureOut">
              <a:rPr lang="fr-FR" smtClean="0"/>
              <a:t>19/05/2021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712D666-CB58-42A3-81B6-BD1A3EBAB76B}" type="slidenum">
              <a:rPr lang="fr-FR" smtClean="0"/>
              <a:t>‹N°›</a:t>
            </a:fld>
            <a:endParaRPr lang="fr-FR"/>
          </a:p>
        </p:txBody>
      </p:sp>
    </p:spTree>
    <p:extLst>
      <p:ext uri="{BB962C8B-B14F-4D97-AF65-F5344CB8AC3E}">
        <p14:creationId xmlns:p14="http://schemas.microsoft.com/office/powerpoint/2010/main" val="14524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980BADD-F0D5-4515-8FB3-846DB383E115}" type="datetimeFigureOut">
              <a:rPr lang="fr-FR" smtClean="0"/>
              <a:t>19/05/2021</a:t>
            </a:fld>
            <a:endParaRPr lang="fr-F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712D666-CB58-42A3-81B6-BD1A3EBAB76B}" type="slidenum">
              <a:rPr lang="fr-FR" smtClean="0"/>
              <a:t>‹N°›</a:t>
            </a:fld>
            <a:endParaRPr lang="fr-FR"/>
          </a:p>
        </p:txBody>
      </p:sp>
    </p:spTree>
    <p:extLst>
      <p:ext uri="{BB962C8B-B14F-4D97-AF65-F5344CB8AC3E}">
        <p14:creationId xmlns:p14="http://schemas.microsoft.com/office/powerpoint/2010/main" val="30290709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980BADD-F0D5-4515-8FB3-846DB383E115}" type="datetimeFigureOut">
              <a:rPr lang="fr-FR" smtClean="0"/>
              <a:t>19/05/2021</a:t>
            </a:fld>
            <a:endParaRPr lang="fr-F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fr-F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712D666-CB58-42A3-81B6-BD1A3EBAB76B}" type="slidenum">
              <a:rPr lang="fr-FR" smtClean="0"/>
              <a:t>‹N°›</a:t>
            </a:fld>
            <a:endParaRPr lang="fr-FR"/>
          </a:p>
        </p:txBody>
      </p:sp>
    </p:spTree>
    <p:extLst>
      <p:ext uri="{BB962C8B-B14F-4D97-AF65-F5344CB8AC3E}">
        <p14:creationId xmlns:p14="http://schemas.microsoft.com/office/powerpoint/2010/main" val="58960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Kubernetes</a:t>
            </a:r>
            <a:endParaRPr lang="fr-FR" dirty="0"/>
          </a:p>
        </p:txBody>
      </p:sp>
      <p:sp>
        <p:nvSpPr>
          <p:cNvPr id="3" name="Sous-titre 2"/>
          <p:cNvSpPr>
            <a:spLocks noGrp="1"/>
          </p:cNvSpPr>
          <p:nvPr>
            <p:ph type="subTitle" idx="1"/>
          </p:nvPr>
        </p:nvSpPr>
        <p:spPr>
          <a:xfrm>
            <a:off x="667512" y="4206876"/>
            <a:ext cx="10533888" cy="1645920"/>
          </a:xfrm>
        </p:spPr>
        <p:txBody>
          <a:bodyPr/>
          <a:lstStyle/>
          <a:p>
            <a:pPr algn="r"/>
            <a:r>
              <a:rPr lang="fr-FR" dirty="0" smtClean="0"/>
              <a:t>Imane CHLIOUI	</a:t>
            </a:r>
            <a:endParaRPr lang="fr-FR" dirty="0"/>
          </a:p>
        </p:txBody>
      </p:sp>
    </p:spTree>
    <p:extLst>
      <p:ext uri="{BB962C8B-B14F-4D97-AF65-F5344CB8AC3E}">
        <p14:creationId xmlns:p14="http://schemas.microsoft.com/office/powerpoint/2010/main" val="11698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err="1" smtClean="0"/>
              <a:t>Kubernetes</a:t>
            </a:r>
            <a:r>
              <a:rPr lang="fr-FR" dirty="0" smtClean="0"/>
              <a:t> est </a:t>
            </a:r>
            <a:r>
              <a:rPr lang="fr-FR" dirty="0"/>
              <a:t>une plateforme conçue pour gérer entièrement le cycle de vie des applications et services containerisés en utilisant des méthodes de prédictibilité, de </a:t>
            </a:r>
            <a:r>
              <a:rPr lang="fr-FR" dirty="0" err="1"/>
              <a:t>scalabilité</a:t>
            </a:r>
            <a:r>
              <a:rPr lang="fr-FR" dirty="0"/>
              <a:t> et de haute disponibilité</a:t>
            </a:r>
            <a:r>
              <a:rPr lang="fr-FR" dirty="0" smtClean="0"/>
              <a:t>.</a:t>
            </a:r>
          </a:p>
          <a:p>
            <a:r>
              <a:rPr lang="fr-FR" dirty="0"/>
              <a:t>Principalement compatible avec Docker, </a:t>
            </a:r>
            <a:r>
              <a:rPr lang="fr-FR" b="1" dirty="0" err="1"/>
              <a:t>Kubernetes</a:t>
            </a:r>
            <a:r>
              <a:rPr lang="fr-FR" b="1" dirty="0"/>
              <a:t> peut fonctionner avec n’importe quel système de container</a:t>
            </a:r>
            <a:r>
              <a:rPr lang="fr-FR" dirty="0"/>
              <a:t> conforme au standard Open Container Initiative en termes de formats d’images et d’environnements d’exécution. </a:t>
            </a:r>
          </a:p>
        </p:txBody>
      </p:sp>
    </p:spTree>
    <p:extLst>
      <p:ext uri="{BB962C8B-B14F-4D97-AF65-F5344CB8AC3E}">
        <p14:creationId xmlns:p14="http://schemas.microsoft.com/office/powerpoint/2010/main" val="415461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7224" y="499533"/>
            <a:ext cx="10355917" cy="1006538"/>
          </a:xfrm>
        </p:spPr>
        <p:txBody>
          <a:bodyPr>
            <a:normAutofit/>
          </a:bodyPr>
          <a:lstStyle/>
          <a:p>
            <a:r>
              <a:rPr lang="fr-FR" dirty="0"/>
              <a:t>Les objets </a:t>
            </a:r>
            <a:r>
              <a:rPr lang="fr-FR" dirty="0" err="1"/>
              <a:t>Kubernetes</a:t>
            </a:r>
            <a:endParaRPr lang="fr-FR" dirty="0"/>
          </a:p>
        </p:txBody>
      </p:sp>
      <p:sp>
        <p:nvSpPr>
          <p:cNvPr id="3" name="Espace réservé du contenu 2"/>
          <p:cNvSpPr>
            <a:spLocks noGrp="1"/>
          </p:cNvSpPr>
          <p:nvPr>
            <p:ph idx="1"/>
          </p:nvPr>
        </p:nvSpPr>
        <p:spPr>
          <a:xfrm>
            <a:off x="676274" y="1277471"/>
            <a:ext cx="10901644" cy="5325036"/>
          </a:xfrm>
        </p:spPr>
        <p:txBody>
          <a:bodyPr>
            <a:noAutofit/>
          </a:bodyPr>
          <a:lstStyle/>
          <a:p>
            <a:pPr>
              <a:lnSpc>
                <a:spcPct val="120000"/>
              </a:lnSpc>
            </a:pPr>
            <a:r>
              <a:rPr lang="fr-FR" sz="1600" b="1" dirty="0" err="1"/>
              <a:t>Node</a:t>
            </a:r>
            <a:r>
              <a:rPr lang="fr-FR" sz="1600" dirty="0"/>
              <a:t> : Un </a:t>
            </a:r>
            <a:r>
              <a:rPr lang="fr-FR" sz="1600" dirty="0" err="1"/>
              <a:t>node</a:t>
            </a:r>
            <a:r>
              <a:rPr lang="fr-FR" sz="1600" dirty="0"/>
              <a:t> ("nœud" en </a:t>
            </a:r>
            <a:r>
              <a:rPr lang="fr-FR" sz="1600" dirty="0" err="1"/>
              <a:t>fr</a:t>
            </a:r>
            <a:r>
              <a:rPr lang="fr-FR" sz="1600" dirty="0"/>
              <a:t>) est une machine de travail du cluster </a:t>
            </a:r>
            <a:r>
              <a:rPr lang="fr-FR" sz="1600" dirty="0" err="1"/>
              <a:t>Kubernetes</a:t>
            </a:r>
            <a:r>
              <a:rPr lang="fr-FR" sz="1600" dirty="0"/>
              <a:t>. Ce sont des unités de travail qui peuvent être physiques, virtuelles mais aussi des instances cloud.</a:t>
            </a:r>
          </a:p>
          <a:p>
            <a:pPr>
              <a:lnSpc>
                <a:spcPct val="120000"/>
              </a:lnSpc>
            </a:pPr>
            <a:r>
              <a:rPr lang="fr-FR" sz="1600" b="1" dirty="0" err="1"/>
              <a:t>Pod</a:t>
            </a:r>
            <a:r>
              <a:rPr lang="fr-FR" sz="1600" dirty="0"/>
              <a:t> : Il s'agit de l'unité la plus petite de K8s, un </a:t>
            </a:r>
            <a:r>
              <a:rPr lang="fr-FR" sz="1600" dirty="0" err="1"/>
              <a:t>pod</a:t>
            </a:r>
            <a:r>
              <a:rPr lang="fr-FR" sz="1600" dirty="0"/>
              <a:t> encapsule le ou les conteneur(s) formant votre application conteneurisée partageant ainsi la même </a:t>
            </a:r>
            <a:r>
              <a:rPr lang="fr-FR" sz="1600" dirty="0" err="1"/>
              <a:t>stack</a:t>
            </a:r>
            <a:r>
              <a:rPr lang="fr-FR" sz="1600" dirty="0"/>
              <a:t> réseau (chaque </a:t>
            </a:r>
            <a:r>
              <a:rPr lang="fr-FR" sz="1600" dirty="0" err="1"/>
              <a:t>pod</a:t>
            </a:r>
            <a:r>
              <a:rPr lang="fr-FR" sz="1600" dirty="0"/>
              <a:t> se voit attribuer une adresse IP unique) et le même stockage, plus précisément un volume partagé (tous les conteneurs du </a:t>
            </a:r>
            <a:r>
              <a:rPr lang="fr-FR" sz="1600" dirty="0" err="1"/>
              <a:t>pod</a:t>
            </a:r>
            <a:r>
              <a:rPr lang="fr-FR" sz="1600" dirty="0"/>
              <a:t> peuvent accéder aux volumes partagés, ce qui permet à ces conteneurs de partager plus facilement des données).</a:t>
            </a:r>
          </a:p>
          <a:p>
            <a:pPr>
              <a:lnSpc>
                <a:spcPct val="120000"/>
              </a:lnSpc>
            </a:pPr>
            <a:r>
              <a:rPr lang="fr-FR" sz="1600" b="1" dirty="0" err="1"/>
              <a:t>Replicas</a:t>
            </a:r>
            <a:r>
              <a:rPr lang="fr-FR" sz="1600" dirty="0"/>
              <a:t> : c'est le nombre d'instances d'un </a:t>
            </a:r>
            <a:r>
              <a:rPr lang="fr-FR" sz="1600" dirty="0" err="1"/>
              <a:t>Pod</a:t>
            </a:r>
            <a:r>
              <a:rPr lang="fr-FR" sz="1600" dirty="0"/>
              <a:t> ("réplique" en </a:t>
            </a:r>
            <a:r>
              <a:rPr lang="fr-FR" sz="1600" dirty="0" err="1"/>
              <a:t>fr</a:t>
            </a:r>
            <a:r>
              <a:rPr lang="fr-FR" sz="1600" dirty="0"/>
              <a:t>)</a:t>
            </a:r>
          </a:p>
          <a:p>
            <a:pPr>
              <a:lnSpc>
                <a:spcPct val="120000"/>
              </a:lnSpc>
            </a:pPr>
            <a:r>
              <a:rPr lang="fr-FR" sz="1600" b="1" dirty="0" err="1"/>
              <a:t>ReplicaSet</a:t>
            </a:r>
            <a:r>
              <a:rPr lang="fr-FR" sz="1600" dirty="0"/>
              <a:t> : s'assure que les réplicas spécifiés sont actifs</a:t>
            </a:r>
          </a:p>
          <a:p>
            <a:pPr>
              <a:lnSpc>
                <a:spcPct val="120000"/>
              </a:lnSpc>
            </a:pPr>
            <a:r>
              <a:rPr lang="fr-FR" sz="1600" b="1" dirty="0" err="1"/>
              <a:t>Deployment</a:t>
            </a:r>
            <a:r>
              <a:rPr lang="fr-FR" sz="1600" dirty="0"/>
              <a:t> : défini l'état désiré et fournit des mises à jour déclaratives de vos </a:t>
            </a:r>
            <a:r>
              <a:rPr lang="fr-FR" sz="1600" dirty="0" err="1"/>
              <a:t>Pods</a:t>
            </a:r>
            <a:r>
              <a:rPr lang="fr-FR" sz="1600" dirty="0"/>
              <a:t> et </a:t>
            </a:r>
            <a:r>
              <a:rPr lang="fr-FR" sz="1600" dirty="0" err="1"/>
              <a:t>ReplicaSets</a:t>
            </a:r>
            <a:r>
              <a:rPr lang="fr-FR" sz="1600" dirty="0"/>
              <a:t>.</a:t>
            </a:r>
          </a:p>
          <a:p>
            <a:pPr>
              <a:lnSpc>
                <a:spcPct val="120000"/>
              </a:lnSpc>
            </a:pPr>
            <a:r>
              <a:rPr lang="fr-FR" sz="1600" b="1" dirty="0"/>
              <a:t>Service</a:t>
            </a:r>
            <a:r>
              <a:rPr lang="fr-FR" sz="1600" dirty="0"/>
              <a:t> : Un service peut être défini comme un ensemble logique de </a:t>
            </a:r>
            <a:r>
              <a:rPr lang="fr-FR" sz="1600" dirty="0" err="1"/>
              <a:t>pods</a:t>
            </a:r>
            <a:r>
              <a:rPr lang="fr-FR" sz="1600" dirty="0"/>
              <a:t> exposés en tant que service réseau. C'est un niveau d'abstraction au-dessus du </a:t>
            </a:r>
            <a:r>
              <a:rPr lang="fr-FR" sz="1600" dirty="0" err="1"/>
              <a:t>pod</a:t>
            </a:r>
            <a:r>
              <a:rPr lang="fr-FR" sz="1600" dirty="0"/>
              <a:t>, qui fournit une adresse IP et un nom DNS unique pour un ensemble de </a:t>
            </a:r>
            <a:r>
              <a:rPr lang="fr-FR" sz="1600" dirty="0" err="1"/>
              <a:t>pods</a:t>
            </a:r>
            <a:r>
              <a:rPr lang="fr-FR" sz="1600" dirty="0"/>
              <a:t>. Avec les Services, il est très facile de gérer la configuration de </a:t>
            </a:r>
            <a:r>
              <a:rPr lang="fr-FR" sz="1600" dirty="0" err="1"/>
              <a:t>Load</a:t>
            </a:r>
            <a:r>
              <a:rPr lang="fr-FR" sz="1600" dirty="0"/>
              <a:t> </a:t>
            </a:r>
            <a:r>
              <a:rPr lang="fr-FR" sz="1600" dirty="0" err="1"/>
              <a:t>Balancing</a:t>
            </a:r>
            <a:r>
              <a:rPr lang="fr-FR" sz="1600" dirty="0"/>
              <a:t> (équilibreur de charge) permettant ainsi aux </a:t>
            </a:r>
            <a:r>
              <a:rPr lang="fr-FR" sz="1600" dirty="0" err="1"/>
              <a:t>pods</a:t>
            </a:r>
            <a:r>
              <a:rPr lang="fr-FR" sz="1600" dirty="0"/>
              <a:t> de </a:t>
            </a:r>
            <a:r>
              <a:rPr lang="fr-FR" sz="1600" dirty="0" err="1"/>
              <a:t>scaler</a:t>
            </a:r>
            <a:r>
              <a:rPr lang="fr-FR" sz="1600" dirty="0"/>
              <a:t> plus facilement.</a:t>
            </a:r>
          </a:p>
          <a:p>
            <a:pPr>
              <a:lnSpc>
                <a:spcPct val="120000"/>
              </a:lnSpc>
            </a:pPr>
            <a:r>
              <a:rPr lang="fr-FR" sz="1600" b="1" dirty="0" err="1"/>
              <a:t>Endpoint</a:t>
            </a:r>
            <a:r>
              <a:rPr lang="fr-FR" sz="1600" dirty="0"/>
              <a:t> : Représente l'adresse IP et le port d'un service, il est automatiquement créé lors de la création d'un service avec les </a:t>
            </a:r>
            <a:r>
              <a:rPr lang="fr-FR" sz="1600" dirty="0" err="1"/>
              <a:t>pods</a:t>
            </a:r>
            <a:r>
              <a:rPr lang="fr-FR" sz="1600" dirty="0"/>
              <a:t> correspondants</a:t>
            </a:r>
            <a:r>
              <a:rPr lang="fr-FR" sz="1600" dirty="0" smtClean="0"/>
              <a:t>.</a:t>
            </a:r>
            <a:endParaRPr lang="fr-FR" sz="1600" dirty="0"/>
          </a:p>
        </p:txBody>
      </p:sp>
    </p:spTree>
    <p:extLst>
      <p:ext uri="{BB962C8B-B14F-4D97-AF65-F5344CB8AC3E}">
        <p14:creationId xmlns:p14="http://schemas.microsoft.com/office/powerpoint/2010/main" val="2172343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composants des </a:t>
            </a:r>
            <a:r>
              <a:rPr lang="fr-FR" dirty="0" err="1" smtClean="0"/>
              <a:t>noeuds</a:t>
            </a:r>
            <a:endParaRPr lang="fr-FR" dirty="0"/>
          </a:p>
        </p:txBody>
      </p:sp>
      <p:sp>
        <p:nvSpPr>
          <p:cNvPr id="3" name="Espace réservé du contenu 2"/>
          <p:cNvSpPr>
            <a:spLocks noGrp="1"/>
          </p:cNvSpPr>
          <p:nvPr>
            <p:ph idx="1"/>
          </p:nvPr>
        </p:nvSpPr>
        <p:spPr>
          <a:xfrm>
            <a:off x="666748" y="2657140"/>
            <a:ext cx="10753725" cy="2331720"/>
          </a:xfrm>
        </p:spPr>
        <p:txBody>
          <a:bodyPr/>
          <a:lstStyle/>
          <a:p>
            <a:r>
              <a:rPr lang="fr-FR" dirty="0" err="1"/>
              <a:t>Kubernetes</a:t>
            </a:r>
            <a:r>
              <a:rPr lang="fr-FR" dirty="0"/>
              <a:t> suit l’architecture </a:t>
            </a:r>
            <a:r>
              <a:rPr lang="fr-FR" dirty="0" smtClean="0"/>
              <a:t>maître-esclave:</a:t>
            </a:r>
          </a:p>
          <a:p>
            <a:pPr lvl="1"/>
            <a:r>
              <a:rPr lang="fr-FR" dirty="0" smtClean="0"/>
              <a:t>le </a:t>
            </a:r>
            <a:r>
              <a:rPr lang="fr-FR" dirty="0"/>
              <a:t>maître plus communément appelé </a:t>
            </a:r>
            <a:r>
              <a:rPr lang="fr-FR" b="1" dirty="0"/>
              <a:t>master</a:t>
            </a:r>
            <a:r>
              <a:rPr lang="fr-FR" dirty="0"/>
              <a:t> existe principalement pour gérer votre cluster </a:t>
            </a:r>
            <a:r>
              <a:rPr lang="fr-FR" dirty="0" err="1" smtClean="0"/>
              <a:t>Kubernetes</a:t>
            </a:r>
            <a:r>
              <a:rPr lang="fr-FR" dirty="0" smtClean="0"/>
              <a:t>.</a:t>
            </a:r>
          </a:p>
          <a:p>
            <a:pPr lvl="1"/>
            <a:r>
              <a:rPr lang="fr-FR" dirty="0" smtClean="0"/>
              <a:t>Les </a:t>
            </a:r>
            <a:r>
              <a:rPr lang="fr-FR" dirty="0"/>
              <a:t>esclaves sont quant à eux plus connus sous le nom de </a:t>
            </a:r>
            <a:r>
              <a:rPr lang="fr-FR" b="1" dirty="0" err="1"/>
              <a:t>workers</a:t>
            </a:r>
            <a:r>
              <a:rPr lang="fr-FR" dirty="0"/>
              <a:t> (on les appellent aussi </a:t>
            </a:r>
            <a:r>
              <a:rPr lang="fr-FR" b="1" dirty="0"/>
              <a:t>minions</a:t>
            </a:r>
            <a:r>
              <a:rPr lang="fr-FR" dirty="0"/>
              <a:t> ) et ne sont là que pour fournir de la capacité et n'ont pas le pouvoir d'ordonner à une autre </a:t>
            </a:r>
            <a:r>
              <a:rPr lang="fr-FR" dirty="0" err="1"/>
              <a:t>node</a:t>
            </a:r>
            <a:r>
              <a:rPr lang="fr-FR" dirty="0"/>
              <a:t> ce qu'il peut ou ne peut pas faire.</a:t>
            </a:r>
          </a:p>
        </p:txBody>
      </p:sp>
    </p:spTree>
    <p:extLst>
      <p:ext uri="{BB962C8B-B14F-4D97-AF65-F5344CB8AC3E}">
        <p14:creationId xmlns:p14="http://schemas.microsoft.com/office/powerpoint/2010/main" val="1121289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composants des </a:t>
            </a:r>
            <a:r>
              <a:rPr lang="fr-FR" dirty="0" err="1"/>
              <a:t>noeuds</a:t>
            </a:r>
            <a:endParaRPr lang="fr-FR" dirty="0"/>
          </a:p>
        </p:txBody>
      </p:sp>
      <p:pic>
        <p:nvPicPr>
          <p:cNvPr id="2050" name="Picture 2" descr="Détails des différents composants du nœud Master et work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02405" y="1684804"/>
            <a:ext cx="4008630" cy="495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285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composants du </a:t>
            </a:r>
            <a:r>
              <a:rPr lang="fr-FR" dirty="0" smtClean="0"/>
              <a:t>Master</a:t>
            </a:r>
            <a:endParaRPr lang="fr-FR" dirty="0"/>
          </a:p>
        </p:txBody>
      </p:sp>
      <p:sp>
        <p:nvSpPr>
          <p:cNvPr id="3" name="Espace réservé du contenu 2"/>
          <p:cNvSpPr>
            <a:spLocks noGrp="1"/>
          </p:cNvSpPr>
          <p:nvPr>
            <p:ph idx="1"/>
          </p:nvPr>
        </p:nvSpPr>
        <p:spPr>
          <a:xfrm>
            <a:off x="676656" y="2011680"/>
            <a:ext cx="10753725" cy="4725296"/>
          </a:xfrm>
        </p:spPr>
        <p:txBody>
          <a:bodyPr>
            <a:normAutofit fontScale="77500" lnSpcReduction="20000"/>
          </a:bodyPr>
          <a:lstStyle/>
          <a:p>
            <a:pPr>
              <a:lnSpc>
                <a:spcPct val="120000"/>
              </a:lnSpc>
            </a:pPr>
            <a:r>
              <a:rPr lang="fr-FR" b="1" dirty="0" err="1"/>
              <a:t>kube-apiserver</a:t>
            </a:r>
            <a:r>
              <a:rPr lang="fr-FR" dirty="0"/>
              <a:t> : </a:t>
            </a:r>
            <a:r>
              <a:rPr lang="fr-FR" dirty="0" smtClean="0"/>
              <a:t>point d'entrée exposant l'API </a:t>
            </a:r>
            <a:r>
              <a:rPr lang="fr-FR" dirty="0"/>
              <a:t>HTTP </a:t>
            </a:r>
            <a:r>
              <a:rPr lang="fr-FR" dirty="0" err="1"/>
              <a:t>Rest</a:t>
            </a:r>
            <a:r>
              <a:rPr lang="fr-FR" dirty="0"/>
              <a:t> de k8s depuis le maître du cluster </a:t>
            </a:r>
            <a:r>
              <a:rPr lang="fr-FR" dirty="0" err="1"/>
              <a:t>Kubernetes</a:t>
            </a:r>
            <a:r>
              <a:rPr lang="fr-FR" dirty="0"/>
              <a:t>. Différents outils et bibliothèques </a:t>
            </a:r>
            <a:r>
              <a:rPr lang="fr-FR" dirty="0" smtClean="0"/>
              <a:t>peuvent </a:t>
            </a:r>
            <a:r>
              <a:rPr lang="fr-FR" dirty="0"/>
              <a:t>facilement communiquer avec l'API.</a:t>
            </a:r>
          </a:p>
          <a:p>
            <a:pPr>
              <a:lnSpc>
                <a:spcPct val="120000"/>
              </a:lnSpc>
            </a:pPr>
            <a:r>
              <a:rPr lang="fr-FR" b="1" dirty="0" err="1"/>
              <a:t>kube-scheduler</a:t>
            </a:r>
            <a:r>
              <a:rPr lang="fr-FR" dirty="0"/>
              <a:t> : Il est responsable de la répartition et l'utilisation de la charge de travail sur les nœuds du cluster selon les ressources nécessaires et celles disponibles.</a:t>
            </a:r>
          </a:p>
          <a:p>
            <a:pPr>
              <a:lnSpc>
                <a:spcPct val="120000"/>
              </a:lnSpc>
            </a:pPr>
            <a:r>
              <a:rPr lang="fr-FR" b="1" dirty="0" err="1"/>
              <a:t>kube</a:t>
            </a:r>
            <a:r>
              <a:rPr lang="fr-FR" b="1" dirty="0"/>
              <a:t>-</a:t>
            </a:r>
            <a:r>
              <a:rPr lang="fr-FR" b="1" dirty="0" err="1"/>
              <a:t>controller</a:t>
            </a:r>
            <a:r>
              <a:rPr lang="fr-FR" b="1" dirty="0"/>
              <a:t>-manager</a:t>
            </a:r>
            <a:r>
              <a:rPr lang="fr-FR" dirty="0"/>
              <a:t> : ce composant est responsable de la plupart des collecteurs qui récupèrent des informations du cluster tout en effectuant des actions de correctives en cas de besoin, en apportant des modifications pour amener l'état actuel du serveur à l'état souhaité. Il est composé de plusieurs contrôleurs, on peut par exemple retrouver un contrôleur de réplication qui va s'assurer que vous avez le nombre désiré de répliques sur vos </a:t>
            </a:r>
            <a:r>
              <a:rPr lang="fr-FR" dirty="0" err="1"/>
              <a:t>pods</a:t>
            </a:r>
            <a:r>
              <a:rPr lang="fr-FR" dirty="0"/>
              <a:t>, mais aussi d'autres contrôleurs clés comme , le contrôleur de </a:t>
            </a:r>
            <a:r>
              <a:rPr lang="fr-FR" dirty="0" err="1"/>
              <a:t>Endpoints</a:t>
            </a:r>
            <a:r>
              <a:rPr lang="fr-FR" dirty="0"/>
              <a:t>, le contrôleur d’espace de noms et le contrôleur de compte de service.</a:t>
            </a:r>
          </a:p>
          <a:p>
            <a:pPr>
              <a:lnSpc>
                <a:spcPct val="120000"/>
              </a:lnSpc>
            </a:pPr>
            <a:r>
              <a:rPr lang="fr-FR" b="1" dirty="0"/>
              <a:t>cloud-</a:t>
            </a:r>
            <a:r>
              <a:rPr lang="fr-FR" b="1" dirty="0" err="1"/>
              <a:t>controller</a:t>
            </a:r>
            <a:r>
              <a:rPr lang="fr-FR" b="1" dirty="0"/>
              <a:t>-manager</a:t>
            </a:r>
            <a:r>
              <a:rPr lang="fr-FR" dirty="0"/>
              <a:t> : effectue les mêmes actions que le </a:t>
            </a:r>
            <a:r>
              <a:rPr lang="fr-FR" b="1" dirty="0" err="1"/>
              <a:t>kube</a:t>
            </a:r>
            <a:r>
              <a:rPr lang="fr-FR" b="1" dirty="0"/>
              <a:t>-</a:t>
            </a:r>
            <a:r>
              <a:rPr lang="fr-FR" b="1" dirty="0" err="1"/>
              <a:t>controller</a:t>
            </a:r>
            <a:r>
              <a:rPr lang="fr-FR" b="1" dirty="0"/>
              <a:t>-manager</a:t>
            </a:r>
            <a:r>
              <a:rPr lang="fr-FR" dirty="0"/>
              <a:t> mais pour des fournisseurs de cloud sous-jacents (AWS, Azure, Google Cloud Platform, </a:t>
            </a:r>
            <a:r>
              <a:rPr lang="fr-FR" dirty="0" err="1"/>
              <a:t>etc</a:t>
            </a:r>
            <a:r>
              <a:rPr lang="fr-FR" dirty="0"/>
              <a:t> ...).</a:t>
            </a:r>
          </a:p>
          <a:p>
            <a:pPr>
              <a:lnSpc>
                <a:spcPct val="120000"/>
              </a:lnSpc>
            </a:pPr>
            <a:r>
              <a:rPr lang="fr-FR" b="1" dirty="0" err="1"/>
              <a:t>etcd</a:t>
            </a:r>
            <a:r>
              <a:rPr lang="fr-FR" dirty="0"/>
              <a:t> : il stocke les informations de configuration pouvant être utilisées par chacun des nœuds du cluster.</a:t>
            </a:r>
          </a:p>
          <a:p>
            <a:pPr>
              <a:lnSpc>
                <a:spcPct val="120000"/>
              </a:lnSpc>
            </a:pPr>
            <a:endParaRPr lang="fr-FR" dirty="0"/>
          </a:p>
        </p:txBody>
      </p:sp>
    </p:spTree>
    <p:extLst>
      <p:ext uri="{BB962C8B-B14F-4D97-AF65-F5344CB8AC3E}">
        <p14:creationId xmlns:p14="http://schemas.microsoft.com/office/powerpoint/2010/main" val="1408820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composants du </a:t>
            </a:r>
            <a:r>
              <a:rPr lang="fr-FR" dirty="0" err="1" smtClean="0"/>
              <a:t>Workers</a:t>
            </a:r>
            <a:endParaRPr lang="fr-FR" dirty="0"/>
          </a:p>
        </p:txBody>
      </p:sp>
      <p:sp>
        <p:nvSpPr>
          <p:cNvPr id="3" name="Espace réservé du contenu 2"/>
          <p:cNvSpPr>
            <a:spLocks noGrp="1"/>
          </p:cNvSpPr>
          <p:nvPr>
            <p:ph idx="1"/>
          </p:nvPr>
        </p:nvSpPr>
        <p:spPr>
          <a:xfrm>
            <a:off x="676656" y="2011680"/>
            <a:ext cx="10753725" cy="4523591"/>
          </a:xfrm>
        </p:spPr>
        <p:txBody>
          <a:bodyPr>
            <a:normAutofit fontScale="92500" lnSpcReduction="10000"/>
          </a:bodyPr>
          <a:lstStyle/>
          <a:p>
            <a:pPr>
              <a:lnSpc>
                <a:spcPct val="110000"/>
              </a:lnSpc>
            </a:pPr>
            <a:r>
              <a:rPr lang="fr-FR" b="1" dirty="0" err="1"/>
              <a:t>kubelet</a:t>
            </a:r>
            <a:r>
              <a:rPr lang="fr-FR" dirty="0"/>
              <a:t> : Il s’agit d’un agent qui s'exécute dans chaque nœud chargé de relayer les informations au Master. Il interagit avec la base de données </a:t>
            </a:r>
            <a:r>
              <a:rPr lang="fr-FR" b="1" dirty="0" err="1"/>
              <a:t>etcd</a:t>
            </a:r>
            <a:r>
              <a:rPr lang="fr-FR" dirty="0"/>
              <a:t> du Master pour récupérer des informations afin de connaître les tâches à effectuer. Il assume la responsabilité de maintenir en bon état de fonctionnement les conteneurs d'un </a:t>
            </a:r>
            <a:r>
              <a:rPr lang="fr-FR" dirty="0" err="1"/>
              <a:t>pod</a:t>
            </a:r>
            <a:r>
              <a:rPr lang="fr-FR" dirty="0"/>
              <a:t> et s'assure qu'ils tournent conformément à la spécification. Il ne gère pas les conteneurs qui n'ont pas été créés par </a:t>
            </a:r>
            <a:r>
              <a:rPr lang="fr-FR" dirty="0" err="1"/>
              <a:t>Kubernetes</a:t>
            </a:r>
            <a:r>
              <a:rPr lang="fr-FR" dirty="0"/>
              <a:t>. Il communique avec le Master et redémarre le conteneur défaillant en cas de crash.</a:t>
            </a:r>
          </a:p>
          <a:p>
            <a:pPr>
              <a:lnSpc>
                <a:spcPct val="110000"/>
              </a:lnSpc>
            </a:pPr>
            <a:r>
              <a:rPr lang="fr-FR" b="1" dirty="0" err="1"/>
              <a:t>kube</a:t>
            </a:r>
            <a:r>
              <a:rPr lang="fr-FR" b="1" dirty="0"/>
              <a:t>-proxy</a:t>
            </a:r>
            <a:r>
              <a:rPr lang="fr-FR" dirty="0"/>
              <a:t> : il active l'abstraction réseau du Service </a:t>
            </a:r>
            <a:r>
              <a:rPr lang="fr-FR" dirty="0" err="1"/>
              <a:t>Kubernetes</a:t>
            </a:r>
            <a:r>
              <a:rPr lang="fr-FR" dirty="0"/>
              <a:t> en maintenant les règles du réseau et permet l'exposition des services vers l'extérieur.</a:t>
            </a:r>
          </a:p>
          <a:p>
            <a:pPr>
              <a:lnSpc>
                <a:spcPct val="110000"/>
              </a:lnSpc>
            </a:pPr>
            <a:r>
              <a:rPr lang="fr-FR" b="1" dirty="0"/>
              <a:t>Environnement d'exécution de conteneurs</a:t>
            </a:r>
            <a:r>
              <a:rPr lang="fr-FR" dirty="0"/>
              <a:t> : Il </a:t>
            </a:r>
            <a:r>
              <a:rPr lang="fr-FR" dirty="0" smtClean="0"/>
              <a:t>vous faut aussi </a:t>
            </a:r>
            <a:r>
              <a:rPr lang="fr-FR" dirty="0"/>
              <a:t>une solution d'exécution d'applications conteneurisées, vous pouvez utiliser soit le moteur Docker mais </a:t>
            </a:r>
            <a:r>
              <a:rPr lang="fr-FR" dirty="0" err="1"/>
              <a:t>Kubernetes</a:t>
            </a:r>
            <a:r>
              <a:rPr lang="fr-FR" dirty="0"/>
              <a:t> prend également en charge l'utilisation de </a:t>
            </a:r>
            <a:r>
              <a:rPr lang="fr-FR" dirty="0" err="1"/>
              <a:t>rkt</a:t>
            </a:r>
            <a:r>
              <a:rPr lang="fr-FR" dirty="0"/>
              <a:t> comme moteur d'exécution du conteneur </a:t>
            </a:r>
          </a:p>
          <a:p>
            <a:pPr>
              <a:lnSpc>
                <a:spcPct val="110000"/>
              </a:lnSpc>
            </a:pPr>
            <a:endParaRPr lang="fr-FR" dirty="0"/>
          </a:p>
        </p:txBody>
      </p:sp>
    </p:spTree>
    <p:extLst>
      <p:ext uri="{BB962C8B-B14F-4D97-AF65-F5344CB8AC3E}">
        <p14:creationId xmlns:p14="http://schemas.microsoft.com/office/powerpoint/2010/main" val="3567100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composants du </a:t>
            </a:r>
            <a:r>
              <a:rPr lang="fr-FR" dirty="0" err="1" smtClean="0"/>
              <a:t>Workers</a:t>
            </a:r>
            <a:endParaRPr lang="fr-FR" dirty="0"/>
          </a:p>
        </p:txBody>
      </p:sp>
      <p:pic>
        <p:nvPicPr>
          <p:cNvPr id="1026" name="Picture 2" descr="Architecture d'un cluster Kubernetes avec ses différents composant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23683" y="2011363"/>
            <a:ext cx="9375608" cy="43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90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Communication avec le </a:t>
            </a:r>
            <a:r>
              <a:rPr lang="fr-FR" b="1" dirty="0" smtClean="0"/>
              <a:t>cluster</a:t>
            </a:r>
            <a:endParaRPr lang="fr-FR" dirty="0"/>
          </a:p>
        </p:txBody>
      </p:sp>
      <p:sp>
        <p:nvSpPr>
          <p:cNvPr id="3" name="Espace réservé du contenu 2"/>
          <p:cNvSpPr>
            <a:spLocks noGrp="1"/>
          </p:cNvSpPr>
          <p:nvPr>
            <p:ph idx="1"/>
          </p:nvPr>
        </p:nvSpPr>
        <p:spPr>
          <a:xfrm>
            <a:off x="676656" y="2011680"/>
            <a:ext cx="10753725" cy="4402567"/>
          </a:xfrm>
        </p:spPr>
        <p:txBody>
          <a:bodyPr>
            <a:normAutofit fontScale="85000" lnSpcReduction="20000"/>
          </a:bodyPr>
          <a:lstStyle/>
          <a:p>
            <a:pPr>
              <a:lnSpc>
                <a:spcPct val="120000"/>
              </a:lnSpc>
            </a:pPr>
            <a:r>
              <a:rPr lang="fr-FR" b="1" dirty="0" err="1" smtClean="0"/>
              <a:t>kubectl</a:t>
            </a:r>
            <a:r>
              <a:rPr lang="fr-FR" b="1" dirty="0" smtClean="0"/>
              <a:t> </a:t>
            </a:r>
            <a:r>
              <a:rPr lang="fr-FR" b="1" dirty="0"/>
              <a:t>(ligne de commande)</a:t>
            </a:r>
          </a:p>
          <a:p>
            <a:pPr>
              <a:lnSpc>
                <a:spcPct val="120000"/>
              </a:lnSpc>
            </a:pPr>
            <a:r>
              <a:rPr lang="fr-FR" dirty="0"/>
              <a:t>L'outil en ligne de commande </a:t>
            </a:r>
            <a:r>
              <a:rPr lang="fr-FR" dirty="0" err="1"/>
              <a:t>Kubernetes</a:t>
            </a:r>
            <a:r>
              <a:rPr lang="fr-FR" dirty="0"/>
              <a:t>, </a:t>
            </a:r>
            <a:r>
              <a:rPr lang="fr-FR" dirty="0" err="1"/>
              <a:t>kubectl</a:t>
            </a:r>
            <a:r>
              <a:rPr lang="fr-FR" dirty="0"/>
              <a:t>, vous permet d'exécuter des commandes sur les clusters </a:t>
            </a:r>
            <a:r>
              <a:rPr lang="fr-FR" dirty="0" err="1"/>
              <a:t>Kubernetes</a:t>
            </a:r>
            <a:r>
              <a:rPr lang="fr-FR" dirty="0"/>
              <a:t> afin de créer et gérer des objets k8s et interagir avec l'API </a:t>
            </a:r>
            <a:r>
              <a:rPr lang="fr-FR" dirty="0" err="1"/>
              <a:t>Kubernetes</a:t>
            </a:r>
            <a:r>
              <a:rPr lang="fr-FR" dirty="0"/>
              <a:t>. </a:t>
            </a:r>
            <a:endParaRPr lang="fr-FR" dirty="0" smtClean="0"/>
          </a:p>
          <a:p>
            <a:pPr marL="1076325" lvl="1" indent="-363538">
              <a:lnSpc>
                <a:spcPct val="120000"/>
              </a:lnSpc>
              <a:buFont typeface="Arial" panose="020B0604020202020204" pitchFamily="34" charset="0"/>
              <a:buChar char="•"/>
            </a:pPr>
            <a:r>
              <a:rPr lang="fr-FR" dirty="0" smtClean="0"/>
              <a:t>déployer </a:t>
            </a:r>
            <a:r>
              <a:rPr lang="fr-FR" dirty="0"/>
              <a:t>des applications, </a:t>
            </a:r>
            <a:endParaRPr lang="fr-FR" dirty="0" smtClean="0"/>
          </a:p>
          <a:p>
            <a:pPr marL="1076325" lvl="1" indent="-363538">
              <a:lnSpc>
                <a:spcPct val="120000"/>
              </a:lnSpc>
              <a:buFont typeface="Arial" panose="020B0604020202020204" pitchFamily="34" charset="0"/>
              <a:buChar char="•"/>
            </a:pPr>
            <a:r>
              <a:rPr lang="fr-FR" dirty="0" smtClean="0"/>
              <a:t>inspecter </a:t>
            </a:r>
            <a:r>
              <a:rPr lang="fr-FR" dirty="0"/>
              <a:t>et gérer les ressources du </a:t>
            </a:r>
            <a:r>
              <a:rPr lang="fr-FR" dirty="0" smtClean="0"/>
              <a:t>cluster</a:t>
            </a:r>
          </a:p>
          <a:p>
            <a:pPr marL="1076325" lvl="1" indent="-363538">
              <a:lnSpc>
                <a:spcPct val="120000"/>
              </a:lnSpc>
              <a:buFont typeface="Arial" panose="020B0604020202020204" pitchFamily="34" charset="0"/>
              <a:buChar char="•"/>
            </a:pPr>
            <a:r>
              <a:rPr lang="fr-FR" dirty="0" smtClean="0"/>
              <a:t>afficher </a:t>
            </a:r>
            <a:r>
              <a:rPr lang="fr-FR" dirty="0"/>
              <a:t>les logs. </a:t>
            </a:r>
          </a:p>
          <a:p>
            <a:pPr>
              <a:lnSpc>
                <a:spcPct val="120000"/>
              </a:lnSpc>
            </a:pPr>
            <a:r>
              <a:rPr lang="fr-FR" b="1" dirty="0" smtClean="0"/>
              <a:t>Dashboard (interface web)</a:t>
            </a:r>
            <a:endParaRPr lang="fr-FR" b="1" dirty="0"/>
          </a:p>
          <a:p>
            <a:pPr>
              <a:lnSpc>
                <a:spcPct val="120000"/>
              </a:lnSpc>
            </a:pPr>
            <a:r>
              <a:rPr lang="fr-FR" dirty="0"/>
              <a:t>Dashboard est l'interface utilisateur Web officielle de </a:t>
            </a:r>
            <a:r>
              <a:rPr lang="fr-FR" dirty="0" err="1"/>
              <a:t>Kubernetes</a:t>
            </a:r>
            <a:r>
              <a:rPr lang="fr-FR" dirty="0"/>
              <a:t>. Il fournit une vue d'ensemble des applications en cours d'exécution sur votre cluster </a:t>
            </a:r>
            <a:r>
              <a:rPr lang="fr-FR" dirty="0" err="1"/>
              <a:t>Kubernetes</a:t>
            </a:r>
            <a:r>
              <a:rPr lang="fr-FR" dirty="0"/>
              <a:t>. Il permet aux administrateurs de surveiller et gérer les opérations de leurs clusters </a:t>
            </a:r>
            <a:r>
              <a:rPr lang="fr-FR" dirty="0" err="1"/>
              <a:t>Kubernetes</a:t>
            </a:r>
            <a:r>
              <a:rPr lang="fr-FR" dirty="0"/>
              <a:t>, dépanner les applications conteneurisées et gérer les ressources du cluster</a:t>
            </a:r>
            <a:r>
              <a:rPr lang="fr-FR" dirty="0" smtClean="0"/>
              <a:t>.</a:t>
            </a:r>
            <a:endParaRPr lang="fr-FR" dirty="0"/>
          </a:p>
        </p:txBody>
      </p:sp>
    </p:spTree>
    <p:extLst>
      <p:ext uri="{BB962C8B-B14F-4D97-AF65-F5344CB8AC3E}">
        <p14:creationId xmlns:p14="http://schemas.microsoft.com/office/powerpoint/2010/main" val="4157889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Métropolitain</Template>
  <TotalTime>2177</TotalTime>
  <Words>188</Words>
  <Application>Microsoft Office PowerPoint</Application>
  <PresentationFormat>Grand écran</PresentationFormat>
  <Paragraphs>37</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Calibri Light</vt:lpstr>
      <vt:lpstr>Métropolitain</vt:lpstr>
      <vt:lpstr>Kubernetes</vt:lpstr>
      <vt:lpstr>Introduction</vt:lpstr>
      <vt:lpstr>Les objets Kubernetes</vt:lpstr>
      <vt:lpstr>Les composants des noeuds</vt:lpstr>
      <vt:lpstr>Les composants des noeuds</vt:lpstr>
      <vt:lpstr>Les composants du Master</vt:lpstr>
      <vt:lpstr>Les composants du Workers</vt:lpstr>
      <vt:lpstr>Les composants du Workers</vt:lpstr>
      <vt:lpstr>Communication avec le cluster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imane chlioui</dc:creator>
  <cp:lastModifiedBy>imane chlioui</cp:lastModifiedBy>
  <cp:revision>15</cp:revision>
  <dcterms:created xsi:type="dcterms:W3CDTF">2021-05-08T13:40:01Z</dcterms:created>
  <dcterms:modified xsi:type="dcterms:W3CDTF">2021-05-19T11:45:43Z</dcterms:modified>
</cp:coreProperties>
</file>