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66" r:id="rId5"/>
    <p:sldId id="258" r:id="rId6"/>
    <p:sldId id="267" r:id="rId7"/>
    <p:sldId id="268" r:id="rId8"/>
    <p:sldId id="263" r:id="rId9"/>
    <p:sldId id="261" r:id="rId10"/>
    <p:sldId id="269" r:id="rId11"/>
    <p:sldId id="27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444B-A596-422C-A23D-451D3A2E6A9A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B68C3D-8688-4380-8FE0-DE65F676D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93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444B-A596-422C-A23D-451D3A2E6A9A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8C3D-8688-4380-8FE0-DE65F676D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52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444B-A596-422C-A23D-451D3A2E6A9A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8C3D-8688-4380-8FE0-DE65F676D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444B-A596-422C-A23D-451D3A2E6A9A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8C3D-8688-4380-8FE0-DE65F676D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82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7C444B-A596-422C-A23D-451D3A2E6A9A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B68C3D-8688-4380-8FE0-DE65F676D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45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444B-A596-422C-A23D-451D3A2E6A9A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8C3D-8688-4380-8FE0-DE65F676D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23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444B-A596-422C-A23D-451D3A2E6A9A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8C3D-8688-4380-8FE0-DE65F676D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444B-A596-422C-A23D-451D3A2E6A9A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8C3D-8688-4380-8FE0-DE65F676D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444B-A596-422C-A23D-451D3A2E6A9A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8C3D-8688-4380-8FE0-DE65F676D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8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444B-A596-422C-A23D-451D3A2E6A9A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8C3D-8688-4380-8FE0-DE65F676D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33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444B-A596-422C-A23D-451D3A2E6A9A}" type="datetimeFigureOut">
              <a:rPr lang="fr-FR" smtClean="0"/>
              <a:t>22/03/2023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8C3D-8688-4380-8FE0-DE65F676D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4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D7C444B-A596-422C-A23D-451D3A2E6A9A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B68C3D-8688-4380-8FE0-DE65F676D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78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7003" y="465512"/>
            <a:ext cx="10782300" cy="2327718"/>
          </a:xfrm>
        </p:spPr>
        <p:txBody>
          <a:bodyPr/>
          <a:lstStyle/>
          <a:p>
            <a:r>
              <a:rPr lang="fr-FR" dirty="0"/>
              <a:t>Contrôleur de code source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63308" y="5702530"/>
            <a:ext cx="9228201" cy="698905"/>
          </a:xfrm>
        </p:spPr>
        <p:txBody>
          <a:bodyPr/>
          <a:lstStyle/>
          <a:p>
            <a:pPr algn="r"/>
            <a:r>
              <a:rPr lang="fr-FR" dirty="0"/>
              <a:t>Imane Chlioui</a:t>
            </a:r>
          </a:p>
        </p:txBody>
      </p:sp>
      <p:pic>
        <p:nvPicPr>
          <p:cNvPr id="1026" name="Picture 2" descr="Git expliqué avec mes mots - Blog TheExp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85" y="1787085"/>
            <a:ext cx="5449415" cy="22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05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Actions avec Git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6656" y="2675965"/>
            <a:ext cx="10753725" cy="3101900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Créer</a:t>
            </a:r>
            <a:r>
              <a:rPr lang="fr-FR" dirty="0"/>
              <a:t> un dépôt sur </a:t>
            </a:r>
            <a:r>
              <a:rPr lang="fr-FR" dirty="0" err="1"/>
              <a:t>GitHub</a:t>
            </a:r>
            <a:r>
              <a:rPr lang="fr-FR" dirty="0"/>
              <a:t>.</a:t>
            </a:r>
          </a:p>
          <a:p>
            <a:r>
              <a:rPr lang="fr-FR" dirty="0">
                <a:solidFill>
                  <a:srgbClr val="FF0000"/>
                </a:solidFill>
              </a:rPr>
              <a:t>Cloner</a:t>
            </a:r>
            <a:r>
              <a:rPr lang="fr-FR" dirty="0"/>
              <a:t> (faire une copie d’) un dépôt de GitHub sur son PC: Git clone </a:t>
            </a:r>
            <a:r>
              <a:rPr lang="fr-FR" dirty="0" err="1"/>
              <a:t>URL_Repo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Ajouter un fichier modifié</a:t>
            </a:r>
            <a:r>
              <a:rPr lang="fr-FR" dirty="0"/>
              <a:t> : il sera pris en compte dans le prochain commit: Git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nom_fichier</a:t>
            </a:r>
            <a:r>
              <a:rPr lang="fr-FR" dirty="0"/>
              <a:t> / . / -a / *</a:t>
            </a:r>
          </a:p>
          <a:p>
            <a:r>
              <a:rPr lang="fr-FR" dirty="0">
                <a:solidFill>
                  <a:srgbClr val="FF0000"/>
                </a:solidFill>
              </a:rPr>
              <a:t>Faire un commit </a:t>
            </a:r>
            <a:r>
              <a:rPr lang="fr-FR" dirty="0"/>
              <a:t>: créer une nouvelle version, qui contient tous les fichiers ajoutés. On y ajoute un commentaire (qui décrit les changements): Git commit –m « message du commit »</a:t>
            </a:r>
          </a:p>
        </p:txBody>
      </p:sp>
    </p:spTree>
    <p:extLst>
      <p:ext uri="{BB962C8B-B14F-4D97-AF65-F5344CB8AC3E}">
        <p14:creationId xmlns:p14="http://schemas.microsoft.com/office/powerpoint/2010/main" val="73608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Actions avec Git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478696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Consulter</a:t>
            </a:r>
            <a:r>
              <a:rPr lang="fr-FR" dirty="0"/>
              <a:t> un historique: Git log</a:t>
            </a:r>
          </a:p>
          <a:p>
            <a:r>
              <a:rPr lang="fr-FR" dirty="0">
                <a:solidFill>
                  <a:srgbClr val="FF0000"/>
                </a:solidFill>
              </a:rPr>
              <a:t>Push</a:t>
            </a:r>
            <a:r>
              <a:rPr lang="fr-FR" dirty="0"/>
              <a:t> : envoyer ses nouveaux </a:t>
            </a:r>
            <a:r>
              <a:rPr lang="fr-FR" dirty="0" err="1"/>
              <a:t>commits</a:t>
            </a:r>
            <a:r>
              <a:rPr lang="fr-FR" dirty="0"/>
              <a:t> sur GitHub: Git push </a:t>
            </a:r>
          </a:p>
          <a:p>
            <a:r>
              <a:rPr lang="fr-FR" dirty="0">
                <a:solidFill>
                  <a:srgbClr val="FF0000"/>
                </a:solidFill>
              </a:rPr>
              <a:t>Pull </a:t>
            </a:r>
            <a:r>
              <a:rPr lang="fr-FR" dirty="0"/>
              <a:t>: récupérer des changements (qui ont été envoyés par quelqu’un d’autre) depuis GitHub: Git pull</a:t>
            </a:r>
          </a:p>
          <a:p>
            <a:r>
              <a:rPr lang="fr-FR" sz="2100" dirty="0">
                <a:solidFill>
                  <a:srgbClr val="FF0000"/>
                </a:solidFill>
              </a:rPr>
              <a:t>Branches : </a:t>
            </a:r>
          </a:p>
          <a:p>
            <a:pPr lvl="1"/>
            <a:r>
              <a:rPr lang="fr-FR" dirty="0"/>
              <a:t>Créer une branche: Git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nom_branche</a:t>
            </a:r>
            <a:endParaRPr lang="fr-FR" dirty="0"/>
          </a:p>
          <a:p>
            <a:pPr lvl="1"/>
            <a:r>
              <a:rPr lang="fr-FR" dirty="0"/>
              <a:t>Basculer entre les branches: 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nom_branche</a:t>
            </a:r>
            <a:endParaRPr lang="fr-FR" dirty="0"/>
          </a:p>
          <a:p>
            <a:pPr lvl="1"/>
            <a:r>
              <a:rPr lang="fr-FR" dirty="0"/>
              <a:t>Lister les branches: Git </a:t>
            </a:r>
            <a:r>
              <a:rPr lang="fr-FR" dirty="0" err="1"/>
              <a:t>branch</a:t>
            </a:r>
            <a:r>
              <a:rPr lang="fr-FR" dirty="0"/>
              <a:t> –a</a:t>
            </a:r>
          </a:p>
          <a:p>
            <a:pPr lvl="1"/>
            <a:r>
              <a:rPr lang="fr-FR" dirty="0"/>
              <a:t>Supprimer une branche: Git </a:t>
            </a:r>
            <a:r>
              <a:rPr lang="fr-FR" dirty="0" err="1"/>
              <a:t>branch</a:t>
            </a:r>
            <a:r>
              <a:rPr lang="fr-FR" dirty="0"/>
              <a:t> –d </a:t>
            </a:r>
            <a:r>
              <a:rPr lang="fr-FR" dirty="0" err="1"/>
              <a:t>nom_branch</a:t>
            </a:r>
            <a:endParaRPr lang="fr-FR" dirty="0"/>
          </a:p>
          <a:p>
            <a:r>
              <a:rPr lang="fr-FR" dirty="0" err="1">
                <a:solidFill>
                  <a:srgbClr val="FF0000"/>
                </a:solidFill>
              </a:rPr>
              <a:t>Merge</a:t>
            </a:r>
            <a:r>
              <a:rPr lang="fr-FR" dirty="0"/>
              <a:t> : quand on Pull et qu’on a aussi des nouveaux </a:t>
            </a:r>
            <a:r>
              <a:rPr lang="fr-FR" dirty="0" err="1"/>
              <a:t>commits</a:t>
            </a:r>
            <a:r>
              <a:rPr lang="fr-FR" dirty="0"/>
              <a:t> sur son PC. Git essaye de fusionner automatiquement ; s’il ne sait pas le faire, il demande à l’utilisateur: Git merge </a:t>
            </a:r>
          </a:p>
        </p:txBody>
      </p:sp>
    </p:spTree>
    <p:extLst>
      <p:ext uri="{BB962C8B-B14F-4D97-AF65-F5344CB8AC3E}">
        <p14:creationId xmlns:p14="http://schemas.microsoft.com/office/powerpoint/2010/main" val="158811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Bonnes pratiques pour le contrôle des sources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0786" y="2455433"/>
            <a:ext cx="10753725" cy="3766185"/>
          </a:xfrm>
        </p:spPr>
        <p:txBody>
          <a:bodyPr>
            <a:normAutofit/>
          </a:bodyPr>
          <a:lstStyle/>
          <a:p>
            <a:r>
              <a:rPr lang="fr-FR" dirty="0"/>
              <a:t>Faites de petits changements, avec des commit régulières.</a:t>
            </a:r>
          </a:p>
          <a:p>
            <a:r>
              <a:rPr lang="fr-FR" dirty="0"/>
              <a:t>Ne pas comité des fichiers personnels.</a:t>
            </a:r>
          </a:p>
          <a:p>
            <a:r>
              <a:rPr lang="fr-FR" dirty="0"/>
              <a:t>Mettre à jour souvent et juste avant de pousser pour éviter les conflits de fusion.</a:t>
            </a:r>
          </a:p>
          <a:p>
            <a:r>
              <a:rPr lang="fr-FR" dirty="0"/>
              <a:t>Vérifiez votre changement de code avant de le pousser dans un référentiel, assurez-vous qu'il compile et que les tests réussissent.</a:t>
            </a:r>
          </a:p>
          <a:p>
            <a:r>
              <a:rPr lang="fr-FR" dirty="0"/>
              <a:t>Portez une attention particulière à la validation des messages car ceux-ci vous indiqueront pourquoi un changement a été effectué.</a:t>
            </a:r>
          </a:p>
          <a:p>
            <a:r>
              <a:rPr lang="fr-FR" dirty="0"/>
              <a:t>Lier les modifications de code aux éléments de travail (</a:t>
            </a:r>
            <a:r>
              <a:rPr lang="fr-FR" dirty="0" err="1"/>
              <a:t>WorkItem</a:t>
            </a:r>
            <a:r>
              <a:rPr lang="fr-FR" dirty="0"/>
              <a:t>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69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gérez-vous actuellement un projet ? </a:t>
            </a:r>
          </a:p>
          <a:p>
            <a:r>
              <a:rPr lang="fr-FR" dirty="0"/>
              <a:t>L’envoyer à travers un message sur Facebook, ... (Très mauvaise idée)</a:t>
            </a:r>
          </a:p>
          <a:p>
            <a:r>
              <a:rPr lang="fr-FR" dirty="0"/>
              <a:t>L’envoyer par mail (Un peu moins)</a:t>
            </a:r>
          </a:p>
          <a:p>
            <a:r>
              <a:rPr lang="fr-FR" dirty="0"/>
              <a:t>Utiliser une Dropbox, Google Drive, ... (Déjà mieux mais toujours risqué ou manque de fonctionnalités)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Solution : </a:t>
            </a:r>
            <a:r>
              <a:rPr lang="fr-FR" dirty="0"/>
              <a:t>Utiliser un système de gestion de version décentralisé.</a:t>
            </a:r>
          </a:p>
        </p:txBody>
      </p:sp>
    </p:spTree>
    <p:extLst>
      <p:ext uri="{BB962C8B-B14F-4D97-AF65-F5344CB8AC3E}">
        <p14:creationId xmlns:p14="http://schemas.microsoft.com/office/powerpoint/2010/main" val="357542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Source contrôle est la pratique </a:t>
            </a:r>
            <a:r>
              <a:rPr lang="fr-FR" dirty="0">
                <a:solidFill>
                  <a:srgbClr val="FF0000"/>
                </a:solidFill>
              </a:rPr>
              <a:t>du suivi et de la gestion des modifications du code</a:t>
            </a:r>
          </a:p>
          <a:p>
            <a:r>
              <a:rPr lang="fr-FR" dirty="0"/>
              <a:t>Les sources contrôles fournissent un </a:t>
            </a:r>
            <a:r>
              <a:rPr lang="fr-FR" dirty="0">
                <a:solidFill>
                  <a:srgbClr val="FF0000"/>
                </a:solidFill>
              </a:rPr>
              <a:t>historique</a:t>
            </a:r>
            <a:r>
              <a:rPr lang="fr-FR" b="1" dirty="0"/>
              <a:t> </a:t>
            </a:r>
            <a:r>
              <a:rPr lang="fr-FR" dirty="0"/>
              <a:t>de développement du code et aident à résoudre les </a:t>
            </a:r>
            <a:r>
              <a:rPr lang="fr-FR" dirty="0">
                <a:solidFill>
                  <a:srgbClr val="FF0000"/>
                </a:solidFill>
              </a:rPr>
              <a:t>conflits</a:t>
            </a:r>
            <a:r>
              <a:rPr lang="fr-FR" b="1" dirty="0"/>
              <a:t> </a:t>
            </a:r>
            <a:r>
              <a:rPr lang="fr-FR" dirty="0"/>
              <a:t>lors de la fusion de contributions provenant de plusieurs sources.</a:t>
            </a:r>
          </a:p>
          <a:p>
            <a:r>
              <a:rPr lang="fr-FR" dirty="0"/>
              <a:t>Le contrôle des sources protège le code source des dégradations occasionnelles suite aux erreurs humaines.</a:t>
            </a:r>
          </a:p>
          <a:p>
            <a:r>
              <a:rPr lang="fr-FR" dirty="0"/>
              <a:t>Les avantages incluent: la réutilisabilité, la traçabilité, portabilité, l'efficacité, la collaboration et l'apprentissage.</a:t>
            </a:r>
          </a:p>
        </p:txBody>
      </p:sp>
    </p:spTree>
    <p:extLst>
      <p:ext uri="{BB962C8B-B14F-4D97-AF65-F5344CB8AC3E}">
        <p14:creationId xmlns:p14="http://schemas.microsoft.com/office/powerpoint/2010/main" val="141370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3593540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Version:</a:t>
            </a:r>
            <a:r>
              <a:rPr lang="fr-FR" dirty="0"/>
              <a:t> Enregistre des « instantanés » du projet. </a:t>
            </a:r>
          </a:p>
          <a:p>
            <a:r>
              <a:rPr lang="fr-FR" dirty="0">
                <a:solidFill>
                  <a:srgbClr val="FF0000"/>
                </a:solidFill>
              </a:rPr>
              <a:t>Gestion:</a:t>
            </a:r>
            <a:r>
              <a:rPr lang="fr-FR" dirty="0"/>
              <a:t> Revenir en arrière, voir des différences, fusionner des modifications. </a:t>
            </a:r>
          </a:p>
          <a:p>
            <a:r>
              <a:rPr lang="fr-FR" dirty="0">
                <a:solidFill>
                  <a:srgbClr val="FF0000"/>
                </a:solidFill>
              </a:rPr>
              <a:t>Décentralisé:</a:t>
            </a:r>
            <a:r>
              <a:rPr lang="fr-FR" dirty="0"/>
              <a:t> Chacun </a:t>
            </a:r>
          </a:p>
          <a:p>
            <a:pPr marL="346075" lvl="1" indent="366713">
              <a:buFont typeface="Arial" panose="020B0604020202020204" pitchFamily="34" charset="0"/>
              <a:buChar char="•"/>
            </a:pPr>
            <a:r>
              <a:rPr lang="fr-FR" dirty="0"/>
              <a:t>a sa copie (avec son historique) sur son PC, </a:t>
            </a:r>
          </a:p>
          <a:p>
            <a:pPr marL="346075" lvl="1" indent="366713">
              <a:buFont typeface="Arial" panose="020B0604020202020204" pitchFamily="34" charset="0"/>
              <a:buChar char="•"/>
            </a:pPr>
            <a:r>
              <a:rPr lang="fr-FR" dirty="0"/>
              <a:t>peut mettre sa copie (et son historique) en ligne,</a:t>
            </a:r>
          </a:p>
          <a:p>
            <a:pPr marL="346075" lvl="1" indent="366713">
              <a:buFont typeface="Arial" panose="020B0604020202020204" pitchFamily="34" charset="0"/>
              <a:buChar char="•"/>
            </a:pPr>
            <a:r>
              <a:rPr lang="fr-FR" dirty="0"/>
              <a:t>peut récupérer sur son PC les copies et historiques disponibles en ligne,</a:t>
            </a:r>
          </a:p>
          <a:p>
            <a:pPr marL="346075" lvl="1" indent="366713">
              <a:buFont typeface="Arial" panose="020B0604020202020204" pitchFamily="34" charset="0"/>
              <a:buChar char="•"/>
            </a:pPr>
            <a:r>
              <a:rPr lang="fr-FR" dirty="0"/>
              <a:t>peut fusionner différentes copies (semi-)automatiquement. </a:t>
            </a:r>
          </a:p>
        </p:txBody>
      </p:sp>
    </p:spTree>
    <p:extLst>
      <p:ext uri="{BB962C8B-B14F-4D97-AF65-F5344CB8AC3E}">
        <p14:creationId xmlns:p14="http://schemas.microsoft.com/office/powerpoint/2010/main" val="269941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23535"/>
              </p:ext>
            </p:extLst>
          </p:nvPr>
        </p:nvGraphicFramePr>
        <p:xfrm>
          <a:off x="2032000" y="1929902"/>
          <a:ext cx="8128000" cy="3754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Forces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Idéal</a:t>
                      </a:r>
                      <a:r>
                        <a:rPr lang="fr-FR" baseline="0" dirty="0"/>
                        <a:t> pour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Prise en charge multiplateforme 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CrossPlatform</a:t>
                      </a:r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 modèle de révision de code convivial open source via des demandes de tirage (Pull)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Historique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Demande de validation «Pull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Gestion des branches.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Petite modification de code.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Évoluer grâce à l'open source.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 équipes réparties.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 équipes travaillant sur toutes les plateformes.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56447" y="5409702"/>
            <a:ext cx="9879106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1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Chaque développeur clone une copie d'un référentiel </a:t>
            </a:r>
            <a:r>
              <a:rPr lang="fr-FR" b="0" i="0" u="none" strike="noStrike" baseline="0">
                <a:solidFill>
                  <a:srgbClr val="000000"/>
                </a:solidFill>
                <a:latin typeface="Segoe UI" panose="020B0502040204020203" pitchFamily="34" charset="0"/>
              </a:rPr>
              <a:t>et a 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l'historique complet du projet.</a:t>
            </a:r>
          </a:p>
          <a:p>
            <a:r>
              <a:rPr lang="fr-F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Les systèmes de contrôle de source distribuée courants sont Git et Azure </a:t>
            </a:r>
            <a:r>
              <a:rPr lang="fr-FR" b="0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DevOpsServeur</a:t>
            </a:r>
            <a:endParaRPr lang="fr-FR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7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 de Git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6656" y="2662518"/>
            <a:ext cx="10753725" cy="3115347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Espace de travail </a:t>
            </a:r>
            <a:r>
              <a:rPr lang="fr-FR" dirty="0"/>
              <a:t>: les fichiers, répertoires... dans lesquels on travaille. Ils n’ont rien de spécial par rapport à d’autres dossiers sur l’ordinateur.</a:t>
            </a:r>
          </a:p>
          <a:p>
            <a:r>
              <a:rPr lang="fr-FR" dirty="0">
                <a:solidFill>
                  <a:srgbClr val="FF0000"/>
                </a:solidFill>
              </a:rPr>
              <a:t>Dépôt </a:t>
            </a:r>
            <a:r>
              <a:rPr lang="fr-FR" dirty="0"/>
              <a:t>: espace de travail + historique, sur un ordinateur.</a:t>
            </a:r>
          </a:p>
          <a:p>
            <a:r>
              <a:rPr lang="fr-FR" dirty="0">
                <a:solidFill>
                  <a:srgbClr val="FF0000"/>
                </a:solidFill>
              </a:rPr>
              <a:t>Commit</a:t>
            </a:r>
            <a:r>
              <a:rPr lang="fr-FR" dirty="0"/>
              <a:t> : ”version”, est le successeur d’une autre commit.</a:t>
            </a:r>
          </a:p>
          <a:p>
            <a:r>
              <a:rPr lang="fr-FR" dirty="0">
                <a:solidFill>
                  <a:srgbClr val="FF0000"/>
                </a:solidFill>
              </a:rPr>
              <a:t>Historique</a:t>
            </a:r>
            <a:r>
              <a:rPr lang="fr-FR" dirty="0"/>
              <a:t> : la ”chaîne” de tous les </a:t>
            </a:r>
            <a:r>
              <a:rPr lang="fr-FR" dirty="0" err="1"/>
              <a:t>commits</a:t>
            </a:r>
            <a:r>
              <a:rPr lang="fr-FR" dirty="0"/>
              <a:t>, du plus ancien au plus récent.</a:t>
            </a:r>
          </a:p>
          <a:p>
            <a:r>
              <a:rPr lang="fr-FR" dirty="0">
                <a:solidFill>
                  <a:srgbClr val="FF0000"/>
                </a:solidFill>
              </a:rPr>
              <a:t>Dépôt distant </a:t>
            </a:r>
            <a:r>
              <a:rPr lang="fr-FR" dirty="0"/>
              <a:t>: un dépôt qui se trouve chez </a:t>
            </a:r>
            <a:r>
              <a:rPr lang="fr-FR" dirty="0" err="1"/>
              <a:t>GitHub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87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 de Git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356" y="2084294"/>
            <a:ext cx="1000489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7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 workflow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contrôle de version a un flux de travail général que la plupart des développeurs utilisent pour écrire du code et le partager avec l'équipe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Obtenez une copie locale du code s'ils n'en ont pas encore.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Apportez des modifications au code pour corriger les bogues ou ajouter de nouvelles fonctionnalités.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Une fois le code prêt, rendez-le disponible pour examen par votre équipe (Pull </a:t>
            </a:r>
            <a:r>
              <a:rPr lang="fr-FR" dirty="0" err="1"/>
              <a:t>Request</a:t>
            </a:r>
            <a:r>
              <a:rPr lang="fr-FR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Une fois le code révisé, fusionnez-le dans la base de code partagée de l'équipe.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854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600" y="1072439"/>
            <a:ext cx="100891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48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524</TotalTime>
  <Words>785</Words>
  <Application>Microsoft Office PowerPoint</Application>
  <PresentationFormat>Grand écran</PresentationFormat>
  <Paragraphs>77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Rockwell</vt:lpstr>
      <vt:lpstr>Rockwell Condensed</vt:lpstr>
      <vt:lpstr>Segoe UI</vt:lpstr>
      <vt:lpstr>Wingdings</vt:lpstr>
      <vt:lpstr>Type de bois</vt:lpstr>
      <vt:lpstr>Contrôleur de code source</vt:lpstr>
      <vt:lpstr>Introduction</vt:lpstr>
      <vt:lpstr>Définition</vt:lpstr>
      <vt:lpstr>Définition</vt:lpstr>
      <vt:lpstr>Définition</vt:lpstr>
      <vt:lpstr>Principes de Git</vt:lpstr>
      <vt:lpstr>Principes de Git</vt:lpstr>
      <vt:lpstr>Contrôle workflow</vt:lpstr>
      <vt:lpstr>Présentation PowerPoint</vt:lpstr>
      <vt:lpstr>Actions avec Git</vt:lpstr>
      <vt:lpstr>Actions avec Git</vt:lpstr>
      <vt:lpstr>Bonnes pratiques pour le contrôle des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imane chlioui</dc:creator>
  <cp:lastModifiedBy>Imane CHLIOUI</cp:lastModifiedBy>
  <cp:revision>16</cp:revision>
  <dcterms:created xsi:type="dcterms:W3CDTF">2021-02-28T13:34:50Z</dcterms:created>
  <dcterms:modified xsi:type="dcterms:W3CDTF">2023-03-22T08:53:04Z</dcterms:modified>
</cp:coreProperties>
</file>