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5" r:id="rId3"/>
    <p:sldId id="261" r:id="rId4"/>
    <p:sldId id="267" r:id="rId5"/>
    <p:sldId id="268" r:id="rId6"/>
    <p:sldId id="269" r:id="rId7"/>
    <p:sldId id="270" r:id="rId8"/>
    <p:sldId id="271" r:id="rId9"/>
    <p:sldId id="272" r:id="rId10"/>
    <p:sldId id="273" r:id="rId11"/>
    <p:sldId id="274" r:id="rId12"/>
    <p:sldId id="257" r:id="rId13"/>
    <p:sldId id="258" r:id="rId14"/>
    <p:sldId id="259" r:id="rId15"/>
    <p:sldId id="266" r:id="rId16"/>
    <p:sldId id="260"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689" autoAdjust="0"/>
  </p:normalViewPr>
  <p:slideViewPr>
    <p:cSldViewPr snapToGrid="0">
      <p:cViewPr varScale="1">
        <p:scale>
          <a:sx n="62" d="100"/>
          <a:sy n="62"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EE6C9-FE3A-410C-B413-F6660ADE89B4}" type="datetimeFigureOut">
              <a:rPr lang="en-US" smtClean="0"/>
              <a:t>10/14/2021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D38F8-C96F-4C93-B557-724527DF1C8F}" type="slidenum">
              <a:rPr lang="en-US" smtClean="0"/>
              <a:t>‹N°›</a:t>
            </a:fld>
            <a:endParaRPr lang="en-US"/>
          </a:p>
        </p:txBody>
      </p:sp>
    </p:spTree>
    <p:extLst>
      <p:ext uri="{BB962C8B-B14F-4D97-AF65-F5344CB8AC3E}">
        <p14:creationId xmlns:p14="http://schemas.microsoft.com/office/powerpoint/2010/main" val="3660038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1F9D38F8-C96F-4C93-B557-724527DF1C8F}" type="slidenum">
              <a:rPr lang="en-US" smtClean="0"/>
              <a:t>1</a:t>
            </a:fld>
            <a:endParaRPr lang="en-US"/>
          </a:p>
        </p:txBody>
      </p:sp>
    </p:spTree>
    <p:extLst>
      <p:ext uri="{BB962C8B-B14F-4D97-AF65-F5344CB8AC3E}">
        <p14:creationId xmlns:p14="http://schemas.microsoft.com/office/powerpoint/2010/main" val="197661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 logiciel libre offre 4 libertés à l’utilisateur : 1) liberté d’exécuter le programme pour tous les usages, 2) liberté d’étudier le fonctionnement du programme, 3) liberté de modifier le programme, 4) liberté de redistribuer des copies du programme ou de ses modifications. Un logiciel open-source ne réunit souvent que 2 ou 3 de ces libertés.</a:t>
            </a:r>
            <a:endParaRPr lang="fr-FR" dirty="0"/>
          </a:p>
        </p:txBody>
      </p:sp>
      <p:sp>
        <p:nvSpPr>
          <p:cNvPr id="4" name="Espace réservé du numéro de diapositive 3"/>
          <p:cNvSpPr>
            <a:spLocks noGrp="1"/>
          </p:cNvSpPr>
          <p:nvPr>
            <p:ph type="sldNum" sz="quarter" idx="10"/>
          </p:nvPr>
        </p:nvSpPr>
        <p:spPr/>
        <p:txBody>
          <a:bodyPr/>
          <a:lstStyle/>
          <a:p>
            <a:fld id="{9C47BC96-42CA-44B0-9F9F-7FEDBA8FEF8A}" type="slidenum">
              <a:rPr lang="fr-FR" smtClean="0"/>
              <a:t>4</a:t>
            </a:fld>
            <a:endParaRPr lang="fr-FR"/>
          </a:p>
        </p:txBody>
      </p:sp>
    </p:spTree>
    <p:extLst>
      <p:ext uri="{BB962C8B-B14F-4D97-AF65-F5344CB8AC3E}">
        <p14:creationId xmlns:p14="http://schemas.microsoft.com/office/powerpoint/2010/main" val="4250911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F9D38F8-C96F-4C93-B557-724527DF1C8F}" type="slidenum">
              <a:rPr lang="en-US" smtClean="0"/>
              <a:t>8</a:t>
            </a:fld>
            <a:endParaRPr lang="en-US"/>
          </a:p>
        </p:txBody>
      </p:sp>
    </p:spTree>
    <p:extLst>
      <p:ext uri="{BB962C8B-B14F-4D97-AF65-F5344CB8AC3E}">
        <p14:creationId xmlns:p14="http://schemas.microsoft.com/office/powerpoint/2010/main" val="126020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Dans le contexte du développement mobile, cela fonctionne de la manière suivante : Le Framework fournit une interface de programmation (Application </a:t>
            </a:r>
            <a:r>
              <a:rPr lang="fr-FR" dirty="0" err="1" smtClean="0"/>
              <a:t>Programming</a:t>
            </a:r>
            <a:r>
              <a:rPr lang="fr-FR" dirty="0" smtClean="0"/>
              <a:t> Interface – API) indépendante des plateformes cibles. Cette API utilise un langage de programmation grand public (JavaScript, Ruby, Java, etc.) Les développeurs utilisent cette API pour construire l'application mobile, comprenant l'interface graphique, la persistance de données, et la couche métier. Le code passe ensuite par le cross-compiler qui le transforme dans un langage dédié à une plateforme (Android, iOS etc.) Le programme ainsi obtenu peut être déployé et exécuté de manière native sur le mobile.</a:t>
            </a:r>
            <a:endParaRPr lang="en-US" dirty="0" smtClean="0"/>
          </a:p>
          <a:p>
            <a:endParaRPr lang="en-US" dirty="0"/>
          </a:p>
        </p:txBody>
      </p:sp>
      <p:sp>
        <p:nvSpPr>
          <p:cNvPr id="4" name="Espace réservé du numéro de diapositive 3"/>
          <p:cNvSpPr>
            <a:spLocks noGrp="1"/>
          </p:cNvSpPr>
          <p:nvPr>
            <p:ph type="sldNum" sz="quarter" idx="10"/>
          </p:nvPr>
        </p:nvSpPr>
        <p:spPr/>
        <p:txBody>
          <a:bodyPr/>
          <a:lstStyle/>
          <a:p>
            <a:fld id="{1F9D38F8-C96F-4C93-B557-724527DF1C8F}" type="slidenum">
              <a:rPr lang="en-US" smtClean="0"/>
              <a:t>12</a:t>
            </a:fld>
            <a:endParaRPr lang="en-US"/>
          </a:p>
        </p:txBody>
      </p:sp>
    </p:spTree>
    <p:extLst>
      <p:ext uri="{BB962C8B-B14F-4D97-AF65-F5344CB8AC3E}">
        <p14:creationId xmlns:p14="http://schemas.microsoft.com/office/powerpoint/2010/main" val="4121869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Cette solution implique d'utiliser des technologies Web standards comme HTML, CSS, JavaScript pour créer une application ainsi que lui donner un comportement et une apparence "natif". Ceci est notamment "possible" grâce aux capacités du HTML 5 et CSS 3 ainsi que des bases de données embarquées.</a:t>
            </a:r>
            <a:endParaRPr lang="en-US" dirty="0"/>
          </a:p>
        </p:txBody>
      </p:sp>
      <p:sp>
        <p:nvSpPr>
          <p:cNvPr id="4" name="Espace réservé du numéro de diapositive 3"/>
          <p:cNvSpPr>
            <a:spLocks noGrp="1"/>
          </p:cNvSpPr>
          <p:nvPr>
            <p:ph type="sldNum" sz="quarter" idx="10"/>
          </p:nvPr>
        </p:nvSpPr>
        <p:spPr/>
        <p:txBody>
          <a:bodyPr/>
          <a:lstStyle/>
          <a:p>
            <a:fld id="{1F9D38F8-C96F-4C93-B557-724527DF1C8F}" type="slidenum">
              <a:rPr lang="en-US" smtClean="0"/>
              <a:t>13</a:t>
            </a:fld>
            <a:endParaRPr lang="en-US"/>
          </a:p>
        </p:txBody>
      </p:sp>
    </p:spTree>
    <p:extLst>
      <p:ext uri="{BB962C8B-B14F-4D97-AF65-F5344CB8AC3E}">
        <p14:creationId xmlns:p14="http://schemas.microsoft.com/office/powerpoint/2010/main" val="90531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latin typeface="Times New Roman" panose="02020603050405020304" pitchFamily="18" charset="0"/>
                <a:cs typeface="Times New Roman" panose="02020603050405020304" pitchFamily="18" charset="0"/>
              </a:rPr>
              <a:t>Dans ce modèle hybride, l'application web fonctionne à l'intérieur d'un mince emballage natif qui fournit une passerelle vers le système d'exploitation.</a:t>
            </a:r>
            <a:br>
              <a:rPr lang="fr-FR" dirty="0" smtClean="0">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L'application Web est mise en cache localement sur le périphérique, supprimant la nécessité d'une connexion.</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10"/>
          </p:nvPr>
        </p:nvSpPr>
        <p:spPr/>
        <p:txBody>
          <a:bodyPr/>
          <a:lstStyle/>
          <a:p>
            <a:fld id="{1F9D38F8-C96F-4C93-B557-724527DF1C8F}" type="slidenum">
              <a:rPr lang="en-US" smtClean="0"/>
              <a:t>14</a:t>
            </a:fld>
            <a:endParaRPr lang="en-US"/>
          </a:p>
        </p:txBody>
      </p:sp>
    </p:spTree>
    <p:extLst>
      <p:ext uri="{BB962C8B-B14F-4D97-AF65-F5344CB8AC3E}">
        <p14:creationId xmlns:p14="http://schemas.microsoft.com/office/powerpoint/2010/main" val="54663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31DFA49-AFE1-41E1-8699-0281BD4EFA8C}" type="datetime1">
              <a:rPr lang="en-US" smtClean="0"/>
              <a:t>10/14/2021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E792141-0F2E-4F94-B335-2BEDC872B31E}" type="slidenum">
              <a:rPr lang="en-US" smtClean="0"/>
              <a:t>‹N°›</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36901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99B6B5B-7710-4D13-BB45-3D4BE41C51A9}"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92141-0F2E-4F94-B335-2BEDC872B31E}" type="slidenum">
              <a:rPr lang="en-US" smtClean="0"/>
              <a:t>‹N°›</a:t>
            </a:fld>
            <a:endParaRPr lang="en-US"/>
          </a:p>
        </p:txBody>
      </p:sp>
    </p:spTree>
    <p:extLst>
      <p:ext uri="{BB962C8B-B14F-4D97-AF65-F5344CB8AC3E}">
        <p14:creationId xmlns:p14="http://schemas.microsoft.com/office/powerpoint/2010/main" val="356630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DB13B2-D236-4BD4-A37E-811694C567EC}"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92141-0F2E-4F94-B335-2BEDC872B31E}" type="slidenum">
              <a:rPr lang="en-US" smtClean="0"/>
              <a:t>‹N°›</a:t>
            </a:fld>
            <a:endParaRPr lang="en-US"/>
          </a:p>
        </p:txBody>
      </p:sp>
    </p:spTree>
    <p:extLst>
      <p:ext uri="{BB962C8B-B14F-4D97-AF65-F5344CB8AC3E}">
        <p14:creationId xmlns:p14="http://schemas.microsoft.com/office/powerpoint/2010/main" val="64079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1D11947-BBFE-4891-B429-773D35E09822}" type="datetime1">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92141-0F2E-4F94-B335-2BEDC872B31E}" type="slidenum">
              <a:rPr lang="en-US" smtClean="0"/>
              <a:t>‹N°›</a:t>
            </a:fld>
            <a:endParaRPr lang="en-US"/>
          </a:p>
        </p:txBody>
      </p:sp>
    </p:spTree>
    <p:extLst>
      <p:ext uri="{BB962C8B-B14F-4D97-AF65-F5344CB8AC3E}">
        <p14:creationId xmlns:p14="http://schemas.microsoft.com/office/powerpoint/2010/main" val="2233501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B5044BB-EAE3-4ECA-9F29-2A52B5068762}" type="datetime1">
              <a:rPr lang="en-US" smtClean="0"/>
              <a:t>10/14/2021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E792141-0F2E-4F94-B335-2BEDC872B31E}" type="slidenum">
              <a:rPr lang="en-US" smtClean="0"/>
              <a:t>‹N°›</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087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24AC6B-6B04-42AE-BA8F-2035BFD7F572}" type="datetime1">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92141-0F2E-4F94-B335-2BEDC872B31E}" type="slidenum">
              <a:rPr lang="en-US" smtClean="0"/>
              <a:t>‹N°›</a:t>
            </a:fld>
            <a:endParaRPr lang="en-US"/>
          </a:p>
        </p:txBody>
      </p:sp>
    </p:spTree>
    <p:extLst>
      <p:ext uri="{BB962C8B-B14F-4D97-AF65-F5344CB8AC3E}">
        <p14:creationId xmlns:p14="http://schemas.microsoft.com/office/powerpoint/2010/main" val="26351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FCE2584-4752-4120-BCB7-2E9256E2E68E}" type="datetime1">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92141-0F2E-4F94-B335-2BEDC872B31E}" type="slidenum">
              <a:rPr lang="en-US" smtClean="0"/>
              <a:t>‹N°›</a:t>
            </a:fld>
            <a:endParaRPr lang="en-US"/>
          </a:p>
        </p:txBody>
      </p:sp>
    </p:spTree>
    <p:extLst>
      <p:ext uri="{BB962C8B-B14F-4D97-AF65-F5344CB8AC3E}">
        <p14:creationId xmlns:p14="http://schemas.microsoft.com/office/powerpoint/2010/main" val="281408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A0CDA73-378C-46BB-9E03-0DBE9E0949AA}" type="datetime1">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92141-0F2E-4F94-B335-2BEDC872B31E}" type="slidenum">
              <a:rPr lang="en-US" smtClean="0"/>
              <a:t>‹N°›</a:t>
            </a:fld>
            <a:endParaRPr lang="en-US"/>
          </a:p>
        </p:txBody>
      </p:sp>
    </p:spTree>
    <p:extLst>
      <p:ext uri="{BB962C8B-B14F-4D97-AF65-F5344CB8AC3E}">
        <p14:creationId xmlns:p14="http://schemas.microsoft.com/office/powerpoint/2010/main" val="63751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44D59-F1B8-4461-A640-4EB49D56BAA0}" type="datetime1">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92141-0F2E-4F94-B335-2BEDC872B31E}" type="slidenum">
              <a:rPr lang="en-US" smtClean="0"/>
              <a:t>‹N°›</a:t>
            </a:fld>
            <a:endParaRPr lang="en-US"/>
          </a:p>
        </p:txBody>
      </p:sp>
    </p:spTree>
    <p:extLst>
      <p:ext uri="{BB962C8B-B14F-4D97-AF65-F5344CB8AC3E}">
        <p14:creationId xmlns:p14="http://schemas.microsoft.com/office/powerpoint/2010/main" val="53870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B44E11B-0F1A-41CF-9847-DD512D94C2A4}" type="datetime1">
              <a:rPr lang="en-US" smtClean="0"/>
              <a:t>10/14/2021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E792141-0F2E-4F94-B335-2BEDC872B31E}" type="slidenum">
              <a:rPr lang="en-US" smtClean="0"/>
              <a:t>‹N°›</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096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889DE7-8E3C-437B-A500-2033447188DA}" type="datetime1">
              <a:rPr lang="en-US" smtClean="0"/>
              <a:t>10/14/2021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E792141-0F2E-4F94-B335-2BEDC872B31E}" type="slidenum">
              <a:rPr lang="en-US" smtClean="0"/>
              <a:t>‹N°›</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840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3901F82-505A-497E-AABB-4EAA11E01BBF}" type="datetime1">
              <a:rPr lang="en-US" smtClean="0"/>
              <a:t>10/14/2021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E792141-0F2E-4F94-B335-2BEDC872B31E}" type="slidenum">
              <a:rPr lang="en-US" smtClean="0"/>
              <a:t>‹N°›</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799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tringfixer.com/fr/Multiplatfor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Développement Multiplateforme</a:t>
            </a:r>
            <a:endParaRPr lang="fr-FR" dirty="0"/>
          </a:p>
        </p:txBody>
      </p:sp>
      <p:sp>
        <p:nvSpPr>
          <p:cNvPr id="3" name="Sous-titre 2"/>
          <p:cNvSpPr>
            <a:spLocks noGrp="1"/>
          </p:cNvSpPr>
          <p:nvPr>
            <p:ph type="subTitle" idx="1"/>
          </p:nvPr>
        </p:nvSpPr>
        <p:spPr/>
        <p:txBody>
          <a:bodyPr/>
          <a:lstStyle/>
          <a:p>
            <a:r>
              <a:rPr lang="en-US" dirty="0" smtClean="0"/>
              <a:t>Dr. Imane Chlioui</a:t>
            </a:r>
          </a:p>
          <a:p>
            <a:r>
              <a:rPr lang="en-US" dirty="0" smtClean="0"/>
              <a:t>imanechlioui@gmail.com</a:t>
            </a:r>
            <a:endParaRPr lang="en-US" dirty="0"/>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1</a:t>
            </a:fld>
            <a:endParaRPr lang="en-US"/>
          </a:p>
        </p:txBody>
      </p:sp>
    </p:spTree>
    <p:extLst>
      <p:ext uri="{BB962C8B-B14F-4D97-AF65-F5344CB8AC3E}">
        <p14:creationId xmlns:p14="http://schemas.microsoft.com/office/powerpoint/2010/main" val="101817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Logiciel multiplateforme</a:t>
            </a:r>
            <a:endParaRPr lang="fr-FR" dirty="0"/>
          </a:p>
        </p:txBody>
      </p:sp>
      <p:sp>
        <p:nvSpPr>
          <p:cNvPr id="3" name="Espace réservé du contenu 2"/>
          <p:cNvSpPr>
            <a:spLocks noGrp="1"/>
          </p:cNvSpPr>
          <p:nvPr>
            <p:ph idx="1"/>
          </p:nvPr>
        </p:nvSpPr>
        <p:spPr>
          <a:xfrm>
            <a:off x="1371600" y="2171699"/>
            <a:ext cx="9601200" cy="4461575"/>
          </a:xfrm>
        </p:spPr>
        <p:txBody>
          <a:bodyPr>
            <a:normAutofit/>
          </a:bodyPr>
          <a:lstStyle/>
          <a:p>
            <a:r>
              <a:rPr lang="fr-FR" b="1" dirty="0">
                <a:latin typeface="Times New Roman" panose="02020603050405020304" pitchFamily="18" charset="0"/>
                <a:cs typeface="Times New Roman" panose="02020603050405020304" pitchFamily="18" charset="0"/>
              </a:rPr>
              <a:t>U</a:t>
            </a:r>
            <a:r>
              <a:rPr lang="fr-FR" b="1" dirty="0" smtClean="0">
                <a:latin typeface="Times New Roman" panose="02020603050405020304" pitchFamily="18" charset="0"/>
                <a:cs typeface="Times New Roman" panose="02020603050405020304" pitchFamily="18" charset="0"/>
              </a:rPr>
              <a:t>n </a:t>
            </a:r>
            <a:r>
              <a:rPr lang="fr-FR" b="1" dirty="0">
                <a:latin typeface="Times New Roman" panose="02020603050405020304" pitchFamily="18" charset="0"/>
                <a:cs typeface="Times New Roman" panose="02020603050405020304" pitchFamily="18" charset="0"/>
              </a:rPr>
              <a:t>logiciel multiplateforme</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est</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un logiciel informatique</a:t>
            </a:r>
            <a:r>
              <a:rPr lang="fr-FR" dirty="0">
                <a:latin typeface="Times New Roman" panose="02020603050405020304" pitchFamily="18" charset="0"/>
                <a:cs typeface="Times New Roman" panose="02020603050405020304" pitchFamily="18" charset="0"/>
              </a:rPr>
              <a:t> implémenté sur plusieurs plates-formes informatiques. </a:t>
            </a:r>
            <a:r>
              <a:rPr lang="fr-FR" dirty="0" smtClean="0">
                <a:latin typeface="Times New Roman" panose="02020603050405020304" pitchFamily="18" charset="0"/>
                <a:cs typeface="Times New Roman" panose="02020603050405020304" pitchFamily="18" charset="0"/>
              </a:rPr>
              <a:t>Les </a:t>
            </a:r>
            <a:r>
              <a:rPr lang="fr-FR" dirty="0">
                <a:latin typeface="Times New Roman" panose="02020603050405020304" pitchFamily="18" charset="0"/>
                <a:cs typeface="Times New Roman" panose="02020603050405020304" pitchFamily="18" charset="0"/>
              </a:rPr>
              <a:t>logiciels multiplateformes peuvent être divisés en deux types </a:t>
            </a:r>
            <a:r>
              <a:rPr lang="fr-FR" dirty="0" smtClean="0">
                <a:latin typeface="Times New Roman" panose="02020603050405020304" pitchFamily="18" charset="0"/>
                <a:cs typeface="Times New Roman" panose="02020603050405020304" pitchFamily="18" charset="0"/>
              </a:rPr>
              <a:t>:</a:t>
            </a:r>
          </a:p>
          <a:p>
            <a:endParaRPr lang="fr-FR" dirty="0" smtClean="0">
              <a:latin typeface="Times New Roman" panose="02020603050405020304" pitchFamily="18" charset="0"/>
              <a:cs typeface="Times New Roman" panose="02020603050405020304" pitchFamily="18" charset="0"/>
            </a:endParaRPr>
          </a:p>
          <a:p>
            <a:pPr lvl="1"/>
            <a:r>
              <a:rPr lang="fr-FR" i="0" dirty="0" smtClean="0">
                <a:latin typeface="Times New Roman" panose="02020603050405020304" pitchFamily="18" charset="0"/>
                <a:cs typeface="Times New Roman" panose="02020603050405020304" pitchFamily="18" charset="0"/>
              </a:rPr>
              <a:t>l'un </a:t>
            </a:r>
            <a:r>
              <a:rPr lang="fr-FR" i="0" dirty="0">
                <a:latin typeface="Times New Roman" panose="02020603050405020304" pitchFamily="18" charset="0"/>
                <a:cs typeface="Times New Roman" panose="02020603050405020304" pitchFamily="18" charset="0"/>
              </a:rPr>
              <a:t>nécessite une construction ou une compilation individuelle pour chaque plate-forme qu'il prend en charge</a:t>
            </a:r>
            <a:r>
              <a:rPr lang="fr-FR" i="0" dirty="0" smtClean="0">
                <a:latin typeface="Times New Roman" panose="02020603050405020304" pitchFamily="18" charset="0"/>
                <a:cs typeface="Times New Roman" panose="02020603050405020304" pitchFamily="18" charset="0"/>
              </a:rPr>
              <a:t>,</a:t>
            </a:r>
          </a:p>
          <a:p>
            <a:pPr lvl="1"/>
            <a:r>
              <a:rPr lang="fr-FR" i="0" dirty="0" smtClean="0">
                <a:latin typeface="Times New Roman" panose="02020603050405020304" pitchFamily="18" charset="0"/>
                <a:cs typeface="Times New Roman" panose="02020603050405020304" pitchFamily="18" charset="0"/>
              </a:rPr>
              <a:t>l'autre </a:t>
            </a:r>
            <a:r>
              <a:rPr lang="fr-FR" i="0" dirty="0">
                <a:latin typeface="Times New Roman" panose="02020603050405020304" pitchFamily="18" charset="0"/>
                <a:cs typeface="Times New Roman" panose="02020603050405020304" pitchFamily="18" charset="0"/>
              </a:rPr>
              <a:t>peut être exécuté directement sur n'importe quelle plate-forme sans préparation </a:t>
            </a:r>
            <a:r>
              <a:rPr lang="fr-FR" i="0" dirty="0" smtClean="0">
                <a:latin typeface="Times New Roman" panose="02020603050405020304" pitchFamily="18" charset="0"/>
                <a:cs typeface="Times New Roman" panose="02020603050405020304" pitchFamily="18" charset="0"/>
              </a:rPr>
              <a:t>particulière.</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10</a:t>
            </a:fld>
            <a:endParaRPr lang="en-US"/>
          </a:p>
        </p:txBody>
      </p:sp>
    </p:spTree>
    <p:extLst>
      <p:ext uri="{BB962C8B-B14F-4D97-AF65-F5344CB8AC3E}">
        <p14:creationId xmlns:p14="http://schemas.microsoft.com/office/powerpoint/2010/main" val="2907595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Approches de la programmation multiplateforme</a:t>
            </a:r>
          </a:p>
        </p:txBody>
      </p:sp>
      <p:sp>
        <p:nvSpPr>
          <p:cNvPr id="3" name="Espace réservé du contenu 2"/>
          <p:cNvSpPr>
            <a:spLocks noGrp="1"/>
          </p:cNvSpPr>
          <p:nvPr>
            <p:ph idx="1"/>
          </p:nvPr>
        </p:nvSpPr>
        <p:spPr>
          <a:xfrm>
            <a:off x="1371600" y="2171699"/>
            <a:ext cx="9601200" cy="4074117"/>
          </a:xfrm>
        </p:spPr>
        <p:txBody>
          <a:bodyPr>
            <a:normAutofit/>
          </a:bodyPr>
          <a:lstStyle/>
          <a:p>
            <a:r>
              <a:rPr lang="fr-FR" dirty="0">
                <a:latin typeface="Times New Roman" panose="02020603050405020304" pitchFamily="18" charset="0"/>
                <a:cs typeface="Times New Roman" panose="02020603050405020304" pitchFamily="18" charset="0"/>
              </a:rPr>
              <a:t>Une telle approche consiste simplement à créer plusieurs versions du même programme dans différentes arborescences sources </a:t>
            </a:r>
            <a:endParaRPr lang="fr-FR" dirty="0" smtClean="0">
              <a:latin typeface="Times New Roman" panose="02020603050405020304" pitchFamily="18" charset="0"/>
              <a:cs typeface="Times New Roman" panose="02020603050405020304" pitchFamily="18" charset="0"/>
            </a:endParaRPr>
          </a:p>
          <a:p>
            <a:pPr lvl="1"/>
            <a:r>
              <a:rPr lang="fr-FR" i="0" dirty="0" smtClean="0">
                <a:latin typeface="Times New Roman" panose="02020603050405020304" pitchFamily="18" charset="0"/>
                <a:cs typeface="Times New Roman" panose="02020603050405020304" pitchFamily="18" charset="0"/>
              </a:rPr>
              <a:t>Une approche </a:t>
            </a:r>
            <a:r>
              <a:rPr lang="fr-FR" i="0" dirty="0">
                <a:latin typeface="Times New Roman" panose="02020603050405020304" pitchFamily="18" charset="0"/>
                <a:cs typeface="Times New Roman" panose="02020603050405020304" pitchFamily="18" charset="0"/>
              </a:rPr>
              <a:t>plus coûteuse en termes de coût de développement, de temps de développement, ou les deux, en particulier pour les personnes </a:t>
            </a:r>
            <a:r>
              <a:rPr lang="fr-FR" i="0" dirty="0" smtClean="0">
                <a:latin typeface="Times New Roman" panose="02020603050405020304" pitchFamily="18" charset="0"/>
                <a:cs typeface="Times New Roman" panose="02020603050405020304" pitchFamily="18" charset="0"/>
              </a:rPr>
              <a:t>morales.</a:t>
            </a:r>
          </a:p>
          <a:p>
            <a:pPr lvl="1"/>
            <a:r>
              <a:rPr lang="fr-FR" i="0" dirty="0" smtClean="0">
                <a:latin typeface="Times New Roman" panose="02020603050405020304" pitchFamily="18" charset="0"/>
                <a:cs typeface="Times New Roman" panose="02020603050405020304" pitchFamily="18" charset="0"/>
              </a:rPr>
              <a:t>Elle entraîne d’avantage </a:t>
            </a:r>
            <a:r>
              <a:rPr lang="fr-FR" i="0" dirty="0">
                <a:latin typeface="Times New Roman" panose="02020603050405020304" pitchFamily="18" charset="0"/>
                <a:cs typeface="Times New Roman" panose="02020603050405020304" pitchFamily="18" charset="0"/>
              </a:rPr>
              <a:t>de problèmes de suivi et de correction des bogues, car les deux arborescences sources différentes auraient des programmeurs différents, et donc des défauts différents dans chaque version</a:t>
            </a:r>
            <a:r>
              <a:rPr lang="fr-FR" i="0" dirty="0" smtClean="0">
                <a:latin typeface="Times New Roman" panose="02020603050405020304" pitchFamily="18" charset="0"/>
                <a:cs typeface="Times New Roman" panose="02020603050405020304" pitchFamily="18" charset="0"/>
              </a:rPr>
              <a:t>.</a:t>
            </a:r>
          </a:p>
          <a:p>
            <a:pPr marL="530352" lvl="1" indent="0">
              <a:buNone/>
            </a:pPr>
            <a:endParaRPr lang="fr-FR" i="0" dirty="0" smtClean="0">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
            </a:pPr>
            <a:r>
              <a:rPr lang="fr-FR" i="0" dirty="0">
                <a:latin typeface="Times New Roman" panose="02020603050405020304" pitchFamily="18" charset="0"/>
                <a:cs typeface="Times New Roman" panose="02020603050405020304" pitchFamily="18" charset="0"/>
              </a:rPr>
              <a:t>Une autre approche utilisée consiste à dépendre d'un logiciel préexistant qui masque les différences entre les plates-formes - appelée abstraction de la plate-forme - de sorte que le programme lui-même n'est pas conscient de la plate-forme sur laquelle il s'exécute. On pourrait dire que de tels programmes sont indépendants de la plate - forme </a:t>
            </a: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11</a:t>
            </a:fld>
            <a:endParaRPr lang="en-US"/>
          </a:p>
        </p:txBody>
      </p:sp>
    </p:spTree>
    <p:extLst>
      <p:ext uri="{BB962C8B-B14F-4D97-AF65-F5344CB8AC3E}">
        <p14:creationId xmlns:p14="http://schemas.microsoft.com/office/powerpoint/2010/main" val="50239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Applications </a:t>
            </a:r>
            <a:r>
              <a:rPr lang="fr-FR" dirty="0" smtClean="0"/>
              <a:t>hybrides</a:t>
            </a:r>
            <a:endParaRPr lang="fr-FR" dirty="0"/>
          </a:p>
        </p:txBody>
      </p:sp>
      <p:sp>
        <p:nvSpPr>
          <p:cNvPr id="3" name="Espace réservé du contenu 2"/>
          <p:cNvSpPr>
            <a:spLocks noGrp="1"/>
          </p:cNvSpPr>
          <p:nvPr>
            <p:ph idx="1"/>
          </p:nvPr>
        </p:nvSpPr>
        <p:spPr/>
        <p:txBody>
          <a:bodyPr>
            <a:normAutofit/>
          </a:bodyPr>
          <a:lstStyle/>
          <a:p>
            <a:r>
              <a:rPr lang="fr-FR" b="1" dirty="0">
                <a:latin typeface="Times New Roman" panose="02020603050405020304" pitchFamily="18" charset="0"/>
                <a:cs typeface="Times New Roman" panose="02020603050405020304" pitchFamily="18" charset="0"/>
              </a:rPr>
              <a:t>Solution n°1 : La cross-compilation.</a:t>
            </a: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"Un cross-compiler (ou compilateur croisé) est un programme capable de traduire un code source en code objet ayant un environnement d'exécution (architecture matérielle, système d'exploitation) différent de celui où la compilation est </a:t>
            </a:r>
            <a:r>
              <a:rPr lang="fr-FR" dirty="0" smtClean="0">
                <a:latin typeface="Times New Roman" panose="02020603050405020304" pitchFamily="18" charset="0"/>
                <a:cs typeface="Times New Roman" panose="02020603050405020304" pitchFamily="18" charset="0"/>
              </a:rPr>
              <a:t>effectuée.</a:t>
            </a:r>
          </a:p>
          <a:p>
            <a:pPr marL="449263" indent="0">
              <a:buNone/>
            </a:pPr>
            <a:r>
              <a:rPr lang="fr-FR" i="0" dirty="0" smtClean="0">
                <a:latin typeface="Times New Roman" panose="02020603050405020304" pitchFamily="18" charset="0"/>
                <a:cs typeface="Times New Roman" panose="02020603050405020304" pitchFamily="18" charset="0"/>
              </a:rPr>
              <a:t/>
            </a:r>
            <a:br>
              <a:rPr lang="fr-FR" i="0" dirty="0" smtClean="0">
                <a:latin typeface="Times New Roman" panose="02020603050405020304" pitchFamily="18" charset="0"/>
                <a:cs typeface="Times New Roman" panose="02020603050405020304" pitchFamily="18" charset="0"/>
              </a:rPr>
            </a:br>
            <a:r>
              <a:rPr lang="fr-FR" i="0" dirty="0" smtClean="0">
                <a:latin typeface="Times New Roman" panose="02020603050405020304" pitchFamily="18" charset="0"/>
                <a:cs typeface="Times New Roman" panose="02020603050405020304" pitchFamily="18" charset="0"/>
              </a:rPr>
              <a:t> +	Performante puisque c’est traduit en langage native. </a:t>
            </a:r>
            <a:endParaRPr lang="fr-FR" i="0" dirty="0">
              <a:latin typeface="Times New Roman" panose="02020603050405020304" pitchFamily="18" charset="0"/>
              <a:cs typeface="Times New Roman" panose="02020603050405020304" pitchFamily="18" charset="0"/>
            </a:endParaRPr>
          </a:p>
          <a:p>
            <a:pPr lvl="1"/>
            <a:r>
              <a:rPr lang="fr-FR" i="0" dirty="0">
                <a:latin typeface="Times New Roman" panose="02020603050405020304" pitchFamily="18" charset="0"/>
                <a:cs typeface="Times New Roman" panose="02020603050405020304" pitchFamily="18" charset="0"/>
              </a:rPr>
              <a:t>Difficile à mettre en œuvre</a:t>
            </a:r>
            <a:r>
              <a:rPr lang="fr-FR" i="0" dirty="0" smtClean="0">
                <a:latin typeface="Times New Roman" panose="02020603050405020304" pitchFamily="18" charset="0"/>
                <a:cs typeface="Times New Roman" panose="02020603050405020304" pitchFamily="18" charset="0"/>
              </a:rPr>
              <a:t>. </a:t>
            </a:r>
            <a:r>
              <a:rPr lang="fr-FR" i="0" dirty="0">
                <a:latin typeface="Times New Roman" panose="02020603050405020304" pitchFamily="18" charset="0"/>
                <a:cs typeface="Times New Roman" panose="02020603050405020304" pitchFamily="18" charset="0"/>
              </a:rPr>
              <a:t>Cela nécessite en effet de savoir traduire un langage grand public dans plusieurs langages spécifiques possédant chacun leurs </a:t>
            </a:r>
            <a:r>
              <a:rPr lang="fr-FR" i="0" dirty="0" smtClean="0">
                <a:latin typeface="Times New Roman" panose="02020603050405020304" pitchFamily="18" charset="0"/>
                <a:cs typeface="Times New Roman" panose="02020603050405020304" pitchFamily="18" charset="0"/>
              </a:rPr>
              <a:t>propres.</a:t>
            </a:r>
            <a:endParaRPr lang="fr-FR" i="0" dirty="0">
              <a:latin typeface="Times New Roman" panose="02020603050405020304" pitchFamily="18" charset="0"/>
              <a:cs typeface="Times New Roman" panose="02020603050405020304" pitchFamily="18" charset="0"/>
            </a:endParaRPr>
          </a:p>
          <a:p>
            <a:pPr lvl="1"/>
            <a:r>
              <a:rPr lang="fr-FR" i="0" dirty="0">
                <a:latin typeface="Times New Roman" panose="02020603050405020304" pitchFamily="18" charset="0"/>
                <a:cs typeface="Times New Roman" panose="02020603050405020304" pitchFamily="18" charset="0"/>
              </a:rPr>
              <a:t>Difficile à maintenir. chaque évolution de la plateforme native nécessite de mettre à jour l'outil de « cross-compilation » afin de prendre en compte les évolutions de la plateforme.</a:t>
            </a:r>
            <a:endParaRPr lang="en-US" i="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12</a:t>
            </a:fld>
            <a:endParaRPr lang="en-US"/>
          </a:p>
        </p:txBody>
      </p:sp>
    </p:spTree>
    <p:extLst>
      <p:ext uri="{BB962C8B-B14F-4D97-AF65-F5344CB8AC3E}">
        <p14:creationId xmlns:p14="http://schemas.microsoft.com/office/powerpoint/2010/main" val="1276677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Applications </a:t>
            </a:r>
            <a:r>
              <a:rPr lang="en-US" dirty="0" err="1"/>
              <a:t>hybrides</a:t>
            </a:r>
            <a:endParaRPr lang="en-US" dirty="0"/>
          </a:p>
        </p:txBody>
      </p:sp>
      <p:sp>
        <p:nvSpPr>
          <p:cNvPr id="3" name="Espace réservé du contenu 2"/>
          <p:cNvSpPr>
            <a:spLocks noGrp="1"/>
          </p:cNvSpPr>
          <p:nvPr>
            <p:ph idx="1"/>
          </p:nvPr>
        </p:nvSpPr>
        <p:spPr>
          <a:xfrm>
            <a:off x="1371600" y="2286000"/>
            <a:ext cx="9601200" cy="4037308"/>
          </a:xfrm>
        </p:spPr>
        <p:txBody>
          <a:bodyPr>
            <a:normAutofit fontScale="92500" lnSpcReduction="10000"/>
          </a:bodyPr>
          <a:lstStyle/>
          <a:p>
            <a:r>
              <a:rPr lang="fr-FR" b="1" dirty="0">
                <a:latin typeface="Times New Roman" panose="02020603050405020304" pitchFamily="18" charset="0"/>
                <a:cs typeface="Times New Roman" panose="02020603050405020304" pitchFamily="18" charset="0"/>
              </a:rPr>
              <a:t>Solution n°2 : Construire une application web mobile.</a:t>
            </a: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Une application web mobile s'exécute dans le navigateur web du mobile. </a:t>
            </a:r>
            <a:endParaRPr lang="fr-FR" dirty="0" smtClean="0">
              <a:latin typeface="Times New Roman" panose="02020603050405020304" pitchFamily="18" charset="0"/>
              <a:cs typeface="Times New Roman" panose="02020603050405020304" pitchFamily="18" charset="0"/>
            </a:endParaRPr>
          </a:p>
          <a:p>
            <a:endParaRPr lang="fr-FR" dirty="0" smtClean="0">
              <a:latin typeface="Times New Roman" panose="02020603050405020304" pitchFamily="18" charset="0"/>
              <a:cs typeface="Times New Roman" panose="02020603050405020304" pitchFamily="18" charset="0"/>
            </a:endParaRPr>
          </a:p>
          <a:p>
            <a:pPr marL="530352" lvl="1" indent="0">
              <a:buNone/>
            </a:pPr>
            <a:r>
              <a:rPr lang="fr-FR" sz="2100" i="0" dirty="0" smtClean="0">
                <a:latin typeface="Times New Roman" panose="02020603050405020304" pitchFamily="18" charset="0"/>
                <a:cs typeface="Times New Roman" panose="02020603050405020304" pitchFamily="18" charset="0"/>
              </a:rPr>
              <a:t>+	une </a:t>
            </a:r>
            <a:r>
              <a:rPr lang="fr-FR" sz="2100" i="0" dirty="0">
                <a:latin typeface="Times New Roman" panose="02020603050405020304" pitchFamily="18" charset="0"/>
                <a:cs typeface="Times New Roman" panose="02020603050405020304" pitchFamily="18" charset="0"/>
              </a:rPr>
              <a:t>solution séduisante, notamment par sa facilité de développement reposant sur des </a:t>
            </a:r>
            <a:r>
              <a:rPr lang="fr-FR" sz="2100" i="0" dirty="0" smtClean="0">
                <a:latin typeface="Times New Roman" panose="02020603050405020304" pitchFamily="18" charset="0"/>
                <a:cs typeface="Times New Roman" panose="02020603050405020304" pitchFamily="18" charset="0"/>
              </a:rPr>
              <a:t>	standards </a:t>
            </a:r>
            <a:r>
              <a:rPr lang="fr-FR" sz="2100" i="0" dirty="0">
                <a:latin typeface="Times New Roman" panose="02020603050405020304" pitchFamily="18" charset="0"/>
                <a:cs typeface="Times New Roman" panose="02020603050405020304" pitchFamily="18" charset="0"/>
              </a:rPr>
              <a:t>comme HTML, CSS et </a:t>
            </a:r>
            <a:r>
              <a:rPr lang="fr-FR" sz="2100" i="0" dirty="0" err="1">
                <a:latin typeface="Times New Roman" panose="02020603050405020304" pitchFamily="18" charset="0"/>
                <a:cs typeface="Times New Roman" panose="02020603050405020304" pitchFamily="18" charset="0"/>
              </a:rPr>
              <a:t>Javascript</a:t>
            </a:r>
            <a:r>
              <a:rPr lang="fr-FR" sz="2100" i="0" dirty="0">
                <a:latin typeface="Times New Roman" panose="02020603050405020304" pitchFamily="18" charset="0"/>
                <a:cs typeface="Times New Roman" panose="02020603050405020304" pitchFamily="18" charset="0"/>
              </a:rPr>
              <a:t>. </a:t>
            </a:r>
          </a:p>
          <a:p>
            <a:pPr marL="530352" lvl="1" indent="0">
              <a:buNone/>
            </a:pPr>
            <a:r>
              <a:rPr lang="fr-FR" sz="2100" i="0" dirty="0" smtClean="0">
                <a:latin typeface="Times New Roman" panose="02020603050405020304" pitchFamily="18" charset="0"/>
                <a:cs typeface="Times New Roman" panose="02020603050405020304" pitchFamily="18" charset="0"/>
              </a:rPr>
              <a:t>+	Elle </a:t>
            </a:r>
            <a:r>
              <a:rPr lang="fr-FR" sz="2100" i="0" dirty="0">
                <a:latin typeface="Times New Roman" panose="02020603050405020304" pitchFamily="18" charset="0"/>
                <a:cs typeface="Times New Roman" panose="02020603050405020304" pitchFamily="18" charset="0"/>
              </a:rPr>
              <a:t>couvre un large éventail de plateforme, pour un déploiement simplifié, une </a:t>
            </a:r>
            <a:r>
              <a:rPr lang="fr-FR" sz="2100" i="0" dirty="0" smtClean="0">
                <a:latin typeface="Times New Roman" panose="02020603050405020304" pitchFamily="18" charset="0"/>
                <a:cs typeface="Times New Roman" panose="02020603050405020304" pitchFamily="18" charset="0"/>
              </a:rPr>
              <a:t>		disponibilité </a:t>
            </a:r>
            <a:r>
              <a:rPr lang="fr-FR" sz="2100" i="0" dirty="0">
                <a:latin typeface="Times New Roman" panose="02020603050405020304" pitchFamily="18" charset="0"/>
                <a:cs typeface="Times New Roman" panose="02020603050405020304" pitchFamily="18" charset="0"/>
              </a:rPr>
              <a:t>immédiate de l'application, </a:t>
            </a:r>
          </a:p>
          <a:p>
            <a:pPr marL="530352" lvl="1" indent="0">
              <a:buNone/>
            </a:pPr>
            <a:r>
              <a:rPr lang="fr-FR" sz="2100" i="0" dirty="0" smtClean="0">
                <a:latin typeface="Times New Roman" panose="02020603050405020304" pitchFamily="18" charset="0"/>
                <a:cs typeface="Times New Roman" panose="02020603050405020304" pitchFamily="18" charset="0"/>
              </a:rPr>
              <a:t>+	De </a:t>
            </a:r>
            <a:r>
              <a:rPr lang="fr-FR" sz="2100" i="0" dirty="0">
                <a:latin typeface="Times New Roman" panose="02020603050405020304" pitchFamily="18" charset="0"/>
                <a:cs typeface="Times New Roman" panose="02020603050405020304" pitchFamily="18" charset="0"/>
              </a:rPr>
              <a:t>plus l'arrivée des nouveaux standards comme HTML 5 permet de gommer certains </a:t>
            </a:r>
            <a:r>
              <a:rPr lang="fr-FR" sz="2100" i="0" dirty="0" smtClean="0">
                <a:latin typeface="Times New Roman" panose="02020603050405020304" pitchFamily="18" charset="0"/>
                <a:cs typeface="Times New Roman" panose="02020603050405020304" pitchFamily="18" charset="0"/>
              </a:rPr>
              <a:t>	défauts </a:t>
            </a:r>
            <a:r>
              <a:rPr lang="fr-FR" sz="2100" i="0" dirty="0">
                <a:latin typeface="Times New Roman" panose="02020603050405020304" pitchFamily="18" charset="0"/>
                <a:cs typeface="Times New Roman" panose="02020603050405020304" pitchFamily="18" charset="0"/>
              </a:rPr>
              <a:t>de cette approche, notamment l'utilisation du matériel (caméra, GPS,...), </a:t>
            </a:r>
            <a:r>
              <a:rPr lang="fr-FR" sz="2100" i="0" dirty="0" smtClean="0">
                <a:latin typeface="Times New Roman" panose="02020603050405020304" pitchFamily="18" charset="0"/>
                <a:cs typeface="Times New Roman" panose="02020603050405020304" pitchFamily="18" charset="0"/>
              </a:rPr>
              <a:t>	l'élaboration </a:t>
            </a:r>
            <a:r>
              <a:rPr lang="fr-FR" sz="2100" i="0" dirty="0">
                <a:latin typeface="Times New Roman" panose="02020603050405020304" pitchFamily="18" charset="0"/>
                <a:cs typeface="Times New Roman" panose="02020603050405020304" pitchFamily="18" charset="0"/>
              </a:rPr>
              <a:t>d'interfaces graphiques procurant une expérience utilisateur confortable, la </a:t>
            </a:r>
            <a:r>
              <a:rPr lang="fr-FR" sz="2100" i="0" dirty="0" smtClean="0">
                <a:latin typeface="Times New Roman" panose="02020603050405020304" pitchFamily="18" charset="0"/>
                <a:cs typeface="Times New Roman" panose="02020603050405020304" pitchFamily="18" charset="0"/>
              </a:rPr>
              <a:t>	gestion </a:t>
            </a:r>
            <a:r>
              <a:rPr lang="fr-FR" sz="2100" i="0" dirty="0">
                <a:latin typeface="Times New Roman" panose="02020603050405020304" pitchFamily="18" charset="0"/>
                <a:cs typeface="Times New Roman" panose="02020603050405020304" pitchFamily="18" charset="0"/>
              </a:rPr>
              <a:t>du mode déconnecté…</a:t>
            </a:r>
          </a:p>
          <a:p>
            <a:pPr lvl="1"/>
            <a:r>
              <a:rPr lang="fr-FR" sz="2100" i="0" dirty="0">
                <a:latin typeface="Times New Roman" panose="02020603050405020304" pitchFamily="18" charset="0"/>
                <a:cs typeface="Times New Roman" panose="02020603050405020304" pitchFamily="18" charset="0"/>
              </a:rPr>
              <a:t>Cependant HTML </a:t>
            </a:r>
            <a:r>
              <a:rPr lang="fr-FR" sz="2100" i="0" dirty="0" smtClean="0">
                <a:latin typeface="Times New Roman" panose="02020603050405020304" pitchFamily="18" charset="0"/>
                <a:cs typeface="Times New Roman" panose="02020603050405020304" pitchFamily="18" charset="0"/>
              </a:rPr>
              <a:t>est </a:t>
            </a:r>
            <a:r>
              <a:rPr lang="fr-FR" sz="2100" i="0" dirty="0">
                <a:latin typeface="Times New Roman" panose="02020603050405020304" pitchFamily="18" charset="0"/>
                <a:cs typeface="Times New Roman" panose="02020603050405020304" pitchFamily="18" charset="0"/>
              </a:rPr>
              <a:t>une technologie jeune, et son support n'est pas égal sur l'ensemble des plateformes.</a:t>
            </a:r>
            <a:endParaRPr lang="en-US" sz="2100" i="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13</a:t>
            </a:fld>
            <a:endParaRPr lang="en-US"/>
          </a:p>
        </p:txBody>
      </p:sp>
    </p:spTree>
    <p:extLst>
      <p:ext uri="{BB962C8B-B14F-4D97-AF65-F5344CB8AC3E}">
        <p14:creationId xmlns:p14="http://schemas.microsoft.com/office/powerpoint/2010/main" val="1632781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Applications </a:t>
            </a:r>
            <a:r>
              <a:rPr lang="en-US" dirty="0" err="1"/>
              <a:t>hybrides</a:t>
            </a:r>
            <a:endParaRPr lang="en-US" dirty="0"/>
          </a:p>
        </p:txBody>
      </p:sp>
      <p:sp>
        <p:nvSpPr>
          <p:cNvPr id="3" name="Espace réservé du contenu 2"/>
          <p:cNvSpPr>
            <a:spLocks noGrp="1"/>
          </p:cNvSpPr>
          <p:nvPr>
            <p:ph idx="1"/>
          </p:nvPr>
        </p:nvSpPr>
        <p:spPr/>
        <p:txBody>
          <a:bodyPr>
            <a:normAutofit fontScale="92500" lnSpcReduction="10000"/>
          </a:bodyPr>
          <a:lstStyle/>
          <a:p>
            <a:r>
              <a:rPr lang="fr-FR" b="1" dirty="0" smtClean="0">
                <a:latin typeface="Times New Roman" panose="02020603050405020304" pitchFamily="18" charset="0"/>
                <a:cs typeface="Times New Roman" panose="02020603050405020304" pitchFamily="18" charset="0"/>
              </a:rPr>
              <a:t>Solution </a:t>
            </a:r>
            <a:r>
              <a:rPr lang="fr-FR" b="1" dirty="0">
                <a:latin typeface="Times New Roman" panose="02020603050405020304" pitchFamily="18" charset="0"/>
                <a:cs typeface="Times New Roman" panose="02020603050405020304" pitchFamily="18" charset="0"/>
              </a:rPr>
              <a:t>n°3 : Construire une application web hybride.</a:t>
            </a: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Le principe est de fournir un moyen de délivrer des applications qui tournent localement avec des technologies web restituées via le moteur de rendu web, et tirant profit des capacités matérielles locales, comme le GPS, la caméra, etc</a:t>
            </a:r>
            <a:r>
              <a:rPr lang="fr-FR" dirty="0" smtClean="0">
                <a:latin typeface="Times New Roman" panose="02020603050405020304" pitchFamily="18" charset="0"/>
                <a:cs typeface="Times New Roman" panose="02020603050405020304" pitchFamily="18" charset="0"/>
              </a:rPr>
              <a:t>.</a:t>
            </a:r>
          </a:p>
          <a:p>
            <a:pPr lvl="1"/>
            <a:endParaRPr lang="fr-FR" dirty="0">
              <a:latin typeface="Times New Roman" panose="02020603050405020304" pitchFamily="18" charset="0"/>
              <a:cs typeface="Times New Roman" panose="02020603050405020304" pitchFamily="18" charset="0"/>
            </a:endParaRPr>
          </a:p>
          <a:p>
            <a:pPr marL="530352" lvl="1" indent="0">
              <a:buNone/>
            </a:pPr>
            <a:r>
              <a:rPr lang="fr-FR" sz="2100" i="0" dirty="0" smtClean="0">
                <a:latin typeface="Times New Roman" panose="02020603050405020304" pitchFamily="18" charset="0"/>
                <a:cs typeface="Times New Roman" panose="02020603050405020304" pitchFamily="18" charset="0"/>
              </a:rPr>
              <a:t>+	Elle </a:t>
            </a:r>
            <a:r>
              <a:rPr lang="fr-FR" sz="2100" i="0" dirty="0">
                <a:latin typeface="Times New Roman" panose="02020603050405020304" pitchFamily="18" charset="0"/>
                <a:cs typeface="Times New Roman" panose="02020603050405020304" pitchFamily="18" charset="0"/>
              </a:rPr>
              <a:t>repose sur un code commun et utilisant les standard - HTML, CSS et </a:t>
            </a:r>
            <a:r>
              <a:rPr lang="fr-FR" sz="2100" i="0" dirty="0" err="1">
                <a:latin typeface="Times New Roman" panose="02020603050405020304" pitchFamily="18" charset="0"/>
                <a:cs typeface="Times New Roman" panose="02020603050405020304" pitchFamily="18" charset="0"/>
              </a:rPr>
              <a:t>Javascript</a:t>
            </a:r>
            <a:r>
              <a:rPr lang="fr-FR" sz="2100" i="0" dirty="0">
                <a:latin typeface="Times New Roman" panose="02020603050405020304" pitchFamily="18" charset="0"/>
                <a:cs typeface="Times New Roman" panose="02020603050405020304" pitchFamily="18" charset="0"/>
              </a:rPr>
              <a:t>, </a:t>
            </a:r>
            <a:r>
              <a:rPr lang="fr-FR" sz="2100" i="0" dirty="0" smtClean="0">
                <a:latin typeface="Times New Roman" panose="02020603050405020304" pitchFamily="18" charset="0"/>
                <a:cs typeface="Times New Roman" panose="02020603050405020304" pitchFamily="18" charset="0"/>
              </a:rPr>
              <a:t>	mais </a:t>
            </a:r>
            <a:r>
              <a:rPr lang="fr-FR" sz="2100" i="0" dirty="0">
                <a:latin typeface="Times New Roman" panose="02020603050405020304" pitchFamily="18" charset="0"/>
                <a:cs typeface="Times New Roman" panose="02020603050405020304" pitchFamily="18" charset="0"/>
              </a:rPr>
              <a:t>reposant sur une couche d’encapsulation de la plateforme native</a:t>
            </a:r>
          </a:p>
          <a:p>
            <a:pPr marL="530352" lvl="1" indent="0">
              <a:buNone/>
            </a:pPr>
            <a:r>
              <a:rPr lang="fr-FR" sz="2100" i="0" dirty="0" smtClean="0">
                <a:latin typeface="Times New Roman" panose="02020603050405020304" pitchFamily="18" charset="0"/>
                <a:cs typeface="Times New Roman" panose="02020603050405020304" pitchFamily="18" charset="0"/>
              </a:rPr>
              <a:t>~	Elle </a:t>
            </a:r>
            <a:r>
              <a:rPr lang="fr-FR" sz="2100" i="0" dirty="0">
                <a:latin typeface="Times New Roman" panose="02020603050405020304" pitchFamily="18" charset="0"/>
                <a:cs typeface="Times New Roman" panose="02020603050405020304" pitchFamily="18" charset="0"/>
              </a:rPr>
              <a:t>ne permet pas d'atteindre le niveau d'expérience utilisateur d'une application native, </a:t>
            </a:r>
            <a:r>
              <a:rPr lang="fr-FR" sz="2100" i="0" dirty="0" smtClean="0">
                <a:latin typeface="Times New Roman" panose="02020603050405020304" pitchFamily="18" charset="0"/>
                <a:cs typeface="Times New Roman" panose="02020603050405020304" pitchFamily="18" charset="0"/>
              </a:rPr>
              <a:t>	elle </a:t>
            </a:r>
            <a:r>
              <a:rPr lang="fr-FR" sz="2100" i="0" dirty="0">
                <a:latin typeface="Times New Roman" panose="02020603050405020304" pitchFamily="18" charset="0"/>
                <a:cs typeface="Times New Roman" panose="02020603050405020304" pitchFamily="18" charset="0"/>
              </a:rPr>
              <a:t>permet, notamment grâce à HTML5 d'avoir une application avancée</a:t>
            </a:r>
          </a:p>
          <a:p>
            <a:pPr lvl="1"/>
            <a:r>
              <a:rPr lang="fr-FR" sz="2100" i="0" dirty="0">
                <a:latin typeface="Times New Roman" panose="02020603050405020304" pitchFamily="18" charset="0"/>
                <a:cs typeface="Times New Roman" panose="02020603050405020304" pitchFamily="18" charset="0"/>
              </a:rPr>
              <a:t>I</a:t>
            </a:r>
            <a:r>
              <a:rPr lang="fr-FR" sz="2100" i="0" dirty="0" smtClean="0">
                <a:latin typeface="Times New Roman" panose="02020603050405020304" pitchFamily="18" charset="0"/>
                <a:cs typeface="Times New Roman" panose="02020603050405020304" pitchFamily="18" charset="0"/>
              </a:rPr>
              <a:t>l </a:t>
            </a:r>
            <a:r>
              <a:rPr lang="fr-FR" sz="2100" i="0" dirty="0">
                <a:latin typeface="Times New Roman" panose="02020603050405020304" pitchFamily="18" charset="0"/>
                <a:cs typeface="Times New Roman" panose="02020603050405020304" pitchFamily="18" charset="0"/>
              </a:rPr>
              <a:t>faut prendre garde au temps de latence entre l’apparition d’une </a:t>
            </a:r>
            <a:r>
              <a:rPr lang="fr-FR" sz="2100" i="0" dirty="0" smtClean="0">
                <a:latin typeface="Times New Roman" panose="02020603050405020304" pitchFamily="18" charset="0"/>
                <a:cs typeface="Times New Roman" panose="02020603050405020304" pitchFamily="18" charset="0"/>
              </a:rPr>
              <a:t>nouvelle fonctionnalité </a:t>
            </a:r>
            <a:r>
              <a:rPr lang="fr-FR" sz="2100" i="0" dirty="0">
                <a:latin typeface="Times New Roman" panose="02020603050405020304" pitchFamily="18" charset="0"/>
                <a:cs typeface="Times New Roman" panose="02020603050405020304" pitchFamily="18" charset="0"/>
              </a:rPr>
              <a:t>de la plateforme et son intégration dans la couche d’encapsulation.</a:t>
            </a: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14</a:t>
            </a:fld>
            <a:endParaRPr lang="en-US"/>
          </a:p>
        </p:txBody>
      </p:sp>
    </p:spTree>
    <p:extLst>
      <p:ext uri="{BB962C8B-B14F-4D97-AF65-F5344CB8AC3E}">
        <p14:creationId xmlns:p14="http://schemas.microsoft.com/office/powerpoint/2010/main" val="2351082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avantages des </a:t>
            </a:r>
            <a:r>
              <a:rPr lang="fr-FR" dirty="0" err="1"/>
              <a:t>Frameworks</a:t>
            </a:r>
            <a:r>
              <a:rPr lang="fr-FR" dirty="0"/>
              <a:t> </a:t>
            </a:r>
            <a:r>
              <a:rPr lang="fr-FR" dirty="0" smtClean="0"/>
              <a:t>multiplateformes</a:t>
            </a:r>
            <a:endParaRPr lang="fr-FR" dirty="0"/>
          </a:p>
        </p:txBody>
      </p:sp>
      <p:sp>
        <p:nvSpPr>
          <p:cNvPr id="3" name="Espace réservé du contenu 2"/>
          <p:cNvSpPr>
            <a:spLocks noGrp="1"/>
          </p:cNvSpPr>
          <p:nvPr>
            <p:ph idx="1"/>
          </p:nvPr>
        </p:nvSpPr>
        <p:spPr>
          <a:xfrm>
            <a:off x="1371600" y="2286000"/>
            <a:ext cx="9601200" cy="4037308"/>
          </a:xfrm>
        </p:spPr>
        <p:txBody>
          <a:bodyPr>
            <a:normAutofit/>
          </a:bodyPr>
          <a:lstStyle/>
          <a:p>
            <a:r>
              <a:rPr lang="fr-FR" b="1" dirty="0">
                <a:latin typeface="Times New Roman" panose="02020603050405020304" pitchFamily="18" charset="0"/>
                <a:cs typeface="Times New Roman" panose="02020603050405020304" pitchFamily="18" charset="0"/>
              </a:rPr>
              <a:t>Créer des applications hybrides :</a:t>
            </a:r>
            <a:r>
              <a:rPr lang="fr-FR" dirty="0">
                <a:latin typeface="Times New Roman" panose="02020603050405020304" pitchFamily="18" charset="0"/>
                <a:cs typeface="Times New Roman" panose="02020603050405020304" pitchFamily="18" charset="0"/>
              </a:rPr>
              <a:t> Les applications créées avec des </a:t>
            </a:r>
            <a:r>
              <a:rPr lang="fr-FR" dirty="0" err="1">
                <a:latin typeface="Times New Roman" panose="02020603050405020304" pitchFamily="18" charset="0"/>
                <a:cs typeface="Times New Roman" panose="02020603050405020304" pitchFamily="18" charset="0"/>
              </a:rPr>
              <a:t>frameworks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multi-plateformes</a:t>
            </a:r>
            <a:r>
              <a:rPr lang="fr-FR" dirty="0">
                <a:latin typeface="Times New Roman" panose="02020603050405020304" pitchFamily="18" charset="0"/>
                <a:cs typeface="Times New Roman" panose="02020603050405020304" pitchFamily="18" charset="0"/>
              </a:rPr>
              <a:t> sont souvent des applications hybrides. Ils offrent la même expérience sur différents appareils mobiles car les fonctions </a:t>
            </a:r>
            <a:r>
              <a:rPr lang="fr-FR" dirty="0" err="1">
                <a:latin typeface="Times New Roman" panose="02020603050405020304" pitchFamily="18" charset="0"/>
                <a:cs typeface="Times New Roman" panose="02020603050405020304" pitchFamily="18" charset="0"/>
              </a:rPr>
              <a:t>backend</a:t>
            </a:r>
            <a:r>
              <a:rPr lang="fr-FR" dirty="0">
                <a:latin typeface="Times New Roman" panose="02020603050405020304" pitchFamily="18" charset="0"/>
                <a:cs typeface="Times New Roman" panose="02020603050405020304" pitchFamily="18" charset="0"/>
              </a:rPr>
              <a:t> sont fondamentalement les mêmes.</a:t>
            </a:r>
          </a:p>
          <a:p>
            <a:r>
              <a:rPr lang="fr-FR" b="1" dirty="0">
                <a:latin typeface="Times New Roman" panose="02020603050405020304" pitchFamily="18" charset="0"/>
                <a:cs typeface="Times New Roman" panose="02020603050405020304" pitchFamily="18" charset="0"/>
              </a:rPr>
              <a:t>Gestion de code sans soucis :</a:t>
            </a:r>
            <a:r>
              <a:rPr lang="fr-FR" dirty="0">
                <a:latin typeface="Times New Roman" panose="02020603050405020304" pitchFamily="18" charset="0"/>
                <a:cs typeface="Times New Roman" panose="02020603050405020304" pitchFamily="18" charset="0"/>
              </a:rPr>
              <a:t>  La gestion du code est plus simple avec les </a:t>
            </a:r>
            <a:r>
              <a:rPr lang="fr-FR" dirty="0" err="1">
                <a:latin typeface="Times New Roman" panose="02020603050405020304" pitchFamily="18" charset="0"/>
                <a:cs typeface="Times New Roman" panose="02020603050405020304" pitchFamily="18" charset="0"/>
              </a:rPr>
              <a:t>frameworks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multi-plateformes</a:t>
            </a:r>
            <a:r>
              <a:rPr lang="fr-FR" dirty="0">
                <a:latin typeface="Times New Roman" panose="02020603050405020304" pitchFamily="18" charset="0"/>
                <a:cs typeface="Times New Roman" panose="02020603050405020304" pitchFamily="18" charset="0"/>
              </a:rPr>
              <a:t> car un seul code est déployé pour créer des applications sur différentes plateformes.</a:t>
            </a:r>
          </a:p>
          <a:p>
            <a:r>
              <a:rPr lang="fr-FR" b="1" dirty="0">
                <a:latin typeface="Times New Roman" panose="02020603050405020304" pitchFamily="18" charset="0"/>
                <a:cs typeface="Times New Roman" panose="02020603050405020304" pitchFamily="18" charset="0"/>
              </a:rPr>
              <a:t>C’est plus rapide :</a:t>
            </a:r>
            <a:r>
              <a:rPr lang="fr-FR" dirty="0">
                <a:latin typeface="Times New Roman" panose="02020603050405020304" pitchFamily="18" charset="0"/>
                <a:cs typeface="Times New Roman" panose="02020603050405020304" pitchFamily="18" charset="0"/>
              </a:rPr>
              <a:t> Les développeurs peuvent créer des applications plus rapidement, ce qui réduit le délai de mise sur le marché. </a:t>
            </a:r>
          </a:p>
          <a:p>
            <a:r>
              <a:rPr lang="fr-FR" b="1" dirty="0">
                <a:latin typeface="Times New Roman" panose="02020603050405020304" pitchFamily="18" charset="0"/>
                <a:cs typeface="Times New Roman" panose="02020603050405020304" pitchFamily="18" charset="0"/>
              </a:rPr>
              <a:t>Économie de coûts :</a:t>
            </a:r>
            <a:r>
              <a:rPr lang="fr-FR" dirty="0">
                <a:latin typeface="Times New Roman" panose="02020603050405020304" pitchFamily="18" charset="0"/>
                <a:cs typeface="Times New Roman" panose="02020603050405020304" pitchFamily="18" charset="0"/>
              </a:rPr>
              <a:t> Les </a:t>
            </a:r>
            <a:r>
              <a:rPr lang="fr-FR" dirty="0" err="1">
                <a:latin typeface="Times New Roman" panose="02020603050405020304" pitchFamily="18" charset="0"/>
                <a:cs typeface="Times New Roman" panose="02020603050405020304" pitchFamily="18" charset="0"/>
              </a:rPr>
              <a:t>frameworks</a:t>
            </a:r>
            <a:r>
              <a:rPr lang="fr-FR" dirty="0">
                <a:latin typeface="Times New Roman" panose="02020603050405020304" pitchFamily="18" charset="0"/>
                <a:cs typeface="Times New Roman" panose="02020603050405020304" pitchFamily="18" charset="0"/>
              </a:rPr>
              <a:t> multiplateformes réduisent les coûts globaux de développement des applications</a:t>
            </a:r>
            <a:r>
              <a:rPr 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15</a:t>
            </a:fld>
            <a:endParaRPr lang="en-US"/>
          </a:p>
        </p:txBody>
      </p:sp>
    </p:spTree>
    <p:extLst>
      <p:ext uri="{BB962C8B-B14F-4D97-AF65-F5344CB8AC3E}">
        <p14:creationId xmlns:p14="http://schemas.microsoft.com/office/powerpoint/2010/main" val="1544543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défis du développement </a:t>
            </a:r>
            <a:r>
              <a:rPr lang="fr-FR" dirty="0" smtClean="0"/>
              <a:t>multiplateforme</a:t>
            </a:r>
            <a:endParaRPr lang="en-US" dirty="0"/>
          </a:p>
        </p:txBody>
      </p:sp>
      <p:sp>
        <p:nvSpPr>
          <p:cNvPr id="3" name="Espace réservé du contenu 2"/>
          <p:cNvSpPr>
            <a:spLocks noGrp="1"/>
          </p:cNvSpPr>
          <p:nvPr>
            <p:ph idx="1"/>
          </p:nvPr>
        </p:nvSpPr>
        <p:spPr>
          <a:xfrm>
            <a:off x="1371600" y="2495227"/>
            <a:ext cx="9601200" cy="3967566"/>
          </a:xfrm>
        </p:spPr>
        <p:txBody>
          <a:bodyPr>
            <a:normAutofit/>
          </a:bodyPr>
          <a:lstStyle/>
          <a:p>
            <a:r>
              <a:rPr lang="fr-FR" dirty="0">
                <a:latin typeface="Times New Roman" panose="02020603050405020304" pitchFamily="18" charset="0"/>
                <a:cs typeface="Times New Roman" panose="02020603050405020304" pitchFamily="18" charset="0"/>
              </a:rPr>
              <a:t>Le test d'applications multiplateformes peut être considérablement plus compliqué, car différentes plates-formes peuvent présenter des comportements légèrement différents ou des bogues subtils. Ce problème a conduit certains développeurs à tourner en dérision le développement multiplateforme comme « écrire une fois, déboguer partout </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Différentes </a:t>
            </a:r>
            <a:r>
              <a:rPr lang="fr-FR" dirty="0">
                <a:latin typeface="Times New Roman" panose="02020603050405020304" pitchFamily="18" charset="0"/>
                <a:cs typeface="Times New Roman" panose="02020603050405020304" pitchFamily="18" charset="0"/>
              </a:rPr>
              <a:t>plates-formes ont souvent des conventions d'interface utilisateur différentes, que les applications </a:t>
            </a:r>
            <a:r>
              <a:rPr lang="fr-FR" dirty="0" smtClean="0">
                <a:latin typeface="Times New Roman" panose="02020603050405020304" pitchFamily="18" charset="0"/>
                <a:cs typeface="Times New Roman" panose="02020603050405020304" pitchFamily="18" charset="0"/>
              </a:rPr>
              <a:t>multiplateformes </a:t>
            </a:r>
            <a:r>
              <a:rPr lang="fr-FR" dirty="0">
                <a:latin typeface="Times New Roman" panose="02020603050405020304" pitchFamily="18" charset="0"/>
                <a:cs typeface="Times New Roman" panose="02020603050405020304" pitchFamily="18" charset="0"/>
              </a:rPr>
              <a:t>ne prennent pas toujours en compte. Par exemple, les applications développées pour </a:t>
            </a:r>
            <a:r>
              <a:rPr lang="fr-FR" dirty="0" err="1">
                <a:latin typeface="Times New Roman" panose="02020603050405020304" pitchFamily="18" charset="0"/>
                <a:cs typeface="Times New Roman" panose="02020603050405020304" pitchFamily="18" charset="0"/>
              </a:rPr>
              <a:t>macOS</a:t>
            </a:r>
            <a:r>
              <a:rPr lang="fr-FR" dirty="0">
                <a:latin typeface="Times New Roman" panose="02020603050405020304" pitchFamily="18" charset="0"/>
                <a:cs typeface="Times New Roman" panose="02020603050405020304" pitchFamily="18" charset="0"/>
              </a:rPr>
              <a:t> et GNOME sont censées placer le bouton le plus important sur le côté droit d'une fenêtre ou d'une boîte de dialogue, alors que Microsoft Windows et KDE ont la convention inverse. </a:t>
            </a:r>
            <a:endParaRPr lang="fr-FR" dirty="0" smtClean="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Les environnements d'exécution multiplateformes peuvent souffrir de failles de sécurité multiplateformes, créant un environnement fertile pour les logiciels malveillants multiplateformes. </a:t>
            </a:r>
          </a:p>
          <a:p>
            <a:endParaRPr lang="en-US"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16</a:t>
            </a:fld>
            <a:endParaRPr lang="en-US"/>
          </a:p>
        </p:txBody>
      </p:sp>
    </p:spTree>
    <p:extLst>
      <p:ext uri="{BB962C8B-B14F-4D97-AF65-F5344CB8AC3E}">
        <p14:creationId xmlns:p14="http://schemas.microsoft.com/office/powerpoint/2010/main" val="1060965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a:t>
            </a:r>
            <a:endParaRPr lang="fr-FR" dirty="0"/>
          </a:p>
        </p:txBody>
      </p:sp>
      <p:sp>
        <p:nvSpPr>
          <p:cNvPr id="3" name="Espace réservé du contenu 2"/>
          <p:cNvSpPr>
            <a:spLocks noGrp="1"/>
          </p:cNvSpPr>
          <p:nvPr>
            <p:ph idx="1"/>
          </p:nvPr>
        </p:nvSpPr>
        <p:spPr/>
        <p:txBody>
          <a:bodyPr>
            <a:normAutofit/>
          </a:bodyPr>
          <a:lstStyle/>
          <a:p>
            <a:r>
              <a:rPr lang="fr-FR" sz="2400" dirty="0" smtClean="0">
                <a:latin typeface="Times New Roman" panose="02020603050405020304" pitchFamily="18" charset="0"/>
                <a:cs typeface="Times New Roman" panose="02020603050405020304" pitchFamily="18" charset="0"/>
              </a:rPr>
              <a:t>Introduction</a:t>
            </a:r>
          </a:p>
          <a:p>
            <a:r>
              <a:rPr lang="fr-FR" sz="2400" dirty="0">
                <a:latin typeface="Times New Roman" panose="02020603050405020304" pitchFamily="18" charset="0"/>
                <a:cs typeface="Times New Roman" panose="02020603050405020304" pitchFamily="18" charset="0"/>
              </a:rPr>
              <a:t>Le développement </a:t>
            </a:r>
            <a:r>
              <a:rPr lang="fr-FR" sz="2400" dirty="0" smtClean="0">
                <a:latin typeface="Times New Roman" panose="02020603050405020304" pitchFamily="18" charset="0"/>
                <a:cs typeface="Times New Roman" panose="02020603050405020304" pitchFamily="18" charset="0"/>
              </a:rPr>
              <a:t>multiplateforme</a:t>
            </a:r>
            <a:r>
              <a:rPr lang="fr-FR" sz="2400" dirty="0">
                <a:latin typeface="Times New Roman" panose="02020603050405020304" pitchFamily="18" charset="0"/>
                <a:cs typeface="Times New Roman" panose="02020603050405020304" pitchFamily="18" charset="0"/>
              </a:rPr>
              <a:t> :  architecture et environnements</a:t>
            </a:r>
          </a:p>
          <a:p>
            <a:r>
              <a:rPr lang="fr-FR" sz="2400" dirty="0">
                <a:latin typeface="Times New Roman" panose="02020603050405020304" pitchFamily="18" charset="0"/>
                <a:cs typeface="Times New Roman" panose="02020603050405020304" pitchFamily="18" charset="0"/>
              </a:rPr>
              <a:t>Le </a:t>
            </a:r>
            <a:r>
              <a:rPr lang="fr-FR" sz="2400" dirty="0" err="1">
                <a:latin typeface="Times New Roman" panose="02020603050405020304" pitchFamily="18" charset="0"/>
                <a:cs typeface="Times New Roman" panose="02020603050405020304" pitchFamily="18" charset="0"/>
              </a:rPr>
              <a:t>framework</a:t>
            </a:r>
            <a:r>
              <a:rPr lang="fr-FR" sz="2400" dirty="0">
                <a:latin typeface="Times New Roman" panose="02020603050405020304" pitchFamily="18" charset="0"/>
                <a:cs typeface="Times New Roman" panose="02020603050405020304" pitchFamily="18" charset="0"/>
              </a:rPr>
              <a:t> Flutter</a:t>
            </a:r>
          </a:p>
          <a:p>
            <a:r>
              <a:rPr lang="x-none" sz="2400" dirty="0">
                <a:latin typeface="Times New Roman" panose="02020603050405020304" pitchFamily="18" charset="0"/>
                <a:cs typeface="Times New Roman" panose="02020603050405020304" pitchFamily="18" charset="0"/>
              </a:rPr>
              <a:t>Dart : Langage et outils</a:t>
            </a:r>
            <a:endParaRPr lang="fr-FR" sz="2400" dirty="0">
              <a:latin typeface="Times New Roman" panose="02020603050405020304" pitchFamily="18" charset="0"/>
              <a:cs typeface="Times New Roman" panose="02020603050405020304" pitchFamily="18" charset="0"/>
            </a:endParaRPr>
          </a:p>
          <a:p>
            <a:r>
              <a:rPr lang="x-none" sz="2400" dirty="0">
                <a:latin typeface="Times New Roman" panose="02020603050405020304" pitchFamily="18" charset="0"/>
                <a:cs typeface="Times New Roman" panose="02020603050405020304" pitchFamily="18" charset="0"/>
              </a:rPr>
              <a:t>Configuration de l’environnement Flutter</a:t>
            </a:r>
            <a:endParaRPr lang="fr-FR" sz="2400" dirty="0">
              <a:latin typeface="Times New Roman" panose="02020603050405020304" pitchFamily="18" charset="0"/>
              <a:cs typeface="Times New Roman" panose="02020603050405020304" pitchFamily="18" charset="0"/>
            </a:endParaRPr>
          </a:p>
          <a:p>
            <a:r>
              <a:rPr lang="x-none" sz="2400" dirty="0">
                <a:latin typeface="Times New Roman" panose="02020603050405020304" pitchFamily="18" charset="0"/>
                <a:cs typeface="Times New Roman" panose="02020603050405020304" pitchFamily="18" charset="0"/>
              </a:rPr>
              <a:t>IHM et accès aux données</a:t>
            </a:r>
            <a:endParaRPr lang="fr-FR" sz="2400" dirty="0">
              <a:latin typeface="Times New Roman" panose="02020603050405020304" pitchFamily="18" charset="0"/>
              <a:cs typeface="Times New Roman" panose="02020603050405020304" pitchFamily="18" charset="0"/>
            </a:endParaRPr>
          </a:p>
          <a:p>
            <a:r>
              <a:rPr lang="x-none" sz="2400" dirty="0">
                <a:latin typeface="Times New Roman" panose="02020603050405020304" pitchFamily="18" charset="0"/>
                <a:cs typeface="Times New Roman" panose="02020603050405020304" pitchFamily="18" charset="0"/>
              </a:rPr>
              <a:t>Services Web </a:t>
            </a:r>
            <a:endParaRPr lang="fr-FR" sz="2400" dirty="0">
              <a:latin typeface="Times New Roman" panose="02020603050405020304" pitchFamily="18" charset="0"/>
              <a:cs typeface="Times New Roman" panose="02020603050405020304" pitchFamily="18" charset="0"/>
            </a:endParaRPr>
          </a:p>
          <a:p>
            <a:endParaRPr lang="fr-FR" sz="2400" dirty="0" smtClean="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2</a:t>
            </a:fld>
            <a:endParaRPr lang="en-US"/>
          </a:p>
        </p:txBody>
      </p:sp>
    </p:spTree>
    <p:extLst>
      <p:ext uri="{BB962C8B-B14F-4D97-AF65-F5344CB8AC3E}">
        <p14:creationId xmlns:p14="http://schemas.microsoft.com/office/powerpoint/2010/main" val="4018087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Plateformes</a:t>
            </a:r>
            <a:br>
              <a:rPr lang="fr-FR" dirty="0"/>
            </a:br>
            <a:endParaRPr lang="en-US" dirty="0"/>
          </a:p>
        </p:txBody>
      </p:sp>
      <p:sp>
        <p:nvSpPr>
          <p:cNvPr id="3" name="Espace réservé du contenu 2"/>
          <p:cNvSpPr>
            <a:spLocks noGrp="1"/>
          </p:cNvSpPr>
          <p:nvPr>
            <p:ph idx="1"/>
          </p:nvPr>
        </p:nvSpPr>
        <p:spPr>
          <a:xfrm>
            <a:off x="1371600" y="1642820"/>
            <a:ext cx="9601200" cy="4348566"/>
          </a:xfrm>
        </p:spPr>
        <p:txBody>
          <a:bodyPr>
            <a:normAutofit lnSpcReduction="10000"/>
          </a:bodyPr>
          <a:lstStyle/>
          <a:p>
            <a:pPr marL="0" indent="0">
              <a:buNone/>
            </a:pPr>
            <a:r>
              <a:rPr lang="fr-FR" dirty="0" smtClean="0">
                <a:solidFill>
                  <a:schemeClr val="tx1"/>
                </a:solidFill>
                <a:latin typeface="Times New Roman" panose="02020603050405020304" pitchFamily="18" charset="0"/>
                <a:cs typeface="Times New Roman" panose="02020603050405020304" pitchFamily="18" charset="0"/>
              </a:rPr>
              <a:t>La </a:t>
            </a:r>
            <a:r>
              <a:rPr lang="fr-FR" dirty="0">
                <a:solidFill>
                  <a:schemeClr val="tx1"/>
                </a:solidFill>
                <a:latin typeface="Times New Roman" panose="02020603050405020304" pitchFamily="18" charset="0"/>
                <a:cs typeface="Times New Roman" panose="02020603050405020304" pitchFamily="18" charset="0"/>
              </a:rPr>
              <a:t>plate-forme peut faire référence au type de processeur (CPU) ou à un autre matériel sur lequel un système d'exploitation ou </a:t>
            </a:r>
            <a:r>
              <a:rPr lang="fr-FR" dirty="0" smtClean="0">
                <a:solidFill>
                  <a:schemeClr val="tx1"/>
                </a:solidFill>
                <a:latin typeface="Times New Roman" panose="02020603050405020304" pitchFamily="18" charset="0"/>
                <a:cs typeface="Times New Roman" panose="02020603050405020304" pitchFamily="18" charset="0"/>
              </a:rPr>
              <a:t>une application</a:t>
            </a:r>
            <a:r>
              <a:rPr lang="fr-FR" dirty="0">
                <a:solidFill>
                  <a:schemeClr val="tx1"/>
                </a:solidFill>
                <a:latin typeface="Times New Roman" panose="02020603050405020304" pitchFamily="18" charset="0"/>
                <a:cs typeface="Times New Roman" panose="02020603050405020304" pitchFamily="18" charset="0"/>
              </a:rPr>
              <a:t> donnée s'exécute, </a:t>
            </a:r>
            <a:endParaRPr lang="fr-FR" dirty="0" smtClean="0">
              <a:solidFill>
                <a:schemeClr val="tx1"/>
              </a:solidFill>
              <a:latin typeface="Times New Roman" panose="02020603050405020304" pitchFamily="18" charset="0"/>
              <a:cs typeface="Times New Roman" panose="02020603050405020304" pitchFamily="18" charset="0"/>
            </a:endParaRPr>
          </a:p>
          <a:p>
            <a:pPr marL="0" indent="0">
              <a:buNone/>
            </a:pPr>
            <a:r>
              <a:rPr lang="fr-FR" dirty="0" smtClean="0">
                <a:solidFill>
                  <a:schemeClr val="tx1"/>
                </a:solidFill>
                <a:latin typeface="Times New Roman" panose="02020603050405020304" pitchFamily="18" charset="0"/>
                <a:cs typeface="Times New Roman" panose="02020603050405020304" pitchFamily="18" charset="0"/>
              </a:rPr>
              <a:t>le </a:t>
            </a:r>
            <a:r>
              <a:rPr lang="fr-FR" dirty="0">
                <a:solidFill>
                  <a:schemeClr val="tx1"/>
                </a:solidFill>
                <a:latin typeface="Times New Roman" panose="02020603050405020304" pitchFamily="18" charset="0"/>
                <a:cs typeface="Times New Roman" panose="02020603050405020304" pitchFamily="18" charset="0"/>
              </a:rPr>
              <a:t>type </a:t>
            </a:r>
            <a:r>
              <a:rPr lang="fr-FR" dirty="0" smtClean="0">
                <a:solidFill>
                  <a:schemeClr val="tx1"/>
                </a:solidFill>
                <a:latin typeface="Times New Roman" panose="02020603050405020304" pitchFamily="18" charset="0"/>
                <a:cs typeface="Times New Roman" panose="02020603050405020304" pitchFamily="18" charset="0"/>
              </a:rPr>
              <a:t>de système d’exploitatio</a:t>
            </a:r>
            <a:r>
              <a:rPr lang="fr-FR" dirty="0">
                <a:solidFill>
                  <a:schemeClr val="tx1"/>
                </a:solidFill>
                <a:latin typeface="Times New Roman" panose="02020603050405020304" pitchFamily="18" charset="0"/>
                <a:cs typeface="Times New Roman" panose="02020603050405020304" pitchFamily="18" charset="0"/>
              </a:rPr>
              <a:t>n sur un ordinateur ou la combinaison du type de matériel et du type de système d'exploitation qui s'exécute dessus. </a:t>
            </a:r>
            <a:endParaRPr lang="fr-FR" baseline="30000" dirty="0" smtClean="0">
              <a:solidFill>
                <a:schemeClr val="tx1"/>
              </a:solidFill>
              <a:latin typeface="Times New Roman" panose="02020603050405020304" pitchFamily="18" charset="0"/>
              <a:cs typeface="Times New Roman" panose="02020603050405020304" pitchFamily="18" charset="0"/>
              <a:hlinkClick r:id="rId2"/>
            </a:endParaRPr>
          </a:p>
          <a:p>
            <a:pPr marL="0" indent="0">
              <a:buNone/>
            </a:pPr>
            <a:r>
              <a:rPr lang="fr-FR" dirty="0">
                <a:solidFill>
                  <a:schemeClr val="tx1"/>
                </a:solidFill>
                <a:latin typeface="Times New Roman" panose="02020603050405020304" pitchFamily="18" charset="0"/>
                <a:cs typeface="Times New Roman" panose="02020603050405020304" pitchFamily="18" charset="0"/>
              </a:rPr>
              <a:t> Il existe cependant de nombreux appareils tels que </a:t>
            </a:r>
            <a:r>
              <a:rPr lang="fr-FR" dirty="0" smtClean="0">
                <a:solidFill>
                  <a:schemeClr val="tx1"/>
                </a:solidFill>
                <a:latin typeface="Times New Roman" panose="02020603050405020304" pitchFamily="18" charset="0"/>
                <a:cs typeface="Times New Roman" panose="02020603050405020304" pitchFamily="18" charset="0"/>
              </a:rPr>
              <a:t>les smartphones</a:t>
            </a:r>
            <a:r>
              <a:rPr lang="fr-FR" dirty="0">
                <a:solidFill>
                  <a:schemeClr val="tx1"/>
                </a:solidFill>
                <a:latin typeface="Times New Roman" panose="02020603050405020304" pitchFamily="18" charset="0"/>
                <a:cs typeface="Times New Roman" panose="02020603050405020304" pitchFamily="18" charset="0"/>
              </a:rPr>
              <a:t> qui sont aussi effectivement des plates-formes informatiques, mais moins communément considérés de cette manière. </a:t>
            </a:r>
            <a:endParaRPr lang="fr-FR" dirty="0" smtClean="0">
              <a:solidFill>
                <a:schemeClr val="tx1"/>
              </a:solidFill>
              <a:latin typeface="Times New Roman" panose="02020603050405020304" pitchFamily="18" charset="0"/>
              <a:cs typeface="Times New Roman" panose="02020603050405020304" pitchFamily="18" charset="0"/>
            </a:endParaRPr>
          </a:p>
          <a:p>
            <a:pPr marL="0" indent="0">
              <a:buNone/>
            </a:pPr>
            <a:r>
              <a:rPr lang="fr-FR" dirty="0" smtClean="0">
                <a:solidFill>
                  <a:schemeClr val="tx1"/>
                </a:solidFill>
                <a:latin typeface="Times New Roman" panose="02020603050405020304" pitchFamily="18" charset="0"/>
                <a:cs typeface="Times New Roman" panose="02020603050405020304" pitchFamily="18" charset="0"/>
              </a:rPr>
              <a:t>Le </a:t>
            </a:r>
            <a:r>
              <a:rPr lang="fr-FR" dirty="0">
                <a:solidFill>
                  <a:schemeClr val="tx1"/>
                </a:solidFill>
                <a:latin typeface="Times New Roman" panose="02020603050405020304" pitchFamily="18" charset="0"/>
                <a:cs typeface="Times New Roman" panose="02020603050405020304" pitchFamily="18" charset="0"/>
              </a:rPr>
              <a:t>logiciel d'application peut être écrit pour dépendre des fonctionnalités d'une plate-forme particulière, qu'il s'agisse du matériel, du système d'exploitation ou de la machine virtuelle sur laquelle il s'exécute. </a:t>
            </a:r>
            <a:endParaRPr lang="fr-FR" dirty="0" smtClean="0">
              <a:solidFill>
                <a:schemeClr val="tx1"/>
              </a:solidFill>
              <a:latin typeface="Times New Roman" panose="02020603050405020304" pitchFamily="18" charset="0"/>
              <a:cs typeface="Times New Roman" panose="02020603050405020304" pitchFamily="18" charset="0"/>
            </a:endParaRPr>
          </a:p>
          <a:p>
            <a:pPr marL="0" indent="0">
              <a:buNone/>
            </a:pPr>
            <a:r>
              <a:rPr lang="fr-FR" dirty="0" smtClean="0">
                <a:solidFill>
                  <a:schemeClr val="tx1"/>
                </a:solidFill>
                <a:latin typeface="Times New Roman" panose="02020603050405020304" pitchFamily="18" charset="0"/>
                <a:cs typeface="Times New Roman" panose="02020603050405020304" pitchFamily="18" charset="0"/>
              </a:rPr>
              <a:t>La </a:t>
            </a:r>
            <a:r>
              <a:rPr lang="fr-FR" dirty="0">
                <a:solidFill>
                  <a:schemeClr val="tx1"/>
                </a:solidFill>
                <a:latin typeface="Times New Roman" panose="02020603050405020304" pitchFamily="18" charset="0"/>
                <a:cs typeface="Times New Roman" panose="02020603050405020304" pitchFamily="18" charset="0"/>
              </a:rPr>
              <a:t>plate-forme Java est une plate-forme de machine virtuelle qui s'exécute sur de nombreux systèmes d'exploitation et types de matériel, et constitue une plate-forme courante pour l'écriture de logiciels.</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3</a:t>
            </a:fld>
            <a:endParaRPr lang="en-US"/>
          </a:p>
        </p:txBody>
      </p:sp>
    </p:spTree>
    <p:extLst>
      <p:ext uri="{BB962C8B-B14F-4D97-AF65-F5344CB8AC3E}">
        <p14:creationId xmlns:p14="http://schemas.microsoft.com/office/powerpoint/2010/main" val="411108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Android	</a:t>
            </a:r>
            <a:endParaRPr lang="fr-FR" dirty="0"/>
          </a:p>
        </p:txBody>
      </p:sp>
      <p:sp>
        <p:nvSpPr>
          <p:cNvPr id="3" name="Espace réservé du contenu 2"/>
          <p:cNvSpPr>
            <a:spLocks noGrp="1"/>
          </p:cNvSpPr>
          <p:nvPr>
            <p:ph idx="1"/>
          </p:nvPr>
        </p:nvSpPr>
        <p:spPr>
          <a:xfrm>
            <a:off x="1371600" y="1991533"/>
            <a:ext cx="9601200" cy="3581400"/>
          </a:xfrm>
        </p:spPr>
        <p:txBody>
          <a:bodyPr/>
          <a:lstStyle/>
          <a:p>
            <a:r>
              <a:rPr lang="es-ES" dirty="0">
                <a:latin typeface="Times New Roman" panose="02020603050405020304" pitchFamily="18" charset="0"/>
                <a:cs typeface="Times New Roman" panose="02020603050405020304" pitchFamily="18" charset="0"/>
              </a:rPr>
              <a:t>PME </a:t>
            </a:r>
            <a:r>
              <a:rPr lang="fr-FR" dirty="0" smtClean="0">
                <a:latin typeface="Times New Roman" panose="02020603050405020304" pitchFamily="18" charset="0"/>
                <a:cs typeface="Times New Roman" panose="02020603050405020304" pitchFamily="18" charset="0"/>
              </a:rPr>
              <a:t>américaine</a:t>
            </a:r>
            <a:r>
              <a:rPr lang="es-ES" dirty="0" smtClean="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rPr>
              <a:t>Android </a:t>
            </a:r>
            <a:r>
              <a:rPr lang="es-ES" dirty="0" err="1">
                <a:latin typeface="Times New Roman" panose="02020603050405020304" pitchFamily="18" charset="0"/>
                <a:cs typeface="Times New Roman" panose="02020603050405020304" pitchFamily="18" charset="0"/>
              </a:rPr>
              <a:t>Incorporated</a:t>
            </a:r>
            <a:r>
              <a:rPr lang="es-ES" dirty="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creé </a:t>
            </a:r>
            <a:r>
              <a:rPr lang="es-ES" dirty="0">
                <a:latin typeface="Times New Roman" panose="02020603050405020304" pitchFamily="18" charset="0"/>
                <a:cs typeface="Times New Roman" panose="02020603050405020304" pitchFamily="18" charset="0"/>
              </a:rPr>
              <a:t>en 2003, </a:t>
            </a:r>
            <a:r>
              <a:rPr lang="es-ES" dirty="0" err="1" smtClean="0">
                <a:latin typeface="Times New Roman" panose="02020603050405020304" pitchFamily="18" charset="0"/>
                <a:cs typeface="Times New Roman" panose="02020603050405020304" pitchFamily="18" charset="0"/>
              </a:rPr>
              <a:t>rachetée</a:t>
            </a:r>
            <a:r>
              <a:rPr lang="es-ES" dirty="0" smtClean="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rPr>
              <a:t>par Google en </a:t>
            </a:r>
            <a:r>
              <a:rPr lang="es-ES" dirty="0" smtClean="0">
                <a:latin typeface="Times New Roman" panose="02020603050405020304" pitchFamily="18" charset="0"/>
                <a:cs typeface="Times New Roman" panose="02020603050405020304" pitchFamily="18" charset="0"/>
              </a:rPr>
              <a:t>2005. OS lancé en 2007.</a:t>
            </a:r>
          </a:p>
          <a:p>
            <a:endParaRPr lang="es-ES"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Android </a:t>
            </a:r>
            <a:r>
              <a:rPr lang="fr-FR" dirty="0">
                <a:latin typeface="Times New Roman" panose="02020603050405020304" pitchFamily="18" charset="0"/>
                <a:cs typeface="Times New Roman" panose="02020603050405020304" pitchFamily="18" charset="0"/>
              </a:rPr>
              <a:t>est basé sur un </a:t>
            </a:r>
            <a:r>
              <a:rPr lang="fr-FR" dirty="0" err="1">
                <a:latin typeface="Times New Roman" panose="02020603050405020304" pitchFamily="18" charset="0"/>
                <a:cs typeface="Times New Roman" panose="02020603050405020304" pitchFamily="18" charset="0"/>
              </a:rPr>
              <a:t>Kernel</a:t>
            </a:r>
            <a:r>
              <a:rPr lang="fr-FR" dirty="0">
                <a:latin typeface="Times New Roman" panose="02020603050405020304" pitchFamily="18" charset="0"/>
                <a:cs typeface="Times New Roman" panose="02020603050405020304" pitchFamily="18" charset="0"/>
              </a:rPr>
              <a:t> Linux qui peut être </a:t>
            </a:r>
            <a:r>
              <a:rPr lang="fr-FR" dirty="0" smtClean="0">
                <a:latin typeface="Times New Roman" panose="02020603050405020304" pitchFamily="18" charset="0"/>
                <a:cs typeface="Times New Roman" panose="02020603050405020304" pitchFamily="18" charset="0"/>
              </a:rPr>
              <a:t>installer </a:t>
            </a:r>
            <a:r>
              <a:rPr lang="fr-FR" dirty="0">
                <a:latin typeface="Times New Roman" panose="02020603050405020304" pitchFamily="18" charset="0"/>
                <a:cs typeface="Times New Roman" panose="02020603050405020304" pitchFamily="18" charset="0"/>
              </a:rPr>
              <a:t>sur n’importe quel </a:t>
            </a:r>
            <a:r>
              <a:rPr lang="fr-FR" dirty="0" smtClean="0">
                <a:latin typeface="Times New Roman" panose="02020603050405020304" pitchFamily="18" charset="0"/>
                <a:cs typeface="Times New Roman" panose="02020603050405020304" pitchFamily="18" charset="0"/>
              </a:rPr>
              <a:t>appareil.</a:t>
            </a:r>
          </a:p>
          <a:p>
            <a:endParaRPr lang="fr-FR" dirty="0" smtClean="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En plus d’être un logiciel open-source, Android est un système d’exploitation </a:t>
            </a:r>
            <a:r>
              <a:rPr lang="fr-FR" dirty="0" smtClean="0">
                <a:latin typeface="Times New Roman" panose="02020603050405020304" pitchFamily="18" charset="0"/>
                <a:cs typeface="Times New Roman" panose="02020603050405020304" pitchFamily="18" charset="0"/>
              </a:rPr>
              <a:t>libre.</a:t>
            </a: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Les application </a:t>
            </a:r>
            <a:r>
              <a:rPr lang="fr-FR" dirty="0" err="1" smtClean="0">
                <a:latin typeface="Times New Roman" panose="02020603050405020304" pitchFamily="18" charset="0"/>
                <a:cs typeface="Times New Roman" panose="02020603050405020304" pitchFamily="18" charset="0"/>
              </a:rPr>
              <a:t>android</a:t>
            </a:r>
            <a:r>
              <a:rPr lang="fr-FR" dirty="0" smtClean="0">
                <a:latin typeface="Times New Roman" panose="02020603050405020304" pitchFamily="18" charset="0"/>
                <a:cs typeface="Times New Roman" panose="02020603050405020304" pitchFamily="18" charset="0"/>
              </a:rPr>
              <a:t> s’exécute sur une machine virtuelle: </a:t>
            </a:r>
            <a:r>
              <a:rPr lang="fr-FR" b="1" dirty="0" err="1" smtClean="0">
                <a:latin typeface="Times New Roman" panose="02020603050405020304" pitchFamily="18" charset="0"/>
                <a:cs typeface="Times New Roman" panose="02020603050405020304" pitchFamily="18" charset="0"/>
              </a:rPr>
              <a:t>Dalvik</a:t>
            </a:r>
            <a:r>
              <a:rPr lang="fr-FR" b="1" dirty="0" smtClean="0">
                <a:latin typeface="Times New Roman" panose="02020603050405020304" pitchFamily="18" charset="0"/>
                <a:cs typeface="Times New Roman" panose="02020603050405020304" pitchFamily="18" charset="0"/>
              </a:rPr>
              <a:t> VM</a:t>
            </a:r>
          </a:p>
          <a:p>
            <a:endParaRPr lang="fr-FR" dirty="0" smtClean="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4</a:t>
            </a:fld>
            <a:endParaRPr lang="en-US"/>
          </a:p>
        </p:txBody>
      </p:sp>
    </p:spTree>
    <p:extLst>
      <p:ext uri="{BB962C8B-B14F-4D97-AF65-F5344CB8AC3E}">
        <p14:creationId xmlns:p14="http://schemas.microsoft.com/office/powerpoint/2010/main" val="2687174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6482" y="349624"/>
            <a:ext cx="9601200" cy="1485900"/>
          </a:xfrm>
        </p:spPr>
        <p:txBody>
          <a:bodyPr/>
          <a:lstStyle/>
          <a:p>
            <a:r>
              <a:rPr lang="fr-FR" dirty="0" smtClean="0"/>
              <a:t>Android</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7221" y="0"/>
            <a:ext cx="5954779" cy="6845971"/>
          </a:xfrm>
        </p:spPr>
      </p:pic>
      <p:sp>
        <p:nvSpPr>
          <p:cNvPr id="5" name="ZoneTexte 4"/>
          <p:cNvSpPr txBox="1"/>
          <p:nvPr/>
        </p:nvSpPr>
        <p:spPr>
          <a:xfrm>
            <a:off x="766482" y="1092574"/>
            <a:ext cx="5365377" cy="5078313"/>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Couche 1:</a:t>
            </a:r>
            <a:r>
              <a:rPr lang="fr-FR" dirty="0" smtClean="0">
                <a:latin typeface="Times New Roman" panose="02020603050405020304" pitchFamily="18" charset="0"/>
                <a:cs typeface="Times New Roman" panose="02020603050405020304" pitchFamily="18" charset="0"/>
              </a:rPr>
              <a:t> elle est Basée sur un noyau Linux assure:</a:t>
            </a:r>
          </a:p>
          <a:p>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la sécurité </a:t>
            </a:r>
          </a:p>
          <a:p>
            <a:r>
              <a:rPr lang="fr-FR" dirty="0" smtClean="0">
                <a:latin typeface="Times New Roman" panose="02020603050405020304" pitchFamily="18" charset="0"/>
                <a:cs typeface="Times New Roman" panose="02020603050405020304" pitchFamily="18" charset="0"/>
              </a:rPr>
              <a:t>	- l’utilisation de la mémoire</a:t>
            </a:r>
          </a:p>
          <a:p>
            <a:r>
              <a:rPr lang="fr-FR" dirty="0" smtClean="0">
                <a:latin typeface="Times New Roman" panose="02020603050405020304" pitchFamily="18" charset="0"/>
                <a:cs typeface="Times New Roman" panose="02020603050405020304" pitchFamily="18" charset="0"/>
              </a:rPr>
              <a:t>	- La gestion des processus</a:t>
            </a:r>
          </a:p>
          <a:p>
            <a:r>
              <a:rPr lang="fr-FR" dirty="0" smtClean="0">
                <a:latin typeface="Times New Roman" panose="02020603050405020304" pitchFamily="18" charset="0"/>
                <a:cs typeface="Times New Roman" panose="02020603050405020304" pitchFamily="18" charset="0"/>
              </a:rPr>
              <a:t>	- Le lien entre matériel et logiciel</a:t>
            </a:r>
          </a:p>
          <a:p>
            <a:endParaRPr lang="fr-FR"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Couche 2:</a:t>
            </a:r>
            <a:r>
              <a:rPr lang="fr-FR" dirty="0" smtClean="0">
                <a:latin typeface="Times New Roman" panose="02020603050405020304" pitchFamily="18" charset="0"/>
                <a:cs typeface="Times New Roman" panose="02020603050405020304" pitchFamily="18" charset="0"/>
              </a:rPr>
              <a:t> elle est l’abstraction matérielle qui assure le lien entre </a:t>
            </a:r>
            <a:r>
              <a:rPr lang="fr-FR" dirty="0" err="1" smtClean="0">
                <a:latin typeface="Times New Roman" panose="02020603050405020304" pitchFamily="18" charset="0"/>
                <a:cs typeface="Times New Roman" panose="02020603050405020304" pitchFamily="18" charset="0"/>
              </a:rPr>
              <a:t>android</a:t>
            </a:r>
            <a:r>
              <a:rPr lang="fr-FR" dirty="0" smtClean="0">
                <a:latin typeface="Times New Roman" panose="02020603050405020304" pitchFamily="18" charset="0"/>
                <a:cs typeface="Times New Roman" panose="02020603050405020304" pitchFamily="18" charset="0"/>
              </a:rPr>
              <a:t> et le linux </a:t>
            </a:r>
            <a:r>
              <a:rPr lang="fr-FR" dirty="0" err="1" smtClean="0">
                <a:latin typeface="Times New Roman" panose="02020603050405020304" pitchFamily="18" charset="0"/>
                <a:cs typeface="Times New Roman" panose="02020603050405020304" pitchFamily="18" charset="0"/>
              </a:rPr>
              <a:t>kernel</a:t>
            </a:r>
            <a:endParaRPr lang="fr-FR"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fr-FR"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Couche 3: </a:t>
            </a:r>
            <a:r>
              <a:rPr lang="fr-FR" dirty="0" smtClean="0">
                <a:latin typeface="Times New Roman" panose="02020603050405020304" pitchFamily="18" charset="0"/>
                <a:cs typeface="Times New Roman" panose="02020603050405020304" pitchFamily="18" charset="0"/>
              </a:rPr>
              <a:t>Elle corresponds aux services :</a:t>
            </a:r>
          </a:p>
          <a:p>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APIs liées aux media</a:t>
            </a:r>
          </a:p>
          <a:p>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APIs liées au système</a:t>
            </a:r>
          </a:p>
          <a:p>
            <a:endParaRPr lang="fr-FR"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Couche 4:</a:t>
            </a:r>
            <a:r>
              <a:rPr lang="fr-FR" dirty="0" smtClean="0">
                <a:latin typeface="Times New Roman" panose="02020603050405020304" pitchFamily="18" charset="0"/>
                <a:cs typeface="Times New Roman" panose="02020603050405020304" pitchFamily="18" charset="0"/>
              </a:rPr>
              <a:t> elle est le Binder IPC qui assure la liaison entre les application et les services.</a:t>
            </a:r>
          </a:p>
          <a:p>
            <a:pPr marL="285750" indent="-285750">
              <a:buFont typeface="Arial" panose="020B0604020202020204" pitchFamily="34" charset="0"/>
              <a:buChar char="•"/>
            </a:pPr>
            <a:endParaRPr lang="fr-FR"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Couche5:</a:t>
            </a:r>
            <a:r>
              <a:rPr lang="fr-FR" dirty="0" smtClean="0">
                <a:latin typeface="Times New Roman" panose="02020603050405020304" pitchFamily="18" charset="0"/>
                <a:cs typeface="Times New Roman" panose="02020603050405020304" pitchFamily="18" charset="0"/>
              </a:rPr>
              <a:t> elle représente les applications et les </a:t>
            </a:r>
            <a:r>
              <a:rPr lang="fr-FR" dirty="0" err="1" smtClean="0">
                <a:latin typeface="Times New Roman" panose="02020603050405020304" pitchFamily="18" charset="0"/>
                <a:cs typeface="Times New Roman" panose="02020603050405020304" pitchFamily="18" charset="0"/>
              </a:rPr>
              <a:t>frameworks</a:t>
            </a:r>
            <a:r>
              <a:rPr lang="fr-FR" dirty="0" smtClean="0">
                <a:latin typeface="Times New Roman" panose="02020603050405020304" pitchFamily="18" charset="0"/>
                <a:cs typeface="Times New Roman" panose="02020603050405020304" pitchFamily="18" charset="0"/>
              </a:rPr>
              <a:t> préinstallées.</a:t>
            </a:r>
            <a:endParaRPr lang="fr-FR" dirty="0">
              <a:latin typeface="Times New Roman" panose="02020603050405020304" pitchFamily="18"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7E792141-0F2E-4F94-B335-2BEDC872B31E}" type="slidenum">
              <a:rPr lang="en-US" smtClean="0"/>
              <a:t>5</a:t>
            </a:fld>
            <a:endParaRPr lang="en-US"/>
          </a:p>
        </p:txBody>
      </p:sp>
    </p:spTree>
    <p:extLst>
      <p:ext uri="{BB962C8B-B14F-4D97-AF65-F5344CB8AC3E}">
        <p14:creationId xmlns:p14="http://schemas.microsoft.com/office/powerpoint/2010/main" val="3629399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a:t>
            </a:r>
            <a:r>
              <a:rPr lang="fr-FR" dirty="0" smtClean="0"/>
              <a:t>OS</a:t>
            </a:r>
            <a:endParaRPr lang="fr-FR" dirty="0"/>
          </a:p>
        </p:txBody>
      </p:sp>
      <p:sp>
        <p:nvSpPr>
          <p:cNvPr id="3" name="Espace réservé du contenu 2"/>
          <p:cNvSpPr>
            <a:spLocks noGrp="1"/>
          </p:cNvSpPr>
          <p:nvPr>
            <p:ph idx="1"/>
          </p:nvPr>
        </p:nvSpPr>
        <p:spPr/>
        <p:txBody>
          <a:bodyPr/>
          <a:lstStyle/>
          <a:p>
            <a:r>
              <a:rPr lang="fr-FR" dirty="0" smtClean="0">
                <a:latin typeface="Times New Roman" panose="02020603050405020304" pitchFamily="18" charset="0"/>
                <a:cs typeface="Times New Roman" panose="02020603050405020304" pitchFamily="18" charset="0"/>
              </a:rPr>
              <a:t>iOS </a:t>
            </a:r>
            <a:r>
              <a:rPr lang="fr-FR" dirty="0">
                <a:latin typeface="Times New Roman" panose="02020603050405020304" pitchFamily="18" charset="0"/>
                <a:cs typeface="Times New Roman" panose="02020603050405020304" pitchFamily="18" charset="0"/>
              </a:rPr>
              <a:t>est le système d’exploitation </a:t>
            </a:r>
            <a:r>
              <a:rPr lang="fr-FR" dirty="0" smtClean="0">
                <a:latin typeface="Times New Roman" panose="02020603050405020304" pitchFamily="18" charset="0"/>
                <a:cs typeface="Times New Roman" panose="02020603050405020304" pitchFamily="18" charset="0"/>
              </a:rPr>
              <a:t>d’Apple. </a:t>
            </a:r>
          </a:p>
          <a:p>
            <a:endParaRPr lang="fr-FR" dirty="0" smtClean="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iOS est une extension de Mac OS </a:t>
            </a:r>
            <a:r>
              <a:rPr lang="fr-FR" dirty="0" smtClean="0">
                <a:latin typeface="Times New Roman" panose="02020603050405020304" pitchFamily="18" charset="0"/>
                <a:cs typeface="Times New Roman" panose="02020603050405020304" pitchFamily="18" charset="0"/>
              </a:rPr>
              <a:t>X.</a:t>
            </a: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iOS est propriétaire, impossible de modifier son code source.</a:t>
            </a: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Les applications iOS s’exécutent directement sur </a:t>
            </a:r>
            <a:r>
              <a:rPr lang="fr-FR" smtClean="0">
                <a:latin typeface="Times New Roman" panose="02020603050405020304" pitchFamily="18" charset="0"/>
                <a:cs typeface="Times New Roman" panose="02020603050405020304" pitchFamily="18" charset="0"/>
              </a:rPr>
              <a:t>le système</a:t>
            </a:r>
            <a:endParaRPr lang="fr-FR" dirty="0" smtClean="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6</a:t>
            </a:fld>
            <a:endParaRPr lang="en-US"/>
          </a:p>
        </p:txBody>
      </p:sp>
    </p:spTree>
    <p:extLst>
      <p:ext uri="{BB962C8B-B14F-4D97-AF65-F5344CB8AC3E}">
        <p14:creationId xmlns:p14="http://schemas.microsoft.com/office/powerpoint/2010/main" val="1437375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41295" y="161364"/>
            <a:ext cx="9601200" cy="1485900"/>
          </a:xfrm>
        </p:spPr>
        <p:txBody>
          <a:bodyPr/>
          <a:lstStyle/>
          <a:p>
            <a:r>
              <a:rPr lang="fr-FR" dirty="0" smtClean="0"/>
              <a:t>iOS</a:t>
            </a:r>
            <a:endParaRPr lang="fr-FR" dirty="0"/>
          </a:p>
        </p:txBody>
      </p:sp>
      <p:sp>
        <p:nvSpPr>
          <p:cNvPr id="3" name="Espace réservé du contenu 2"/>
          <p:cNvSpPr>
            <a:spLocks noGrp="1"/>
          </p:cNvSpPr>
          <p:nvPr>
            <p:ph idx="1"/>
          </p:nvPr>
        </p:nvSpPr>
        <p:spPr>
          <a:xfrm>
            <a:off x="806824" y="1465728"/>
            <a:ext cx="5217459" cy="4545107"/>
          </a:xfrm>
        </p:spPr>
        <p:txBody>
          <a:bodyPr>
            <a:normAutofit fontScale="92500" lnSpcReduction="10000"/>
          </a:bodyPr>
          <a:lstStyle/>
          <a:p>
            <a:r>
              <a:rPr lang="fr-FR" dirty="0" smtClean="0">
                <a:latin typeface="Times New Roman" panose="02020603050405020304" pitchFamily="18" charset="0"/>
                <a:cs typeface="Times New Roman" panose="02020603050405020304" pitchFamily="18" charset="0"/>
              </a:rPr>
              <a:t>Couche 1&amp;2 (</a:t>
            </a:r>
            <a:r>
              <a:rPr lang="fr-FR" b="1" dirty="0" err="1" smtClean="0">
                <a:latin typeface="Times New Roman" panose="02020603050405020304" pitchFamily="18" charset="0"/>
                <a:cs typeface="Times New Roman" panose="02020603050405020304" pitchFamily="18" charset="0"/>
              </a:rPr>
              <a:t>Core</a:t>
            </a:r>
            <a:r>
              <a:rPr lang="fr-FR" b="1" dirty="0" smtClean="0">
                <a:latin typeface="Times New Roman" panose="02020603050405020304" pitchFamily="18" charset="0"/>
                <a:cs typeface="Times New Roman" panose="02020603050405020304" pitchFamily="18" charset="0"/>
              </a:rPr>
              <a:t> OS et </a:t>
            </a:r>
            <a:r>
              <a:rPr lang="fr-FR" b="1" dirty="0" err="1" smtClean="0">
                <a:latin typeface="Times New Roman" panose="02020603050405020304" pitchFamily="18" charset="0"/>
                <a:cs typeface="Times New Roman" panose="02020603050405020304" pitchFamily="18" charset="0"/>
              </a:rPr>
              <a:t>Core</a:t>
            </a:r>
            <a:r>
              <a:rPr lang="fr-FR" b="1" dirty="0" smtClean="0">
                <a:latin typeface="Times New Roman" panose="02020603050405020304" pitchFamily="18" charset="0"/>
                <a:cs typeface="Times New Roman" panose="02020603050405020304" pitchFamily="18" charset="0"/>
              </a:rPr>
              <a:t> services</a:t>
            </a:r>
            <a:r>
              <a:rPr lang="fr-FR" dirty="0" smtClean="0">
                <a:latin typeface="Times New Roman" panose="02020603050405020304" pitchFamily="18" charset="0"/>
                <a:cs typeface="Times New Roman" panose="02020603050405020304" pitchFamily="18" charset="0"/>
              </a:rPr>
              <a:t>) : elle contiennent toutes les interfaces fondamentales d’iOS:</a:t>
            </a:r>
          </a:p>
          <a:p>
            <a:pPr lvl="1"/>
            <a:r>
              <a:rPr lang="fr-FR" i="0" dirty="0">
                <a:latin typeface="Times New Roman" panose="02020603050405020304" pitchFamily="18" charset="0"/>
                <a:cs typeface="Times New Roman" panose="02020603050405020304" pitchFamily="18" charset="0"/>
              </a:rPr>
              <a:t>Gestion des fichiers </a:t>
            </a:r>
          </a:p>
          <a:p>
            <a:pPr lvl="1"/>
            <a:r>
              <a:rPr lang="fr-FR" i="0" dirty="0">
                <a:latin typeface="Times New Roman" panose="02020603050405020304" pitchFamily="18" charset="0"/>
                <a:cs typeface="Times New Roman" panose="02020603050405020304" pitchFamily="18" charset="0"/>
              </a:rPr>
              <a:t>Gestion des sockets</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la </a:t>
            </a:r>
            <a:r>
              <a:rPr lang="fr-FR" dirty="0" smtClean="0">
                <a:latin typeface="Times New Roman" panose="02020603050405020304" pitchFamily="18" charset="0"/>
                <a:cs typeface="Times New Roman" panose="02020603050405020304" pitchFamily="18" charset="0"/>
              </a:rPr>
              <a:t>couche 3 (</a:t>
            </a:r>
            <a:r>
              <a:rPr lang="fr-FR" sz="2100" b="1" dirty="0">
                <a:latin typeface="Times New Roman" panose="02020603050405020304" pitchFamily="18" charset="0"/>
                <a:cs typeface="Times New Roman" panose="02020603050405020304" pitchFamily="18" charset="0"/>
              </a:rPr>
              <a:t>Media</a:t>
            </a:r>
            <a:r>
              <a:rPr lang="fr-FR" dirty="0" smtClean="0">
                <a:latin typeface="Times New Roman" panose="02020603050405020304" pitchFamily="18" charset="0"/>
                <a:cs typeface="Times New Roman" panose="02020603050405020304" pitchFamily="18" charset="0"/>
              </a:rPr>
              <a:t>) : elle contient </a:t>
            </a:r>
            <a:r>
              <a:rPr lang="fr-FR" dirty="0">
                <a:latin typeface="Times New Roman" panose="02020603050405020304" pitchFamily="18" charset="0"/>
                <a:cs typeface="Times New Roman" panose="02020603050405020304" pitchFamily="18" charset="0"/>
              </a:rPr>
              <a:t>les technologies fondamentales pour gérer les graphiques 2D et 3D ainsi que les vidéos et l’audio</a:t>
            </a:r>
            <a:r>
              <a:rPr lang="fr-FR" dirty="0" smtClean="0">
                <a:latin typeface="Times New Roman" panose="02020603050405020304" pitchFamily="18" charset="0"/>
                <a:cs typeface="Times New Roman" panose="02020603050405020304" pitchFamily="18" charset="0"/>
              </a:rPr>
              <a:t>.</a:t>
            </a:r>
          </a:p>
          <a:p>
            <a:endParaRPr lang="fr-FR" dirty="0" smtClean="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La couche </a:t>
            </a:r>
            <a:r>
              <a:rPr lang="fr-FR" dirty="0" smtClean="0">
                <a:latin typeface="Times New Roman" panose="02020603050405020304" pitchFamily="18" charset="0"/>
                <a:cs typeface="Times New Roman" panose="02020603050405020304" pitchFamily="18" charset="0"/>
              </a:rPr>
              <a:t>4 (</a:t>
            </a:r>
            <a:r>
              <a:rPr lang="fr-FR" sz="2100" b="1" dirty="0" err="1">
                <a:latin typeface="Times New Roman" panose="02020603050405020304" pitchFamily="18" charset="0"/>
                <a:cs typeface="Times New Roman" panose="02020603050405020304" pitchFamily="18" charset="0"/>
              </a:rPr>
              <a:t>Cocoa</a:t>
            </a:r>
            <a:r>
              <a:rPr lang="fr-FR" sz="2100" b="1" dirty="0">
                <a:latin typeface="Times New Roman" panose="02020603050405020304" pitchFamily="18" charset="0"/>
                <a:cs typeface="Times New Roman" panose="02020603050405020304" pitchFamily="18" charset="0"/>
              </a:rPr>
              <a:t> </a:t>
            </a:r>
            <a:r>
              <a:rPr lang="fr-FR" sz="2100" b="1" dirty="0" err="1">
                <a:latin typeface="Times New Roman" panose="02020603050405020304" pitchFamily="18" charset="0"/>
                <a:cs typeface="Times New Roman" panose="02020603050405020304" pitchFamily="18" charset="0"/>
              </a:rPr>
              <a:t>Touch</a:t>
            </a:r>
            <a:r>
              <a:rPr lang="fr-FR" dirty="0" smtClean="0">
                <a:latin typeface="Times New Roman" panose="02020603050405020304" pitchFamily="18" charset="0"/>
                <a:cs typeface="Times New Roman" panose="02020603050405020304" pitchFamily="18" charset="0"/>
              </a:rPr>
              <a:t>) : elle fournit </a:t>
            </a:r>
            <a:r>
              <a:rPr lang="fr-FR" dirty="0">
                <a:latin typeface="Times New Roman" panose="02020603050405020304" pitchFamily="18" charset="0"/>
                <a:cs typeface="Times New Roman" panose="02020603050405020304" pitchFamily="18" charset="0"/>
              </a:rPr>
              <a:t>tous les </a:t>
            </a:r>
            <a:r>
              <a:rPr lang="fr-FR" dirty="0" err="1">
                <a:latin typeface="Times New Roman" panose="02020603050405020304" pitchFamily="18" charset="0"/>
                <a:cs typeface="Times New Roman" panose="02020603050405020304" pitchFamily="18" charset="0"/>
              </a:rPr>
              <a:t>frameworks</a:t>
            </a:r>
            <a:r>
              <a:rPr lang="fr-FR" dirty="0">
                <a:latin typeface="Times New Roman" panose="02020603050405020304" pitchFamily="18" charset="0"/>
                <a:cs typeface="Times New Roman" panose="02020603050405020304" pitchFamily="18" charset="0"/>
              </a:rPr>
              <a:t> utiles à la création d’une application iOS</a:t>
            </a:r>
            <a:endParaRPr lang="fr-FR" dirty="0" smtClean="0">
              <a:latin typeface="Times New Roman" panose="02020603050405020304" pitchFamily="18" charset="0"/>
              <a:cs typeface="Times New Roman" panose="02020603050405020304" pitchFamily="18" charset="0"/>
            </a:endParaRPr>
          </a:p>
          <a:p>
            <a:pPr marL="0" lvl="1" indent="0">
              <a:buNone/>
            </a:pPr>
            <a:endParaRPr lang="fr-FR" dirty="0" smtClean="0">
              <a:latin typeface="Times New Roman" panose="02020603050405020304" pitchFamily="18" charset="0"/>
              <a:cs typeface="Times New Roman" panose="02020603050405020304" pitchFamily="18" charset="0"/>
            </a:endParaRPr>
          </a:p>
          <a:p>
            <a:pPr lvl="3"/>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727" y="1795181"/>
            <a:ext cx="6139626" cy="3477603"/>
          </a:xfrm>
          <a:prstGeom prst="rect">
            <a:avLst/>
          </a:prstGeom>
        </p:spPr>
      </p:pic>
      <p:sp>
        <p:nvSpPr>
          <p:cNvPr id="5" name="Espace réservé du numéro de diapositive 4"/>
          <p:cNvSpPr>
            <a:spLocks noGrp="1"/>
          </p:cNvSpPr>
          <p:nvPr>
            <p:ph type="sldNum" sz="quarter" idx="12"/>
          </p:nvPr>
        </p:nvSpPr>
        <p:spPr/>
        <p:txBody>
          <a:bodyPr/>
          <a:lstStyle/>
          <a:p>
            <a:fld id="{7E792141-0F2E-4F94-B335-2BEDC872B31E}" type="slidenum">
              <a:rPr lang="en-US" smtClean="0"/>
              <a:t>7</a:t>
            </a:fld>
            <a:endParaRPr lang="en-US"/>
          </a:p>
        </p:txBody>
      </p:sp>
    </p:spTree>
    <p:extLst>
      <p:ext uri="{BB962C8B-B14F-4D97-AF65-F5344CB8AC3E}">
        <p14:creationId xmlns:p14="http://schemas.microsoft.com/office/powerpoint/2010/main" val="4175909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Windows 10 mobile </a:t>
            </a:r>
            <a:endParaRPr lang="fr-FR" dirty="0"/>
          </a:p>
        </p:txBody>
      </p:sp>
      <p:sp>
        <p:nvSpPr>
          <p:cNvPr id="3" name="Espace réservé du contenu 2"/>
          <p:cNvSpPr>
            <a:spLocks noGrp="1"/>
          </p:cNvSpPr>
          <p:nvPr>
            <p:ph idx="1"/>
          </p:nvPr>
        </p:nvSpPr>
        <p:spPr/>
        <p:txBody>
          <a:bodyPr/>
          <a:lstStyle/>
          <a:p>
            <a:r>
              <a:rPr lang="fr-FR" dirty="0">
                <a:latin typeface="Times New Roman" panose="02020603050405020304" pitchFamily="18" charset="0"/>
                <a:cs typeface="Times New Roman" panose="02020603050405020304" pitchFamily="18" charset="0"/>
              </a:rPr>
              <a:t>Windows </a:t>
            </a:r>
            <a:r>
              <a:rPr lang="fr-FR" dirty="0" smtClean="0">
                <a:latin typeface="Times New Roman" panose="02020603050405020304" pitchFamily="18" charset="0"/>
                <a:cs typeface="Times New Roman" panose="02020603050405020304" pitchFamily="18" charset="0"/>
              </a:rPr>
              <a:t>10 mobile a </a:t>
            </a:r>
            <a:r>
              <a:rPr lang="fr-FR" dirty="0">
                <a:latin typeface="Times New Roman" panose="02020603050405020304" pitchFamily="18" charset="0"/>
                <a:cs typeface="Times New Roman" panose="02020603050405020304" pitchFamily="18" charset="0"/>
              </a:rPr>
              <a:t>été conçu par </a:t>
            </a:r>
            <a:r>
              <a:rPr lang="fr-FR" dirty="0" smtClean="0">
                <a:latin typeface="Times New Roman" panose="02020603050405020304" pitchFamily="18" charset="0"/>
                <a:cs typeface="Times New Roman" panose="02020603050405020304" pitchFamily="18" charset="0"/>
              </a:rPr>
              <a:t>Microsoft, lancé en 2015.</a:t>
            </a:r>
          </a:p>
          <a:p>
            <a:endParaRPr lang="fr-FR" dirty="0" smtClean="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L’architecture de </a:t>
            </a:r>
            <a:r>
              <a:rPr lang="fr-FR" dirty="0" err="1">
                <a:latin typeface="Times New Roman" panose="02020603050405020304" pitchFamily="18" charset="0"/>
                <a:cs typeface="Times New Roman" panose="02020603050405020304" pitchFamily="18" charset="0"/>
              </a:rPr>
              <a:t>windows</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10 mobile, est </a:t>
            </a:r>
            <a:r>
              <a:rPr lang="fr-FR" dirty="0">
                <a:latin typeface="Times New Roman" panose="02020603050405020304" pitchFamily="18" charset="0"/>
                <a:cs typeface="Times New Roman" panose="02020603050405020304" pitchFamily="18" charset="0"/>
              </a:rPr>
              <a:t>très proche de l’architecture de Windows </a:t>
            </a:r>
            <a:r>
              <a:rPr lang="fr-FR" dirty="0" smtClean="0">
                <a:latin typeface="Times New Roman" panose="02020603050405020304" pitchFamily="18" charset="0"/>
                <a:cs typeface="Times New Roman" panose="02020603050405020304" pitchFamily="18" charset="0"/>
              </a:rPr>
              <a:t>10.</a:t>
            </a: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Les applications </a:t>
            </a:r>
            <a:r>
              <a:rPr lang="fr-FR" dirty="0" err="1" smtClean="0">
                <a:latin typeface="Times New Roman" panose="02020603050405020304" pitchFamily="18" charset="0"/>
                <a:cs typeface="Times New Roman" panose="02020603050405020304" pitchFamily="18" charset="0"/>
              </a:rPr>
              <a:t>windows</a:t>
            </a:r>
            <a:r>
              <a:rPr lang="fr-FR" dirty="0" smtClean="0">
                <a:latin typeface="Times New Roman" panose="02020603050405020304" pitchFamily="18" charset="0"/>
                <a:cs typeface="Times New Roman" panose="02020603050405020304" pitchFamily="18" charset="0"/>
              </a:rPr>
              <a:t> s’exécutent sur une machine virtuelle</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7E792141-0F2E-4F94-B335-2BEDC872B31E}" type="slidenum">
              <a:rPr lang="en-US" smtClean="0"/>
              <a:t>8</a:t>
            </a:fld>
            <a:endParaRPr lang="en-US"/>
          </a:p>
        </p:txBody>
      </p:sp>
    </p:spTree>
    <p:extLst>
      <p:ext uri="{BB962C8B-B14F-4D97-AF65-F5344CB8AC3E}">
        <p14:creationId xmlns:p14="http://schemas.microsoft.com/office/powerpoint/2010/main" val="3057484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Windows phone 8</a:t>
            </a:r>
          </a:p>
        </p:txBody>
      </p:sp>
      <p:sp>
        <p:nvSpPr>
          <p:cNvPr id="3" name="Espace réservé du contenu 2"/>
          <p:cNvSpPr>
            <a:spLocks noGrp="1"/>
          </p:cNvSpPr>
          <p:nvPr>
            <p:ph idx="1"/>
          </p:nvPr>
        </p:nvSpPr>
        <p:spPr>
          <a:xfrm>
            <a:off x="1331259" y="1640540"/>
            <a:ext cx="5190565" cy="4881283"/>
          </a:xfrm>
        </p:spPr>
        <p:txBody>
          <a:bodyPr>
            <a:normAutofit fontScale="92500" lnSpcReduction="10000"/>
          </a:bodyPr>
          <a:lstStyle/>
          <a:p>
            <a:r>
              <a:rPr lang="fr-FR" dirty="0">
                <a:latin typeface="Times New Roman" panose="02020603050405020304" pitchFamily="18" charset="0"/>
                <a:cs typeface="Times New Roman" panose="02020603050405020304" pitchFamily="18" charset="0"/>
              </a:rPr>
              <a:t>La </a:t>
            </a:r>
            <a:r>
              <a:rPr lang="fr-FR" dirty="0" smtClean="0">
                <a:latin typeface="Times New Roman" panose="02020603050405020304" pitchFamily="18" charset="0"/>
                <a:cs typeface="Times New Roman" panose="02020603050405020304" pitchFamily="18" charset="0"/>
              </a:rPr>
              <a:t>couche 1 (</a:t>
            </a:r>
            <a:r>
              <a:rPr lang="fr-FR" b="1" dirty="0" err="1" smtClean="0">
                <a:latin typeface="Times New Roman" panose="02020603050405020304" pitchFamily="18" charset="0"/>
                <a:cs typeface="Times New Roman" panose="02020603050405020304" pitchFamily="18" charset="0"/>
              </a:rPr>
              <a:t>Kernel</a:t>
            </a:r>
            <a:r>
              <a:rPr lang="fr-FR" dirty="0" smtClean="0">
                <a:latin typeface="Times New Roman" panose="02020603050405020304" pitchFamily="18" charset="0"/>
                <a:cs typeface="Times New Roman" panose="02020603050405020304" pitchFamily="18" charset="0"/>
              </a:rPr>
              <a:t>) : elle fait </a:t>
            </a:r>
            <a:r>
              <a:rPr lang="fr-FR" dirty="0">
                <a:latin typeface="Times New Roman" panose="02020603050405020304" pitchFamily="18" charset="0"/>
                <a:cs typeface="Times New Roman" panose="02020603050405020304" pitchFamily="18" charset="0"/>
              </a:rPr>
              <a:t>le lien entre le matériel et la partie logicielle. C’est dans cette couche que les drivers des différents capteurs seront connectés au </a:t>
            </a:r>
            <a:r>
              <a:rPr lang="fr-FR" dirty="0" smtClean="0">
                <a:latin typeface="Times New Roman" panose="02020603050405020304" pitchFamily="18" charset="0"/>
                <a:cs typeface="Times New Roman" panose="02020603050405020304" pitchFamily="18" charset="0"/>
              </a:rPr>
              <a:t>système.</a:t>
            </a:r>
          </a:p>
          <a:p>
            <a:r>
              <a:rPr lang="fr-FR" dirty="0" smtClean="0">
                <a:latin typeface="Times New Roman" panose="02020603050405020304" pitchFamily="18" charset="0"/>
                <a:cs typeface="Times New Roman" panose="02020603050405020304" pitchFamily="18" charset="0"/>
              </a:rPr>
              <a:t>La </a:t>
            </a:r>
            <a:r>
              <a:rPr lang="fr-FR" dirty="0">
                <a:latin typeface="Times New Roman" panose="02020603050405020304" pitchFamily="18" charset="0"/>
                <a:cs typeface="Times New Roman" panose="02020603050405020304" pitchFamily="18" charset="0"/>
              </a:rPr>
              <a:t>couche </a:t>
            </a:r>
            <a:r>
              <a:rPr lang="fr-FR" dirty="0" smtClean="0">
                <a:latin typeface="Times New Roman" panose="02020603050405020304" pitchFamily="18" charset="0"/>
                <a:cs typeface="Times New Roman" panose="02020603050405020304" pitchFamily="18" charset="0"/>
              </a:rPr>
              <a:t>2 (</a:t>
            </a:r>
            <a:r>
              <a:rPr lang="fr-FR" b="1" dirty="0" smtClean="0">
                <a:latin typeface="Times New Roman" panose="02020603050405020304" pitchFamily="18" charset="0"/>
                <a:cs typeface="Times New Roman" panose="02020603050405020304" pitchFamily="18" charset="0"/>
              </a:rPr>
              <a:t>intermédiaire</a:t>
            </a:r>
            <a:r>
              <a:rPr lang="fr-FR" dirty="0" smtClean="0">
                <a:latin typeface="Times New Roman" panose="02020603050405020304" pitchFamily="18" charset="0"/>
                <a:cs typeface="Times New Roman" panose="02020603050405020304" pitchFamily="18" charset="0"/>
              </a:rPr>
              <a:t>): elle </a:t>
            </a:r>
            <a:r>
              <a:rPr lang="fr-FR" dirty="0">
                <a:latin typeface="Times New Roman" panose="02020603050405020304" pitchFamily="18" charset="0"/>
                <a:cs typeface="Times New Roman" panose="02020603050405020304" pitchFamily="18" charset="0"/>
              </a:rPr>
              <a:t>contient deux sous-couches : </a:t>
            </a:r>
            <a:endParaRPr lang="fr-FR" dirty="0" smtClean="0">
              <a:latin typeface="Times New Roman" panose="02020603050405020304" pitchFamily="18" charset="0"/>
              <a:cs typeface="Times New Roman" panose="02020603050405020304" pitchFamily="18" charset="0"/>
            </a:endParaRPr>
          </a:p>
          <a:p>
            <a:pPr lvl="1"/>
            <a:r>
              <a:rPr lang="fr-FR" i="0" dirty="0" smtClean="0">
                <a:latin typeface="Times New Roman" panose="02020603050405020304" pitchFamily="18" charset="0"/>
                <a:cs typeface="Times New Roman" panose="02020603050405020304" pitchFamily="18" charset="0"/>
              </a:rPr>
              <a:t>les </a:t>
            </a:r>
            <a:r>
              <a:rPr lang="fr-FR" i="0" dirty="0">
                <a:latin typeface="Times New Roman" panose="02020603050405020304" pitchFamily="18" charset="0"/>
                <a:cs typeface="Times New Roman" panose="02020603050405020304" pitchFamily="18" charset="0"/>
              </a:rPr>
              <a:t>librairies de </a:t>
            </a:r>
            <a:r>
              <a:rPr lang="fr-FR" i="0" dirty="0" err="1" smtClean="0">
                <a:latin typeface="Times New Roman" panose="02020603050405020304" pitchFamily="18" charset="0"/>
                <a:cs typeface="Times New Roman" panose="02020603050405020304" pitchFamily="18" charset="0"/>
              </a:rPr>
              <a:t>WinRT</a:t>
            </a:r>
            <a:r>
              <a:rPr lang="fr-FR" i="0" dirty="0" smtClean="0">
                <a:latin typeface="Times New Roman" panose="02020603050405020304" pitchFamily="18" charset="0"/>
                <a:cs typeface="Times New Roman" panose="02020603050405020304" pitchFamily="18" charset="0"/>
              </a:rPr>
              <a:t> </a:t>
            </a:r>
          </a:p>
          <a:p>
            <a:pPr lvl="1"/>
            <a:r>
              <a:rPr lang="fr-FR" i="0" dirty="0" smtClean="0">
                <a:latin typeface="Times New Roman" panose="02020603050405020304" pitchFamily="18" charset="0"/>
                <a:cs typeface="Times New Roman" panose="02020603050405020304" pitchFamily="18" charset="0"/>
              </a:rPr>
              <a:t>les </a:t>
            </a:r>
            <a:r>
              <a:rPr lang="fr-FR" i="0" dirty="0">
                <a:latin typeface="Times New Roman" panose="02020603050405020304" pitchFamily="18" charset="0"/>
                <a:cs typeface="Times New Roman" panose="02020603050405020304" pitchFamily="18" charset="0"/>
              </a:rPr>
              <a:t>moteurs d’exécution d’applications.</a:t>
            </a:r>
            <a:r>
              <a:rPr lang="fr-FR" dirty="0">
                <a:latin typeface="Times New Roman" panose="02020603050405020304" pitchFamily="18" charset="0"/>
                <a:cs typeface="Times New Roman" panose="02020603050405020304" pitchFamily="18" charset="0"/>
              </a:rPr>
              <a:t> </a:t>
            </a:r>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La couche 3 (</a:t>
            </a:r>
            <a:r>
              <a:rPr lang="fr-FR" b="1" dirty="0" smtClean="0">
                <a:latin typeface="Times New Roman" panose="02020603050405020304" pitchFamily="18" charset="0"/>
                <a:cs typeface="Times New Roman" panose="02020603050405020304" pitchFamily="18" charset="0"/>
              </a:rPr>
              <a:t>application</a:t>
            </a:r>
            <a:r>
              <a:rPr lang="fr-FR" dirty="0" smtClean="0">
                <a:latin typeface="Times New Roman" panose="02020603050405020304" pitchFamily="18" charset="0"/>
                <a:cs typeface="Times New Roman" panose="02020603050405020304" pitchFamily="18" charset="0"/>
              </a:rPr>
              <a:t>) : elle contient toutes les applications pouvant être récupérées dans le magasin d’applications. Elles sont exécutées par la machine virtuelle CLR (Common </a:t>
            </a:r>
            <a:r>
              <a:rPr lang="fr-FR" dirty="0" err="1" smtClean="0">
                <a:latin typeface="Times New Roman" panose="02020603050405020304" pitchFamily="18" charset="0"/>
                <a:cs typeface="Times New Roman" panose="02020603050405020304" pitchFamily="18" charset="0"/>
              </a:rPr>
              <a:t>Language</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Runtime</a:t>
            </a:r>
            <a:r>
              <a:rPr lang="fr-FR" dirty="0" smtClean="0">
                <a:latin typeface="Times New Roman" panose="02020603050405020304" pitchFamily="18" charset="0"/>
                <a:cs typeface="Times New Roman" panose="02020603050405020304" pitchFamily="18" charset="0"/>
              </a:rPr>
              <a:t>) disponible dans la couche inférieure du système. Cette machine virtuelle permet d’exécuter des applications .Net, C#, etc. </a:t>
            </a:r>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824" y="1345934"/>
            <a:ext cx="5343837" cy="5175889"/>
          </a:xfrm>
          <a:prstGeom prst="rect">
            <a:avLst/>
          </a:prstGeom>
        </p:spPr>
      </p:pic>
      <p:sp>
        <p:nvSpPr>
          <p:cNvPr id="5" name="Espace réservé du numéro de diapositive 4"/>
          <p:cNvSpPr>
            <a:spLocks noGrp="1"/>
          </p:cNvSpPr>
          <p:nvPr>
            <p:ph type="sldNum" sz="quarter" idx="12"/>
          </p:nvPr>
        </p:nvSpPr>
        <p:spPr/>
        <p:txBody>
          <a:bodyPr/>
          <a:lstStyle/>
          <a:p>
            <a:fld id="{7E792141-0F2E-4F94-B335-2BEDC872B31E}" type="slidenum">
              <a:rPr lang="en-US" smtClean="0"/>
              <a:t>9</a:t>
            </a:fld>
            <a:endParaRPr lang="en-US"/>
          </a:p>
        </p:txBody>
      </p:sp>
    </p:spTree>
    <p:extLst>
      <p:ext uri="{BB962C8B-B14F-4D97-AF65-F5344CB8AC3E}">
        <p14:creationId xmlns:p14="http://schemas.microsoft.com/office/powerpoint/2010/main" val="4096779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TM10001105[[fn=Cadrage]]</Template>
  <TotalTime>2202</TotalTime>
  <Words>734</Words>
  <Application>Microsoft Office PowerPoint</Application>
  <PresentationFormat>Grand écran</PresentationFormat>
  <Paragraphs>133</Paragraphs>
  <Slides>16</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Franklin Gothic Book</vt:lpstr>
      <vt:lpstr>Times New Roman</vt:lpstr>
      <vt:lpstr>Wingdings</vt:lpstr>
      <vt:lpstr>Crop</vt:lpstr>
      <vt:lpstr>Développement Multiplateforme</vt:lpstr>
      <vt:lpstr>Plan </vt:lpstr>
      <vt:lpstr>Plateformes </vt:lpstr>
      <vt:lpstr>Android </vt:lpstr>
      <vt:lpstr>Android</vt:lpstr>
      <vt:lpstr>iOS</vt:lpstr>
      <vt:lpstr>iOS</vt:lpstr>
      <vt:lpstr>Windows 10 mobile </vt:lpstr>
      <vt:lpstr>Windows phone 8</vt:lpstr>
      <vt:lpstr>Logiciel multiplateforme</vt:lpstr>
      <vt:lpstr>Approches de la programmation multiplateforme</vt:lpstr>
      <vt:lpstr>Applications hybrides</vt:lpstr>
      <vt:lpstr>Applications hybrides</vt:lpstr>
      <vt:lpstr>Applications hybrides</vt:lpstr>
      <vt:lpstr>Les avantages des Frameworks multiplateformes</vt:lpstr>
      <vt:lpstr>Les défis du développement multiplateforme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imane chlioui</dc:creator>
  <cp:lastModifiedBy>imane chlioui</cp:lastModifiedBy>
  <cp:revision>27</cp:revision>
  <dcterms:created xsi:type="dcterms:W3CDTF">2021-10-01T15:42:26Z</dcterms:created>
  <dcterms:modified xsi:type="dcterms:W3CDTF">2021-10-14T17:17:18Z</dcterms:modified>
</cp:coreProperties>
</file>