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63" r:id="rId2"/>
    <p:sldId id="264" r:id="rId3"/>
    <p:sldId id="265" r:id="rId4"/>
    <p:sldId id="266" r:id="rId5"/>
    <p:sldId id="267" r:id="rId6"/>
    <p:sldId id="268" r:id="rId7"/>
    <p:sldId id="269" r:id="rId8"/>
    <p:sldId id="285" r:id="rId9"/>
    <p:sldId id="286" r:id="rId10"/>
    <p:sldId id="287" r:id="rId11"/>
    <p:sldId id="288" r:id="rId12"/>
    <p:sldId id="272" r:id="rId13"/>
    <p:sldId id="273" r:id="rId14"/>
    <p:sldId id="274" r:id="rId15"/>
    <p:sldId id="275" r:id="rId16"/>
    <p:sldId id="276" r:id="rId17"/>
    <p:sldId id="277" r:id="rId18"/>
    <p:sldId id="278" r:id="rId19"/>
    <p:sldId id="279" r:id="rId20"/>
    <p:sldId id="270" r:id="rId21"/>
    <p:sldId id="271" r:id="rId22"/>
    <p:sldId id="280" r:id="rId23"/>
    <p:sldId id="281" r:id="rId24"/>
    <p:sldId id="284" r:id="rId25"/>
    <p:sldId id="282"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431" autoAdjust="0"/>
  </p:normalViewPr>
  <p:slideViewPr>
    <p:cSldViewPr snapToGrid="0">
      <p:cViewPr varScale="1">
        <p:scale>
          <a:sx n="56" d="100"/>
          <a:sy n="56" d="100"/>
        </p:scale>
        <p:origin x="12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63AF2-7CD3-4739-84DB-E60980DB5B31}" type="datetimeFigureOut">
              <a:rPr lang="fr-FR" smtClean="0"/>
              <a:t>14/10/2021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47BC96-42CA-44B0-9F9F-7FEDBA8FEF8A}" type="slidenum">
              <a:rPr lang="fr-FR" smtClean="0"/>
              <a:t>‹N°›</a:t>
            </a:fld>
            <a:endParaRPr lang="fr-FR"/>
          </a:p>
        </p:txBody>
      </p:sp>
    </p:spTree>
    <p:extLst>
      <p:ext uri="{BB962C8B-B14F-4D97-AF65-F5344CB8AC3E}">
        <p14:creationId xmlns:p14="http://schemas.microsoft.com/office/powerpoint/2010/main" val="60843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BC96-42CA-44B0-9F9F-7FEDBA8FEF8A}" type="slidenum">
              <a:rPr lang="fr-FR" smtClean="0"/>
              <a:t>11</a:t>
            </a:fld>
            <a:endParaRPr lang="fr-FR"/>
          </a:p>
        </p:txBody>
      </p:sp>
    </p:spTree>
    <p:extLst>
      <p:ext uri="{BB962C8B-B14F-4D97-AF65-F5344CB8AC3E}">
        <p14:creationId xmlns:p14="http://schemas.microsoft.com/office/powerpoint/2010/main" val="1201940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BC96-42CA-44B0-9F9F-7FEDBA8FEF8A}" type="slidenum">
              <a:rPr lang="fr-FR" smtClean="0"/>
              <a:t>16</a:t>
            </a:fld>
            <a:endParaRPr lang="fr-FR"/>
          </a:p>
        </p:txBody>
      </p:sp>
    </p:spTree>
    <p:extLst>
      <p:ext uri="{BB962C8B-B14F-4D97-AF65-F5344CB8AC3E}">
        <p14:creationId xmlns:p14="http://schemas.microsoft.com/office/powerpoint/2010/main" val="1195530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Dans la plupart des </a:t>
            </a:r>
            <a:r>
              <a:rPr lang="fr-FR" dirty="0" err="1" smtClean="0"/>
              <a:t>frameworks</a:t>
            </a:r>
            <a:r>
              <a:rPr lang="fr-FR" dirty="0" smtClean="0"/>
              <a:t> d'interface utilisateur traditionnels, l'état initial de l'interface utilisateur est décrit une fois, puis mis à jour séparément par le code utilisateur lors de l'exécution, en réponse à des événements. L'un des défis de cette approche est que, à mesure que l'application devient de plus en plus complexe, le développeur doit être conscient de la façon dont les changements d'état se répercutent sur l'ensemble de l'interface utilisateur. Par exemple, considérons l'interface utilisateur suivante :</a:t>
            </a:r>
            <a:endParaRPr lang="fr-FR" dirty="0"/>
          </a:p>
        </p:txBody>
      </p:sp>
      <p:sp>
        <p:nvSpPr>
          <p:cNvPr id="4" name="Espace réservé du numéro de diapositive 3"/>
          <p:cNvSpPr>
            <a:spLocks noGrp="1"/>
          </p:cNvSpPr>
          <p:nvPr>
            <p:ph type="sldNum" sz="quarter" idx="10"/>
          </p:nvPr>
        </p:nvSpPr>
        <p:spPr/>
        <p:txBody>
          <a:bodyPr/>
          <a:lstStyle/>
          <a:p>
            <a:fld id="{9C47BC96-42CA-44B0-9F9F-7FEDBA8FEF8A}" type="slidenum">
              <a:rPr lang="fr-FR" smtClean="0"/>
              <a:t>17</a:t>
            </a:fld>
            <a:endParaRPr lang="fr-FR"/>
          </a:p>
        </p:txBody>
      </p:sp>
    </p:spTree>
    <p:extLst>
      <p:ext uri="{BB962C8B-B14F-4D97-AF65-F5344CB8AC3E}">
        <p14:creationId xmlns:p14="http://schemas.microsoft.com/office/powerpoint/2010/main" val="228569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BC96-42CA-44B0-9F9F-7FEDBA8FEF8A}" type="slidenum">
              <a:rPr lang="fr-FR" smtClean="0"/>
              <a:t>18</a:t>
            </a:fld>
            <a:endParaRPr lang="fr-FR"/>
          </a:p>
        </p:txBody>
      </p:sp>
    </p:spTree>
    <p:extLst>
      <p:ext uri="{BB962C8B-B14F-4D97-AF65-F5344CB8AC3E}">
        <p14:creationId xmlns:p14="http://schemas.microsoft.com/office/powerpoint/2010/main" val="2395843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Un </a:t>
            </a:r>
            <a:r>
              <a:rPr lang="fr-FR" sz="1200" b="1" i="0" kern="1200" dirty="0" smtClean="0">
                <a:solidFill>
                  <a:schemeClr val="tx1"/>
                </a:solidFill>
                <a:effectLst/>
                <a:latin typeface="+mn-lt"/>
                <a:ea typeface="+mn-ea"/>
                <a:cs typeface="+mn-cs"/>
              </a:rPr>
              <a:t>moteur de rendu</a:t>
            </a:r>
            <a:r>
              <a:rPr lang="fr-FR" sz="1200" b="0" i="0" kern="1200" dirty="0" smtClean="0">
                <a:solidFill>
                  <a:schemeClr val="tx1"/>
                </a:solidFill>
                <a:effectLst/>
                <a:latin typeface="+mn-lt"/>
                <a:ea typeface="+mn-ea"/>
                <a:cs typeface="+mn-cs"/>
              </a:rPr>
              <a:t> (</a:t>
            </a:r>
            <a:r>
              <a:rPr lang="fr-FR" sz="1200" b="0" i="1" kern="1200" dirty="0" err="1" smtClean="0">
                <a:solidFill>
                  <a:schemeClr val="tx1"/>
                </a:solidFill>
                <a:effectLst/>
                <a:latin typeface="+mn-lt"/>
                <a:ea typeface="+mn-ea"/>
                <a:cs typeface="+mn-cs"/>
              </a:rPr>
              <a:t>rendering</a:t>
            </a:r>
            <a:r>
              <a:rPr lang="fr-FR" sz="1200" b="0" i="1" kern="1200" dirty="0" smtClean="0">
                <a:solidFill>
                  <a:schemeClr val="tx1"/>
                </a:solidFill>
                <a:effectLst/>
                <a:latin typeface="+mn-lt"/>
                <a:ea typeface="+mn-ea"/>
                <a:cs typeface="+mn-cs"/>
              </a:rPr>
              <a:t> </a:t>
            </a:r>
            <a:r>
              <a:rPr lang="fr-FR" sz="1200" b="0" i="1" kern="1200" dirty="0" err="1" smtClean="0">
                <a:solidFill>
                  <a:schemeClr val="tx1"/>
                </a:solidFill>
                <a:effectLst/>
                <a:latin typeface="+mn-lt"/>
                <a:ea typeface="+mn-ea"/>
                <a:cs typeface="+mn-cs"/>
              </a:rPr>
              <a:t>engine</a:t>
            </a:r>
            <a:r>
              <a:rPr lang="fr-FR" sz="1200" b="0" i="0" kern="1200" dirty="0" smtClean="0">
                <a:solidFill>
                  <a:schemeClr val="tx1"/>
                </a:solidFill>
                <a:effectLst/>
                <a:latin typeface="+mn-lt"/>
                <a:ea typeface="+mn-ea"/>
                <a:cs typeface="+mn-cs"/>
              </a:rPr>
              <a:t>) est un composant logiciel permettant de générer des images à partir de données diverses. C'est un terme générique utilisé dans plusieurs domaines du traitement de l'information.</a:t>
            </a:r>
            <a:endParaRPr lang="fr-FR" dirty="0"/>
          </a:p>
        </p:txBody>
      </p:sp>
      <p:sp>
        <p:nvSpPr>
          <p:cNvPr id="4" name="Espace réservé du numéro de diapositive 3"/>
          <p:cNvSpPr>
            <a:spLocks noGrp="1"/>
          </p:cNvSpPr>
          <p:nvPr>
            <p:ph type="sldNum" sz="quarter" idx="10"/>
          </p:nvPr>
        </p:nvSpPr>
        <p:spPr/>
        <p:txBody>
          <a:bodyPr/>
          <a:lstStyle/>
          <a:p>
            <a:fld id="{9C47BC96-42CA-44B0-9F9F-7FEDBA8FEF8A}" type="slidenum">
              <a:rPr lang="fr-FR" smtClean="0"/>
              <a:t>25</a:t>
            </a:fld>
            <a:endParaRPr lang="fr-FR"/>
          </a:p>
        </p:txBody>
      </p:sp>
    </p:spTree>
    <p:extLst>
      <p:ext uri="{BB962C8B-B14F-4D97-AF65-F5344CB8AC3E}">
        <p14:creationId xmlns:p14="http://schemas.microsoft.com/office/powerpoint/2010/main" val="3597569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BC96-42CA-44B0-9F9F-7FEDBA8FEF8A}" type="slidenum">
              <a:rPr lang="fr-FR" smtClean="0"/>
              <a:t>26</a:t>
            </a:fld>
            <a:endParaRPr lang="fr-FR"/>
          </a:p>
        </p:txBody>
      </p:sp>
    </p:spTree>
    <p:extLst>
      <p:ext uri="{BB962C8B-B14F-4D97-AF65-F5344CB8AC3E}">
        <p14:creationId xmlns:p14="http://schemas.microsoft.com/office/powerpoint/2010/main" val="3805496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smtClean="0"/>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10/14/2021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10/14/2021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smtClean="0"/>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smtClean="0"/>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10/14/2021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10/14/2021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10/14/2021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Architecture de flutter</a:t>
            </a:r>
            <a:endParaRPr lang="fr-FR" dirty="0"/>
          </a:p>
        </p:txBody>
      </p:sp>
      <p:sp>
        <p:nvSpPr>
          <p:cNvPr id="3" name="Sous-titre 2"/>
          <p:cNvSpPr>
            <a:spLocks noGrp="1"/>
          </p:cNvSpPr>
          <p:nvPr>
            <p:ph type="subTitle" idx="1"/>
          </p:nvPr>
        </p:nvSpPr>
        <p:spPr/>
        <p:txBody>
          <a:bodyPr/>
          <a:lstStyle/>
          <a:p>
            <a:r>
              <a:rPr lang="fr-FR" dirty="0" smtClean="0"/>
              <a:t>Dr. Imane Chlioui</a:t>
            </a:r>
          </a:p>
          <a:p>
            <a:r>
              <a:rPr lang="fr-FR" dirty="0" smtClean="0"/>
              <a:t>imanechlioui@gmail.com</a:t>
            </a:r>
            <a:endParaRPr lang="fr-FR" dirty="0"/>
          </a:p>
        </p:txBody>
      </p:sp>
    </p:spTree>
    <p:extLst>
      <p:ext uri="{BB962C8B-B14F-4D97-AF65-F5344CB8AC3E}">
        <p14:creationId xmlns:p14="http://schemas.microsoft.com/office/powerpoint/2010/main" val="825097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1819" y="370954"/>
            <a:ext cx="9601200" cy="1485900"/>
          </a:xfrm>
        </p:spPr>
        <p:txBody>
          <a:bodyPr/>
          <a:lstStyle/>
          <a:p>
            <a:r>
              <a:rPr lang="fr-FR" dirty="0"/>
              <a:t>Architecture d’une application </a:t>
            </a:r>
            <a:r>
              <a:rPr lang="fr-FR" dirty="0" err="1" smtClean="0"/>
              <a:t>react</a:t>
            </a:r>
            <a:r>
              <a:rPr lang="fr-FR" dirty="0" smtClean="0"/>
              <a:t> native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2023" y="1856854"/>
            <a:ext cx="9561659" cy="4733727"/>
          </a:xfrm>
        </p:spPr>
      </p:pic>
    </p:spTree>
    <p:extLst>
      <p:ext uri="{BB962C8B-B14F-4D97-AF65-F5344CB8AC3E}">
        <p14:creationId xmlns:p14="http://schemas.microsoft.com/office/powerpoint/2010/main" val="1692044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Architecture d’une application </a:t>
            </a:r>
            <a:r>
              <a:rPr lang="fr-FR" dirty="0" smtClean="0"/>
              <a:t>flutter</a:t>
            </a:r>
            <a:endParaRPr lang="fr-FR"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4733" y="1618520"/>
            <a:ext cx="9558067" cy="4790719"/>
          </a:xfrm>
        </p:spPr>
      </p:pic>
    </p:spTree>
    <p:extLst>
      <p:ext uri="{BB962C8B-B14F-4D97-AF65-F5344CB8AC3E}">
        <p14:creationId xmlns:p14="http://schemas.microsoft.com/office/powerpoint/2010/main" val="2688678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Architecture de Flutter</a:t>
            </a:r>
            <a:endParaRPr lang="fr-FR" dirty="0"/>
          </a:p>
        </p:txBody>
      </p:sp>
      <p:sp>
        <p:nvSpPr>
          <p:cNvPr id="3" name="Espace réservé du contenu 2"/>
          <p:cNvSpPr>
            <a:spLocks noGrp="1"/>
          </p:cNvSpPr>
          <p:nvPr>
            <p:ph idx="1"/>
          </p:nvPr>
        </p:nvSpPr>
        <p:spPr/>
        <p:txBody>
          <a:bodyPr/>
          <a:lstStyle/>
          <a:p>
            <a:r>
              <a:rPr lang="fr-FR" dirty="0" smtClean="0">
                <a:latin typeface="Times New Roman" panose="02020603050405020304" pitchFamily="18" charset="0"/>
                <a:cs typeface="Times New Roman" panose="02020603050405020304" pitchFamily="18" charset="0"/>
              </a:rPr>
              <a:t>Flutter </a:t>
            </a:r>
            <a:r>
              <a:rPr lang="fr-FR" dirty="0">
                <a:latin typeface="Times New Roman" panose="02020603050405020304" pitchFamily="18" charset="0"/>
                <a:cs typeface="Times New Roman" panose="02020603050405020304" pitchFamily="18" charset="0"/>
              </a:rPr>
              <a:t>est conçu comme un système extensible en couches. </a:t>
            </a:r>
            <a:endParaRPr lang="fr-FR" dirty="0" smtClean="0">
              <a:latin typeface="Times New Roman" panose="02020603050405020304" pitchFamily="18" charset="0"/>
              <a:cs typeface="Times New Roman" panose="02020603050405020304" pitchFamily="18" charset="0"/>
            </a:endParaRPr>
          </a:p>
          <a:p>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Il </a:t>
            </a:r>
            <a:r>
              <a:rPr lang="fr-FR" dirty="0">
                <a:latin typeface="Times New Roman" panose="02020603050405020304" pitchFamily="18" charset="0"/>
                <a:cs typeface="Times New Roman" panose="02020603050405020304" pitchFamily="18" charset="0"/>
              </a:rPr>
              <a:t>existe sous la forme d'une série de bibliothèques indépendantes qui dépendent chacune de la couche sous-jacente. </a:t>
            </a:r>
            <a:endParaRPr lang="fr-FR" dirty="0" smtClean="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Aucune </a:t>
            </a:r>
            <a:r>
              <a:rPr lang="fr-FR" dirty="0">
                <a:latin typeface="Times New Roman" panose="02020603050405020304" pitchFamily="18" charset="0"/>
                <a:cs typeface="Times New Roman" panose="02020603050405020304" pitchFamily="18" charset="0"/>
              </a:rPr>
              <a:t>couche n'a un accès privilégié à la couche inférieure, et chaque partie du niveau du </a:t>
            </a:r>
            <a:r>
              <a:rPr lang="fr-FR" dirty="0" err="1">
                <a:latin typeface="Times New Roman" panose="02020603050405020304" pitchFamily="18" charset="0"/>
                <a:cs typeface="Times New Roman" panose="02020603050405020304" pitchFamily="18" charset="0"/>
              </a:rPr>
              <a:t>framework</a:t>
            </a:r>
            <a:r>
              <a:rPr lang="fr-FR" dirty="0">
                <a:latin typeface="Times New Roman" panose="02020603050405020304" pitchFamily="18" charset="0"/>
                <a:cs typeface="Times New Roman" panose="02020603050405020304" pitchFamily="18" charset="0"/>
              </a:rPr>
              <a:t> est conçue pour être facultative et remplaçable. </a:t>
            </a:r>
          </a:p>
          <a:p>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535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4399" y="340657"/>
            <a:ext cx="7535602" cy="6181165"/>
          </a:xfrm>
        </p:spPr>
      </p:pic>
    </p:spTree>
    <p:extLst>
      <p:ext uri="{BB962C8B-B14F-4D97-AF65-F5344CB8AC3E}">
        <p14:creationId xmlns:p14="http://schemas.microsoft.com/office/powerpoint/2010/main" val="2681747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Embedder</a:t>
            </a:r>
            <a:endParaRPr lang="fr-FR" dirty="0"/>
          </a:p>
        </p:txBody>
      </p:sp>
      <p:sp>
        <p:nvSpPr>
          <p:cNvPr id="3" name="Espace réservé du contenu 2"/>
          <p:cNvSpPr>
            <a:spLocks noGrp="1"/>
          </p:cNvSpPr>
          <p:nvPr>
            <p:ph idx="1"/>
          </p:nvPr>
        </p:nvSpPr>
        <p:spPr/>
        <p:txBody>
          <a:bodyPr>
            <a:normAutofit/>
          </a:bodyPr>
          <a:lstStyle/>
          <a:p>
            <a:r>
              <a:rPr lang="fr-FR" dirty="0">
                <a:latin typeface="Times New Roman" panose="02020603050405020304" pitchFamily="18" charset="0"/>
                <a:cs typeface="Times New Roman" panose="02020603050405020304" pitchFamily="18" charset="0"/>
              </a:rPr>
              <a:t>L</a:t>
            </a:r>
            <a:r>
              <a:rPr lang="fr-FR" dirty="0" smtClean="0">
                <a:latin typeface="Times New Roman" panose="02020603050405020304" pitchFamily="18" charset="0"/>
                <a:cs typeface="Times New Roman" panose="02020603050405020304" pitchFamily="18" charset="0"/>
              </a:rPr>
              <a:t>es </a:t>
            </a:r>
            <a:r>
              <a:rPr lang="fr-FR" dirty="0">
                <a:latin typeface="Times New Roman" panose="02020603050405020304" pitchFamily="18" charset="0"/>
                <a:cs typeface="Times New Roman" panose="02020603050405020304" pitchFamily="18" charset="0"/>
              </a:rPr>
              <a:t>applications Flutter sont packagées de la même manière que toute autre application native. </a:t>
            </a:r>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Un </a:t>
            </a:r>
            <a:r>
              <a:rPr lang="fr-FR" dirty="0" err="1">
                <a:latin typeface="Times New Roman" panose="02020603050405020304" pitchFamily="18" charset="0"/>
                <a:cs typeface="Times New Roman" panose="02020603050405020304" pitchFamily="18" charset="0"/>
              </a:rPr>
              <a:t>embedder</a:t>
            </a:r>
            <a:r>
              <a:rPr lang="fr-FR" dirty="0">
                <a:latin typeface="Times New Roman" panose="02020603050405020304" pitchFamily="18" charset="0"/>
                <a:cs typeface="Times New Roman" panose="02020603050405020304" pitchFamily="18" charset="0"/>
              </a:rPr>
              <a:t> spécifique à la plate-forme fournit un point d'entrée ; se coordonne avec le système d'exploitation sous-jacent pour l'accès aux services tels que les surfaces de rendu, l'accessibilité et l'entrée ; et gère la boucle d'événement de message. </a:t>
            </a:r>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L'</a:t>
            </a:r>
            <a:r>
              <a:rPr lang="fr-FR" dirty="0" err="1" smtClean="0">
                <a:latin typeface="Times New Roman" panose="02020603050405020304" pitchFamily="18" charset="0"/>
                <a:cs typeface="Times New Roman" panose="02020603050405020304" pitchFamily="18" charset="0"/>
              </a:rPr>
              <a:t>embedder</a:t>
            </a:r>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est écrit dans un langage adapté à la plateforme : actuellement Java et C++ pour Android, Objective-C/Objective-C++ pour iOS et </a:t>
            </a:r>
            <a:r>
              <a:rPr lang="fr-FR" dirty="0" err="1">
                <a:latin typeface="Times New Roman" panose="02020603050405020304" pitchFamily="18" charset="0"/>
                <a:cs typeface="Times New Roman" panose="02020603050405020304" pitchFamily="18" charset="0"/>
              </a:rPr>
              <a:t>macOS</a:t>
            </a:r>
            <a:r>
              <a:rPr lang="fr-FR" dirty="0">
                <a:latin typeface="Times New Roman" panose="02020603050405020304" pitchFamily="18" charset="0"/>
                <a:cs typeface="Times New Roman" panose="02020603050405020304" pitchFamily="18" charset="0"/>
              </a:rPr>
              <a:t>, et C++ pour Windows et Linux. </a:t>
            </a:r>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En </a:t>
            </a:r>
            <a:r>
              <a:rPr lang="fr-FR" dirty="0">
                <a:latin typeface="Times New Roman" panose="02020603050405020304" pitchFamily="18" charset="0"/>
                <a:cs typeface="Times New Roman" panose="02020603050405020304" pitchFamily="18" charset="0"/>
              </a:rPr>
              <a:t>utilisant l'</a:t>
            </a:r>
            <a:r>
              <a:rPr lang="fr-FR" dirty="0" err="1">
                <a:latin typeface="Times New Roman" panose="02020603050405020304" pitchFamily="18" charset="0"/>
                <a:cs typeface="Times New Roman" panose="02020603050405020304" pitchFamily="18" charset="0"/>
              </a:rPr>
              <a:t>embedder</a:t>
            </a:r>
            <a:r>
              <a:rPr lang="fr-FR" dirty="0">
                <a:latin typeface="Times New Roman" panose="02020603050405020304" pitchFamily="18" charset="0"/>
                <a:cs typeface="Times New Roman" panose="02020603050405020304" pitchFamily="18" charset="0"/>
              </a:rPr>
              <a:t>, le code Flutter peut être intégré dans une application existante en tant que module, ou le code peut être l'intégralité du contenu de l'application. </a:t>
            </a:r>
          </a:p>
        </p:txBody>
      </p:sp>
    </p:spTree>
    <p:extLst>
      <p:ext uri="{BB962C8B-B14F-4D97-AF65-F5344CB8AC3E}">
        <p14:creationId xmlns:p14="http://schemas.microsoft.com/office/powerpoint/2010/main" val="3692267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Engine / moteur </a:t>
            </a:r>
            <a:endParaRPr lang="fr-FR" dirty="0"/>
          </a:p>
        </p:txBody>
      </p:sp>
      <p:sp>
        <p:nvSpPr>
          <p:cNvPr id="3" name="Espace réservé du contenu 2"/>
          <p:cNvSpPr>
            <a:spLocks noGrp="1"/>
          </p:cNvSpPr>
          <p:nvPr>
            <p:ph idx="1"/>
          </p:nvPr>
        </p:nvSpPr>
        <p:spPr>
          <a:xfrm>
            <a:off x="1173192" y="1846053"/>
            <a:ext cx="10472468" cy="4572000"/>
          </a:xfrm>
        </p:spPr>
        <p:txBody>
          <a:bodyPr>
            <a:normAutofit lnSpcReduction="10000"/>
          </a:bodyPr>
          <a:lstStyle/>
          <a:p>
            <a:r>
              <a:rPr lang="fr-FR" dirty="0" smtClean="0">
                <a:latin typeface="Times New Roman" panose="02020603050405020304" pitchFamily="18" charset="0"/>
                <a:cs typeface="Times New Roman" panose="02020603050405020304" pitchFamily="18" charset="0"/>
              </a:rPr>
              <a:t>Le moteur </a:t>
            </a:r>
            <a:r>
              <a:rPr lang="fr-FR" dirty="0">
                <a:latin typeface="Times New Roman" panose="02020603050405020304" pitchFamily="18" charset="0"/>
                <a:cs typeface="Times New Roman" panose="02020603050405020304" pitchFamily="18" charset="0"/>
              </a:rPr>
              <a:t>Flutter, qui est principalement écrit en C++ et prend en charge les primitives nécessaires pour prendre en charge toutes les applications Flutter. </a:t>
            </a:r>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Le </a:t>
            </a:r>
            <a:r>
              <a:rPr lang="fr-FR" dirty="0">
                <a:latin typeface="Times New Roman" panose="02020603050405020304" pitchFamily="18" charset="0"/>
                <a:cs typeface="Times New Roman" panose="02020603050405020304" pitchFamily="18" charset="0"/>
              </a:rPr>
              <a:t>moteur est responsable de la rastérisation des scènes composées chaque fois qu'une nouvelle image doit être peinte. Il fournit l'implémentation de bas niveau de l'API principale de </a:t>
            </a:r>
            <a:r>
              <a:rPr lang="fr-FR" dirty="0" smtClean="0">
                <a:latin typeface="Times New Roman" panose="02020603050405020304" pitchFamily="18" charset="0"/>
                <a:cs typeface="Times New Roman" panose="02020603050405020304" pitchFamily="18" charset="0"/>
              </a:rPr>
              <a:t>Flutter:</a:t>
            </a:r>
          </a:p>
          <a:p>
            <a:pPr lvl="1"/>
            <a:r>
              <a:rPr lang="fr-FR" i="0" dirty="0" smtClean="0">
                <a:latin typeface="Times New Roman" panose="02020603050405020304" pitchFamily="18" charset="0"/>
                <a:cs typeface="Times New Roman" panose="02020603050405020304" pitchFamily="18" charset="0"/>
              </a:rPr>
              <a:t>les </a:t>
            </a:r>
            <a:r>
              <a:rPr lang="fr-FR" i="0" dirty="0">
                <a:latin typeface="Times New Roman" panose="02020603050405020304" pitchFamily="18" charset="0"/>
                <a:cs typeface="Times New Roman" panose="02020603050405020304" pitchFamily="18" charset="0"/>
              </a:rPr>
              <a:t>graphiques (via Skia), </a:t>
            </a:r>
            <a:endParaRPr lang="fr-FR" i="0" dirty="0" smtClean="0">
              <a:latin typeface="Times New Roman" panose="02020603050405020304" pitchFamily="18" charset="0"/>
              <a:cs typeface="Times New Roman" panose="02020603050405020304" pitchFamily="18" charset="0"/>
            </a:endParaRPr>
          </a:p>
          <a:p>
            <a:pPr lvl="1"/>
            <a:r>
              <a:rPr lang="fr-FR" i="0" dirty="0" smtClean="0">
                <a:latin typeface="Times New Roman" panose="02020603050405020304" pitchFamily="18" charset="0"/>
                <a:cs typeface="Times New Roman" panose="02020603050405020304" pitchFamily="18" charset="0"/>
              </a:rPr>
              <a:t>la </a:t>
            </a:r>
            <a:r>
              <a:rPr lang="fr-FR" i="0" dirty="0">
                <a:latin typeface="Times New Roman" panose="02020603050405020304" pitchFamily="18" charset="0"/>
                <a:cs typeface="Times New Roman" panose="02020603050405020304" pitchFamily="18" charset="0"/>
              </a:rPr>
              <a:t>mise en page du texte, </a:t>
            </a:r>
            <a:endParaRPr lang="fr-FR" i="0" dirty="0" smtClean="0">
              <a:latin typeface="Times New Roman" panose="02020603050405020304" pitchFamily="18" charset="0"/>
              <a:cs typeface="Times New Roman" panose="02020603050405020304" pitchFamily="18" charset="0"/>
            </a:endParaRPr>
          </a:p>
          <a:p>
            <a:pPr lvl="1"/>
            <a:r>
              <a:rPr lang="fr-FR" i="0" dirty="0" smtClean="0">
                <a:latin typeface="Times New Roman" panose="02020603050405020304" pitchFamily="18" charset="0"/>
                <a:cs typeface="Times New Roman" panose="02020603050405020304" pitchFamily="18" charset="0"/>
              </a:rPr>
              <a:t>l</a:t>
            </a:r>
            <a:r>
              <a:rPr lang="fr-FR" i="0" dirty="0" smtClean="0">
                <a:latin typeface="Times New Roman" panose="02020603050405020304" pitchFamily="18" charset="0"/>
                <a:cs typeface="Times New Roman" panose="02020603050405020304" pitchFamily="18" charset="0"/>
              </a:rPr>
              <a:t>es </a:t>
            </a:r>
            <a:r>
              <a:rPr lang="fr-FR" i="0" dirty="0">
                <a:latin typeface="Times New Roman" panose="02020603050405020304" pitchFamily="18" charset="0"/>
                <a:cs typeface="Times New Roman" panose="02020603050405020304" pitchFamily="18" charset="0"/>
              </a:rPr>
              <a:t>E/S de fichiers et de réseau, </a:t>
            </a:r>
            <a:endParaRPr lang="fr-FR" i="0" dirty="0" smtClean="0">
              <a:latin typeface="Times New Roman" panose="02020603050405020304" pitchFamily="18" charset="0"/>
              <a:cs typeface="Times New Roman" panose="02020603050405020304" pitchFamily="18" charset="0"/>
            </a:endParaRPr>
          </a:p>
          <a:p>
            <a:pPr lvl="1"/>
            <a:r>
              <a:rPr lang="fr-FR" i="0" dirty="0" smtClean="0">
                <a:latin typeface="Times New Roman" panose="02020603050405020304" pitchFamily="18" charset="0"/>
                <a:cs typeface="Times New Roman" panose="02020603050405020304" pitchFamily="18" charset="0"/>
              </a:rPr>
              <a:t>la </a:t>
            </a:r>
            <a:r>
              <a:rPr lang="fr-FR" i="0" dirty="0">
                <a:latin typeface="Times New Roman" panose="02020603050405020304" pitchFamily="18" charset="0"/>
                <a:cs typeface="Times New Roman" panose="02020603050405020304" pitchFamily="18" charset="0"/>
              </a:rPr>
              <a:t>prise en charge de l'accessibilité, </a:t>
            </a:r>
            <a:endParaRPr lang="fr-FR" i="0" dirty="0" smtClean="0">
              <a:latin typeface="Times New Roman" panose="02020603050405020304" pitchFamily="18" charset="0"/>
              <a:cs typeface="Times New Roman" panose="02020603050405020304" pitchFamily="18" charset="0"/>
            </a:endParaRPr>
          </a:p>
          <a:p>
            <a:pPr lvl="1"/>
            <a:r>
              <a:rPr lang="fr-FR" i="0" dirty="0" smtClean="0">
                <a:latin typeface="Times New Roman" panose="02020603050405020304" pitchFamily="18" charset="0"/>
                <a:cs typeface="Times New Roman" panose="02020603050405020304" pitchFamily="18" charset="0"/>
              </a:rPr>
              <a:t>l'architecture </a:t>
            </a:r>
            <a:r>
              <a:rPr lang="fr-FR" i="0" dirty="0">
                <a:latin typeface="Times New Roman" panose="02020603050405020304" pitchFamily="18" charset="0"/>
                <a:cs typeface="Times New Roman" panose="02020603050405020304" pitchFamily="18" charset="0"/>
              </a:rPr>
              <a:t>des plug-ins </a:t>
            </a:r>
            <a:endParaRPr lang="fr-FR" i="0" dirty="0">
              <a:latin typeface="Times New Roman" panose="02020603050405020304" pitchFamily="18" charset="0"/>
              <a:cs typeface="Times New Roman" panose="02020603050405020304" pitchFamily="18" charset="0"/>
            </a:endParaRPr>
          </a:p>
          <a:p>
            <a:pPr lvl="1"/>
            <a:r>
              <a:rPr lang="fr-FR" i="0" dirty="0" smtClean="0">
                <a:latin typeface="Times New Roman" panose="02020603050405020304" pitchFamily="18" charset="0"/>
                <a:cs typeface="Times New Roman" panose="02020603050405020304" pitchFamily="18" charset="0"/>
              </a:rPr>
              <a:t>une </a:t>
            </a:r>
            <a:r>
              <a:rPr lang="fr-FR" i="0" dirty="0">
                <a:latin typeface="Times New Roman" panose="02020603050405020304" pitchFamily="18" charset="0"/>
                <a:cs typeface="Times New Roman" panose="02020603050405020304" pitchFamily="18" charset="0"/>
              </a:rPr>
              <a:t>chaîne d'outils d'exécution et de compilation </a:t>
            </a:r>
            <a:r>
              <a:rPr lang="fr-FR" i="0" dirty="0" err="1">
                <a:latin typeface="Times New Roman" panose="02020603050405020304" pitchFamily="18" charset="0"/>
                <a:cs typeface="Times New Roman" panose="02020603050405020304" pitchFamily="18" charset="0"/>
              </a:rPr>
              <a:t>Dart</a:t>
            </a:r>
            <a:r>
              <a:rPr lang="fr-FR" i="0" dirty="0" smtClean="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Le moteur est exposé au </a:t>
            </a:r>
            <a:r>
              <a:rPr lang="fr-FR" dirty="0" err="1">
                <a:latin typeface="Times New Roman" panose="02020603050405020304" pitchFamily="18" charset="0"/>
                <a:cs typeface="Times New Roman" panose="02020603050405020304" pitchFamily="18" charset="0"/>
              </a:rPr>
              <a:t>framework</a:t>
            </a:r>
            <a:r>
              <a:rPr lang="fr-FR" dirty="0">
                <a:latin typeface="Times New Roman" panose="02020603050405020304" pitchFamily="18" charset="0"/>
                <a:cs typeface="Times New Roman" panose="02020603050405020304" pitchFamily="18" charset="0"/>
              </a:rPr>
              <a:t> Flutter via </a:t>
            </a:r>
            <a:r>
              <a:rPr lang="fr-FR" dirty="0" err="1">
                <a:latin typeface="Times New Roman" panose="02020603050405020304" pitchFamily="18" charset="0"/>
                <a:cs typeface="Times New Roman" panose="02020603050405020304" pitchFamily="18" charset="0"/>
              </a:rPr>
              <a:t>dart:ui</a:t>
            </a:r>
            <a:r>
              <a:rPr lang="fr-FR" dirty="0">
                <a:latin typeface="Times New Roman" panose="02020603050405020304" pitchFamily="18" charset="0"/>
                <a:cs typeface="Times New Roman" panose="02020603050405020304" pitchFamily="18" charset="0"/>
              </a:rPr>
              <a:t>, qui encapsule le code C++ sous-jacent dans les classes </a:t>
            </a:r>
            <a:r>
              <a:rPr lang="fr-FR" dirty="0" err="1">
                <a:latin typeface="Times New Roman" panose="02020603050405020304" pitchFamily="18" charset="0"/>
                <a:cs typeface="Times New Roman" panose="02020603050405020304" pitchFamily="18" charset="0"/>
              </a:rPr>
              <a:t>Dart</a:t>
            </a:r>
            <a:r>
              <a:rPr lang="fr-FR" dirty="0">
                <a:latin typeface="Times New Roman" panose="02020603050405020304" pitchFamily="18" charset="0"/>
                <a:cs typeface="Times New Roman" panose="02020603050405020304" pitchFamily="18" charset="0"/>
              </a:rPr>
              <a:t>. Cette bibliothèque expose les primitives de niveau le plus bas, telles que les classes pour piloter les sous-systèmes d'entrée, de graphiques et de rendu de texte.</a:t>
            </a:r>
          </a:p>
        </p:txBody>
      </p:sp>
    </p:spTree>
    <p:extLst>
      <p:ext uri="{BB962C8B-B14F-4D97-AF65-F5344CB8AC3E}">
        <p14:creationId xmlns:p14="http://schemas.microsoft.com/office/powerpoint/2010/main" val="2453639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Framework	</a:t>
            </a:r>
            <a:endParaRPr lang="fr-FR" dirty="0"/>
          </a:p>
        </p:txBody>
      </p:sp>
      <p:sp>
        <p:nvSpPr>
          <p:cNvPr id="3" name="Espace réservé du contenu 2"/>
          <p:cNvSpPr>
            <a:spLocks noGrp="1"/>
          </p:cNvSpPr>
          <p:nvPr>
            <p:ph idx="1"/>
          </p:nvPr>
        </p:nvSpPr>
        <p:spPr>
          <a:xfrm>
            <a:off x="1371600" y="1949824"/>
            <a:ext cx="9601200" cy="4047564"/>
          </a:xfrm>
        </p:spPr>
        <p:txBody>
          <a:bodyPr>
            <a:normAutofit fontScale="92500" lnSpcReduction="10000"/>
          </a:bodyPr>
          <a:lstStyle/>
          <a:p>
            <a:r>
              <a:rPr lang="fr-FR" dirty="0">
                <a:latin typeface="Times New Roman" panose="02020603050405020304" pitchFamily="18" charset="0"/>
                <a:cs typeface="Times New Roman" panose="02020603050405020304" pitchFamily="18" charset="0"/>
              </a:rPr>
              <a:t>Des classes fondamentales de base et des services de blocs de construction tels que l'animation, la peinture et les gestes qui offrent des abstractions couramment utilisées sur la base sous-jacente</a:t>
            </a:r>
            <a:r>
              <a:rPr lang="fr-FR" dirty="0" smtClean="0">
                <a:latin typeface="Times New Roman" panose="02020603050405020304" pitchFamily="18" charset="0"/>
                <a:cs typeface="Times New Roman" panose="02020603050405020304" pitchFamily="18" charset="0"/>
              </a:rPr>
              <a:t>.</a:t>
            </a:r>
          </a:p>
          <a:p>
            <a:r>
              <a:rPr lang="fr-FR" dirty="0" smtClean="0">
                <a:latin typeface="Times New Roman" panose="02020603050405020304" pitchFamily="18" charset="0"/>
                <a:cs typeface="Times New Roman" panose="02020603050405020304" pitchFamily="18" charset="0"/>
              </a:rPr>
              <a:t>La </a:t>
            </a:r>
            <a:r>
              <a:rPr lang="fr-FR" dirty="0">
                <a:latin typeface="Times New Roman" panose="02020603050405020304" pitchFamily="18" charset="0"/>
                <a:cs typeface="Times New Roman" panose="02020603050405020304" pitchFamily="18" charset="0"/>
              </a:rPr>
              <a:t>couche de rendu fournit une abstraction pour traiter la mise en page. Avec ce calque, vous pouvez créer une arborescence d'objets pouvant être rendus. Vous pouvez manipuler ces objets de manière dynamique, l'arborescence mettant automatiquement à jour la mise en page pour refléter vos modifications</a:t>
            </a:r>
            <a:r>
              <a:rPr lang="fr-FR" dirty="0" smtClean="0">
                <a:latin typeface="Times New Roman" panose="02020603050405020304" pitchFamily="18" charset="0"/>
                <a:cs typeface="Times New Roman" panose="02020603050405020304" pitchFamily="18" charset="0"/>
              </a:rPr>
              <a:t>.</a:t>
            </a:r>
          </a:p>
          <a:p>
            <a:r>
              <a:rPr lang="fr-FR" dirty="0" smtClean="0">
                <a:latin typeface="Times New Roman" panose="02020603050405020304" pitchFamily="18" charset="0"/>
                <a:cs typeface="Times New Roman" panose="02020603050405020304" pitchFamily="18" charset="0"/>
              </a:rPr>
              <a:t>La </a:t>
            </a:r>
            <a:r>
              <a:rPr lang="fr-FR" dirty="0">
                <a:latin typeface="Times New Roman" panose="02020603050405020304" pitchFamily="18" charset="0"/>
                <a:cs typeface="Times New Roman" panose="02020603050405020304" pitchFamily="18" charset="0"/>
              </a:rPr>
              <a:t>couche widgets est une abstraction de composition. Chaque objet de rendu dans la couche de rendu a une classe correspondante dans la couche de widgets. De plus, la couche widgets vous permet de définir des combinaisons de classes que vous pouvez réutiliser. C'est la couche à laquelle le modèle de programmation réactif est introduit</a:t>
            </a:r>
            <a:r>
              <a:rPr lang="fr-FR" dirty="0" smtClean="0">
                <a:latin typeface="Times New Roman" panose="02020603050405020304" pitchFamily="18" charset="0"/>
                <a:cs typeface="Times New Roman" panose="02020603050405020304" pitchFamily="18" charset="0"/>
              </a:rPr>
              <a:t>.</a:t>
            </a:r>
          </a:p>
          <a:p>
            <a:r>
              <a:rPr lang="fr-FR" dirty="0" smtClean="0">
                <a:latin typeface="Times New Roman" panose="02020603050405020304" pitchFamily="18" charset="0"/>
                <a:cs typeface="Times New Roman" panose="02020603050405020304" pitchFamily="18" charset="0"/>
              </a:rPr>
              <a:t>Les </a:t>
            </a:r>
            <a:r>
              <a:rPr lang="fr-FR" dirty="0">
                <a:latin typeface="Times New Roman" panose="02020603050405020304" pitchFamily="18" charset="0"/>
                <a:cs typeface="Times New Roman" panose="02020603050405020304" pitchFamily="18" charset="0"/>
              </a:rPr>
              <a:t>bibliothèques </a:t>
            </a:r>
            <a:r>
              <a:rPr lang="fr-FR" dirty="0" smtClean="0">
                <a:latin typeface="Times New Roman" panose="02020603050405020304" pitchFamily="18" charset="0"/>
                <a:cs typeface="Times New Roman" panose="02020603050405020304" pitchFamily="18" charset="0"/>
              </a:rPr>
              <a:t>Matérielles </a:t>
            </a:r>
            <a:r>
              <a:rPr lang="fr-FR" dirty="0">
                <a:latin typeface="Times New Roman" panose="02020603050405020304" pitchFamily="18" charset="0"/>
                <a:cs typeface="Times New Roman" panose="02020603050405020304" pitchFamily="18" charset="0"/>
              </a:rPr>
              <a:t>et Cupertino offrent des ensembles complets de contrôles qui utilisent les primitives de composition de la couche de widgets pour implémenter les langages de conception </a:t>
            </a:r>
            <a:r>
              <a:rPr lang="fr-FR" dirty="0" smtClean="0">
                <a:latin typeface="Times New Roman" panose="02020603050405020304" pitchFamily="18" charset="0"/>
                <a:cs typeface="Times New Roman" panose="02020603050405020304" pitchFamily="18" charset="0"/>
              </a:rPr>
              <a:t>Matérielle </a:t>
            </a:r>
            <a:r>
              <a:rPr lang="fr-FR" dirty="0">
                <a:latin typeface="Times New Roman" panose="02020603050405020304" pitchFamily="18" charset="0"/>
                <a:cs typeface="Times New Roman" panose="02020603050405020304" pitchFamily="18" charset="0"/>
              </a:rPr>
              <a:t>ou iOS.</a:t>
            </a:r>
          </a:p>
        </p:txBody>
      </p:sp>
    </p:spTree>
    <p:extLst>
      <p:ext uri="{BB962C8B-B14F-4D97-AF65-F5344CB8AC3E}">
        <p14:creationId xmlns:p14="http://schemas.microsoft.com/office/powerpoint/2010/main" val="3701192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Interfaces utilisateur réactives</a:t>
            </a:r>
          </a:p>
        </p:txBody>
      </p:sp>
      <p:sp>
        <p:nvSpPr>
          <p:cNvPr id="3" name="Espace réservé du contenu 2"/>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Flutter est un </a:t>
            </a:r>
            <a:r>
              <a:rPr lang="fr-FR" sz="2400" dirty="0" err="1">
                <a:latin typeface="Times New Roman" panose="02020603050405020304" pitchFamily="18" charset="0"/>
                <a:cs typeface="Times New Roman" panose="02020603050405020304" pitchFamily="18" charset="0"/>
              </a:rPr>
              <a:t>framework</a:t>
            </a:r>
            <a:r>
              <a:rPr lang="fr-FR" sz="2400" dirty="0">
                <a:latin typeface="Times New Roman" panose="02020603050405020304" pitchFamily="18" charset="0"/>
                <a:cs typeface="Times New Roman" panose="02020603050405020304" pitchFamily="18" charset="0"/>
              </a:rPr>
              <a:t> d'interface utilisateur pseudo-déclaratif réactif, dans lequel le développeur fournit un mappage de l'état de l'application à l'état de l'interface, et le </a:t>
            </a:r>
            <a:r>
              <a:rPr lang="fr-FR" sz="2400" dirty="0" err="1">
                <a:latin typeface="Times New Roman" panose="02020603050405020304" pitchFamily="18" charset="0"/>
                <a:cs typeface="Times New Roman" panose="02020603050405020304" pitchFamily="18" charset="0"/>
              </a:rPr>
              <a:t>framework</a:t>
            </a:r>
            <a:r>
              <a:rPr lang="fr-FR" sz="2400" dirty="0">
                <a:latin typeface="Times New Roman" panose="02020603050405020304" pitchFamily="18" charset="0"/>
                <a:cs typeface="Times New Roman" panose="02020603050405020304" pitchFamily="18" charset="0"/>
              </a:rPr>
              <a:t> se charge de mettre à jour l'interface au moment de l'exécution lorsque l'état de l'application change. </a:t>
            </a:r>
            <a:endParaRPr lang="fr-FR" sz="2400" dirty="0">
              <a:latin typeface="Times New Roman" panose="02020603050405020304" pitchFamily="18" charset="0"/>
              <a:cs typeface="Times New Roman" panose="02020603050405020304" pitchFamily="18" charset="0"/>
            </a:endParaRPr>
          </a:p>
          <a:p>
            <a:endParaRPr lang="fr-FR" sz="2400" dirty="0" smtClean="0">
              <a:latin typeface="Times New Roman" panose="02020603050405020304" pitchFamily="18" charset="0"/>
              <a:cs typeface="Times New Roman" panose="02020603050405020304" pitchFamily="18" charset="0"/>
            </a:endParaRPr>
          </a:p>
          <a:p>
            <a:r>
              <a:rPr lang="fr-FR" sz="2400" dirty="0" smtClean="0">
                <a:latin typeface="Times New Roman" panose="02020603050405020304" pitchFamily="18" charset="0"/>
                <a:cs typeface="Times New Roman" panose="02020603050405020304" pitchFamily="18" charset="0"/>
              </a:rPr>
              <a:t>Ce </a:t>
            </a:r>
            <a:r>
              <a:rPr lang="fr-FR" sz="2400" dirty="0">
                <a:latin typeface="Times New Roman" panose="02020603050405020304" pitchFamily="18" charset="0"/>
                <a:cs typeface="Times New Roman" panose="02020603050405020304" pitchFamily="18" charset="0"/>
              </a:rPr>
              <a:t>modèle s'inspire des travaux de Facebook pour leur propre </a:t>
            </a:r>
            <a:r>
              <a:rPr lang="fr-FR" sz="2400" dirty="0" err="1">
                <a:latin typeface="Times New Roman" panose="02020603050405020304" pitchFamily="18" charset="0"/>
                <a:cs typeface="Times New Roman" panose="02020603050405020304" pitchFamily="18" charset="0"/>
              </a:rPr>
              <a:t>framework</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React</a:t>
            </a:r>
            <a:r>
              <a:rPr lang="fr-FR" sz="2400" dirty="0">
                <a:latin typeface="Times New Roman" panose="02020603050405020304" pitchFamily="18" charset="0"/>
                <a:cs typeface="Times New Roman" panose="02020603050405020304" pitchFamily="18" charset="0"/>
              </a:rPr>
              <a:t>, qui comprend une refonte de nombreux principes de conception traditionnels</a:t>
            </a:r>
            <a:r>
              <a:rPr lang="fr-FR"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67656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lor picker dialo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046894" y="959309"/>
            <a:ext cx="7145106" cy="5562261"/>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828136" y="1621766"/>
            <a:ext cx="4030735" cy="4832092"/>
          </a:xfrm>
          <a:prstGeom prst="rect">
            <a:avLst/>
          </a:prstGeom>
          <a:noFill/>
        </p:spPr>
        <p:txBody>
          <a:bodyPr wrap="square" rtlCol="0">
            <a:spAutoFit/>
          </a:bodyPr>
          <a:lstStyle/>
          <a:p>
            <a:r>
              <a:rPr lang="fr-FR" sz="2800" b="1" dirty="0" smtClean="0">
                <a:solidFill>
                  <a:srgbClr val="FF0000"/>
                </a:solidFill>
                <a:latin typeface="Times New Roman" panose="02020603050405020304" pitchFamily="18" charset="0"/>
                <a:cs typeface="Times New Roman" panose="02020603050405020304" pitchFamily="18" charset="0"/>
              </a:rPr>
              <a:t>Problématique:</a:t>
            </a:r>
          </a:p>
          <a:p>
            <a:r>
              <a:rPr lang="fr-FR" sz="2800" dirty="0">
                <a:latin typeface="Times New Roman" panose="02020603050405020304" pitchFamily="18" charset="0"/>
                <a:cs typeface="Times New Roman" panose="02020603050405020304" pitchFamily="18" charset="0"/>
              </a:rPr>
              <a:t>Il existe de nombreux endroits où l'état peut être modifié : la boîte de couleur, le curseur de teinte, les boutons radio. Au fur et à mesure que l'utilisateur interagit avec l'interface utilisateur, les modifications doivent être reflétées partout ailleurs.</a:t>
            </a:r>
          </a:p>
        </p:txBody>
      </p:sp>
      <p:sp>
        <p:nvSpPr>
          <p:cNvPr id="7" name="Titre 1"/>
          <p:cNvSpPr>
            <a:spLocks noGrp="1"/>
          </p:cNvSpPr>
          <p:nvPr>
            <p:ph type="title"/>
          </p:nvPr>
        </p:nvSpPr>
        <p:spPr>
          <a:xfrm>
            <a:off x="828136" y="135866"/>
            <a:ext cx="9601200" cy="1485900"/>
          </a:xfrm>
        </p:spPr>
        <p:txBody>
          <a:bodyPr/>
          <a:lstStyle/>
          <a:p>
            <a:r>
              <a:rPr lang="fr-FR" dirty="0"/>
              <a:t>Interfaces utilisateur réactives</a:t>
            </a:r>
          </a:p>
        </p:txBody>
      </p:sp>
    </p:spTree>
    <p:extLst>
      <p:ext uri="{BB962C8B-B14F-4D97-AF65-F5344CB8AC3E}">
        <p14:creationId xmlns:p14="http://schemas.microsoft.com/office/powerpoint/2010/main" val="675009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71600" y="1828800"/>
            <a:ext cx="9601200" cy="4038600"/>
          </a:xfrm>
        </p:spPr>
        <p:txBody>
          <a:bodyPr>
            <a:normAutofit/>
          </a:bodyPr>
          <a:lstStyle/>
          <a:p>
            <a:r>
              <a:rPr lang="fr-FR" b="1" dirty="0" smtClean="0">
                <a:solidFill>
                  <a:srgbClr val="FF0000"/>
                </a:solidFill>
                <a:latin typeface="Times New Roman" panose="02020603050405020304" pitchFamily="18" charset="0"/>
                <a:cs typeface="Times New Roman" panose="02020603050405020304" pitchFamily="18" charset="0"/>
              </a:rPr>
              <a:t>Solution 1:  MVC</a:t>
            </a:r>
          </a:p>
          <a:p>
            <a:pPr lvl="1">
              <a:buFont typeface="Franklin Gothic Book" panose="020B0503020102020204" pitchFamily="34" charset="0"/>
              <a:buChar char="+"/>
            </a:pPr>
            <a:r>
              <a:rPr lang="fr-FR" i="0" dirty="0">
                <a:latin typeface="Times New Roman" panose="02020603050405020304" pitchFamily="18" charset="0"/>
                <a:cs typeface="Times New Roman" panose="02020603050405020304" pitchFamily="18" charset="0"/>
              </a:rPr>
              <a:t>Vous transmettez les modifications de données au modèle via le contrôleur, puis le modèle pousse le nouvel état vers la vue via le contrôleur.</a:t>
            </a:r>
          </a:p>
          <a:p>
            <a:pPr lvl="1"/>
            <a:r>
              <a:rPr lang="fr-FR" i="0" dirty="0">
                <a:latin typeface="Times New Roman" panose="02020603050405020304" pitchFamily="18" charset="0"/>
                <a:cs typeface="Times New Roman" panose="02020603050405020304" pitchFamily="18" charset="0"/>
              </a:rPr>
              <a:t>La création et la mise à jour des éléments de l'interface utilisateur sont deux étapes distinctes qui peuvent facilement se désynchroniser</a:t>
            </a:r>
            <a:r>
              <a:rPr lang="fr-FR" i="0" dirty="0" smtClean="0">
                <a:latin typeface="Times New Roman" panose="02020603050405020304" pitchFamily="18" charset="0"/>
                <a:cs typeface="Times New Roman" panose="02020603050405020304" pitchFamily="18" charset="0"/>
              </a:rPr>
              <a:t>.</a:t>
            </a:r>
          </a:p>
          <a:p>
            <a:pPr marL="530352" lvl="1" indent="0">
              <a:buNone/>
            </a:pPr>
            <a:endParaRPr lang="fr-FR" dirty="0">
              <a:latin typeface="Times New Roman" panose="02020603050405020304" pitchFamily="18" charset="0"/>
              <a:cs typeface="Times New Roman" panose="02020603050405020304" pitchFamily="18" charset="0"/>
            </a:endParaRPr>
          </a:p>
          <a:p>
            <a:r>
              <a:rPr lang="fr-FR" b="1" dirty="0" smtClean="0">
                <a:solidFill>
                  <a:srgbClr val="FF0000"/>
                </a:solidFill>
                <a:latin typeface="Times New Roman" panose="02020603050405020304" pitchFamily="18" charset="0"/>
                <a:cs typeface="Times New Roman" panose="02020603050405020304" pitchFamily="18" charset="0"/>
              </a:rPr>
              <a:t>Solution 2: </a:t>
            </a:r>
          </a:p>
          <a:p>
            <a:pPr marL="0" indent="0">
              <a:buNone/>
            </a:pPr>
            <a:r>
              <a:rPr lang="fr-FR" dirty="0" smtClean="0">
                <a:latin typeface="Times New Roman" panose="02020603050405020304" pitchFamily="18" charset="0"/>
                <a:cs typeface="Times New Roman" panose="02020603050405020304" pitchFamily="18" charset="0"/>
              </a:rPr>
              <a:t>Flutter adopte </a:t>
            </a:r>
            <a:r>
              <a:rPr lang="fr-FR" dirty="0">
                <a:latin typeface="Times New Roman" panose="02020603050405020304" pitchFamily="18" charset="0"/>
                <a:cs typeface="Times New Roman" panose="02020603050405020304" pitchFamily="18" charset="0"/>
              </a:rPr>
              <a:t>une approche alternative à ce problème, en découplant explicitement l'interface utilisateur de son état sous-jacent. Avec les API de style </a:t>
            </a:r>
            <a:r>
              <a:rPr lang="fr-FR" dirty="0" err="1">
                <a:latin typeface="Times New Roman" panose="02020603050405020304" pitchFamily="18" charset="0"/>
                <a:cs typeface="Times New Roman" panose="02020603050405020304" pitchFamily="18" charset="0"/>
              </a:rPr>
              <a:t>React</a:t>
            </a:r>
            <a:r>
              <a:rPr lang="fr-FR" dirty="0">
                <a:latin typeface="Times New Roman" panose="02020603050405020304" pitchFamily="18" charset="0"/>
                <a:cs typeface="Times New Roman" panose="02020603050405020304" pitchFamily="18" charset="0"/>
              </a:rPr>
              <a:t>, vous ne créez que la description de l'interface utilisateur et le </a:t>
            </a:r>
            <a:r>
              <a:rPr lang="fr-FR" dirty="0" err="1">
                <a:latin typeface="Times New Roman" panose="02020603050405020304" pitchFamily="18" charset="0"/>
                <a:cs typeface="Times New Roman" panose="02020603050405020304" pitchFamily="18" charset="0"/>
              </a:rPr>
              <a:t>framework</a:t>
            </a:r>
            <a:r>
              <a:rPr lang="fr-FR" dirty="0">
                <a:latin typeface="Times New Roman" panose="02020603050405020304" pitchFamily="18" charset="0"/>
                <a:cs typeface="Times New Roman" panose="02020603050405020304" pitchFamily="18" charset="0"/>
              </a:rPr>
              <a:t> s'occupe d'utiliser cette configuration pour créer et/ou mettre à jour l'interface utilisateur selon les besoins.</a:t>
            </a:r>
            <a:endParaRPr lang="fr-FR" dirty="0" smtClean="0">
              <a:latin typeface="Times New Roman" panose="02020603050405020304" pitchFamily="18" charset="0"/>
              <a:cs typeface="Times New Roman" panose="02020603050405020304" pitchFamily="18" charset="0"/>
            </a:endParaRPr>
          </a:p>
          <a:p>
            <a:pPr marL="0" lvl="1" indent="0">
              <a:buNone/>
            </a:pPr>
            <a:endParaRPr lang="fr-FR" i="0" dirty="0" smtClean="0">
              <a:latin typeface="Times New Roman" panose="02020603050405020304" pitchFamily="18" charset="0"/>
              <a:cs typeface="Times New Roman" panose="02020603050405020304" pitchFamily="18" charset="0"/>
            </a:endParaRPr>
          </a:p>
        </p:txBody>
      </p:sp>
      <p:sp>
        <p:nvSpPr>
          <p:cNvPr id="4" name="Titre 1"/>
          <p:cNvSpPr txBox="1">
            <a:spLocks/>
          </p:cNvSpPr>
          <p:nvPr/>
        </p:nvSpPr>
        <p:spPr>
          <a:xfrm>
            <a:off x="1104181" y="446417"/>
            <a:ext cx="9601200" cy="1020074"/>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smtClean="0"/>
              <a:t>Interfaces utilisateur réactives</a:t>
            </a:r>
            <a:endParaRPr lang="fr-FR" dirty="0"/>
          </a:p>
        </p:txBody>
      </p:sp>
    </p:spTree>
    <p:extLst>
      <p:ext uri="{BB962C8B-B14F-4D97-AF65-F5344CB8AC3E}">
        <p14:creationId xmlns:p14="http://schemas.microsoft.com/office/powerpoint/2010/main" val="2784461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Les meilleurs </a:t>
            </a:r>
            <a:r>
              <a:rPr lang="fr-FR" b="1" dirty="0" err="1"/>
              <a:t>Frameworks</a:t>
            </a:r>
            <a:r>
              <a:rPr lang="fr-FR" b="1" dirty="0"/>
              <a:t> mobiles multiplateformes</a:t>
            </a:r>
            <a:br>
              <a:rPr lang="fr-FR" b="1" dirty="0"/>
            </a:br>
            <a:endParaRPr lang="fr-FR" dirty="0"/>
          </a:p>
        </p:txBody>
      </p:sp>
      <p:sp>
        <p:nvSpPr>
          <p:cNvPr id="3" name="Espace réservé du contenu 2"/>
          <p:cNvSpPr>
            <a:spLocks noGrp="1"/>
          </p:cNvSpPr>
          <p:nvPr>
            <p:ph idx="1"/>
          </p:nvPr>
        </p:nvSpPr>
        <p:spPr>
          <a:xfrm>
            <a:off x="1371600" y="2286000"/>
            <a:ext cx="9601200" cy="3998686"/>
          </a:xfrm>
        </p:spPr>
        <p:txBody>
          <a:bodyPr>
            <a:normAutofit/>
          </a:bodyPr>
          <a:lstStyle/>
          <a:p>
            <a:r>
              <a:rPr lang="en-US" dirty="0"/>
              <a:t>React </a:t>
            </a:r>
            <a:r>
              <a:rPr lang="en-US" dirty="0" smtClean="0"/>
              <a:t>Native</a:t>
            </a:r>
          </a:p>
          <a:p>
            <a:endParaRPr lang="en-US" dirty="0"/>
          </a:p>
          <a:p>
            <a:r>
              <a:rPr lang="en-US" dirty="0" smtClean="0"/>
              <a:t>Flutter</a:t>
            </a:r>
          </a:p>
          <a:p>
            <a:endParaRPr lang="en-US" dirty="0"/>
          </a:p>
          <a:p>
            <a:r>
              <a:rPr lang="en-US" dirty="0" smtClean="0"/>
              <a:t>Ionic</a:t>
            </a:r>
          </a:p>
          <a:p>
            <a:endParaRPr lang="en-US" dirty="0"/>
          </a:p>
          <a:p>
            <a:r>
              <a:rPr lang="en-US" dirty="0" err="1" smtClean="0"/>
              <a:t>Xamarin</a:t>
            </a:r>
            <a:endParaRPr lang="en-US" dirty="0" smtClean="0"/>
          </a:p>
          <a:p>
            <a:endParaRPr lang="en-US" dirty="0"/>
          </a:p>
          <a:p>
            <a:r>
              <a:rPr lang="en-US" dirty="0"/>
              <a:t>Unity</a:t>
            </a:r>
          </a:p>
          <a:p>
            <a:pPr marL="0" indent="0">
              <a:buNone/>
            </a:pPr>
            <a:endParaRPr lang="fr-FR" dirty="0" smtClean="0"/>
          </a:p>
        </p:txBody>
      </p:sp>
    </p:spTree>
    <p:extLst>
      <p:ext uri="{BB962C8B-B14F-4D97-AF65-F5344CB8AC3E}">
        <p14:creationId xmlns:p14="http://schemas.microsoft.com/office/powerpoint/2010/main" val="3905111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Interfaces utilisateur réactives</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227" y="4768664"/>
            <a:ext cx="8068539" cy="1827680"/>
          </a:xfrm>
        </p:spPr>
      </p:pic>
      <p:sp>
        <p:nvSpPr>
          <p:cNvPr id="5" name="Rectangle 4"/>
          <p:cNvSpPr/>
          <p:nvPr/>
        </p:nvSpPr>
        <p:spPr>
          <a:xfrm>
            <a:off x="1371600" y="1660658"/>
            <a:ext cx="9601200" cy="3046988"/>
          </a:xfrm>
          <a:prstGeom prst="rect">
            <a:avLst/>
          </a:prstGeom>
        </p:spPr>
        <p:txBody>
          <a:bodyPr wrap="square">
            <a:spAutoFit/>
          </a:bodyPr>
          <a:lstStyle/>
          <a:p>
            <a:endParaRPr lang="fr-FR" sz="2400" dirty="0" smtClean="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sz="2400" dirty="0" smtClean="0">
                <a:solidFill>
                  <a:srgbClr val="333333"/>
                </a:solidFill>
                <a:latin typeface="Times New Roman" panose="02020603050405020304" pitchFamily="18" charset="0"/>
                <a:cs typeface="Times New Roman" panose="02020603050405020304" pitchFamily="18" charset="0"/>
              </a:rPr>
              <a:t>La </a:t>
            </a:r>
            <a:r>
              <a:rPr lang="fr-FR" sz="2400" dirty="0">
                <a:solidFill>
                  <a:srgbClr val="333333"/>
                </a:solidFill>
                <a:latin typeface="Times New Roman" panose="02020603050405020304" pitchFamily="18" charset="0"/>
                <a:cs typeface="Times New Roman" panose="02020603050405020304" pitchFamily="18" charset="0"/>
              </a:rPr>
              <a:t>vue est généralement une disposition de widget pour un écran de votre </a:t>
            </a:r>
            <a:r>
              <a:rPr lang="fr-FR" sz="2400" dirty="0" smtClean="0">
                <a:solidFill>
                  <a:srgbClr val="333333"/>
                </a:solidFill>
                <a:latin typeface="Times New Roman" panose="02020603050405020304" pitchFamily="18" charset="0"/>
                <a:cs typeface="Times New Roman" panose="02020603050405020304" pitchFamily="18" charset="0"/>
              </a:rPr>
              <a:t>application. Cependant</a:t>
            </a:r>
            <a:r>
              <a:rPr lang="fr-FR" sz="2400" dirty="0">
                <a:solidFill>
                  <a:srgbClr val="333333"/>
                </a:solidFill>
                <a:latin typeface="Times New Roman" panose="02020603050405020304" pitchFamily="18" charset="0"/>
                <a:cs typeface="Times New Roman" panose="02020603050405020304" pitchFamily="18" charset="0"/>
              </a:rPr>
              <a:t>, il ne contient aucune logique ou état. </a:t>
            </a:r>
            <a:endParaRPr lang="fr-FR" sz="2400" dirty="0" smtClean="0">
              <a:solidFill>
                <a:srgbClr val="333333"/>
              </a:solidFill>
              <a:latin typeface="Times New Roman" panose="02020603050405020304" pitchFamily="18" charset="0"/>
              <a:cs typeface="Times New Roman" panose="02020603050405020304" pitchFamily="18" charset="0"/>
            </a:endParaRPr>
          </a:p>
          <a:p>
            <a:endParaRPr lang="fr-FR" sz="2400" dirty="0" smtClean="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sz="2400" dirty="0" smtClean="0">
                <a:latin typeface="Times New Roman" panose="02020603050405020304" pitchFamily="18" charset="0"/>
                <a:cs typeface="Times New Roman" panose="02020603050405020304" pitchFamily="18" charset="0"/>
              </a:rPr>
              <a:t>La </a:t>
            </a:r>
            <a:r>
              <a:rPr lang="fr-FR" sz="2400" dirty="0">
                <a:latin typeface="Times New Roman" panose="02020603050405020304" pitchFamily="18" charset="0"/>
                <a:cs typeface="Times New Roman" panose="02020603050405020304" pitchFamily="18" charset="0"/>
              </a:rPr>
              <a:t>plupart des applications doivent stocker et accéder aux données et cela est géré par les services, qui ne sont que des classes </a:t>
            </a:r>
            <a:r>
              <a:rPr lang="fr-FR" sz="2400" dirty="0" err="1">
                <a:latin typeface="Times New Roman" panose="02020603050405020304" pitchFamily="18" charset="0"/>
                <a:cs typeface="Times New Roman" panose="02020603050405020304" pitchFamily="18" charset="0"/>
              </a:rPr>
              <a:t>Dart</a:t>
            </a:r>
            <a:r>
              <a:rPr lang="fr-FR" sz="2400" dirty="0">
                <a:latin typeface="Times New Roman" panose="02020603050405020304" pitchFamily="18" charset="0"/>
                <a:cs typeface="Times New Roman" panose="02020603050405020304" pitchFamily="18" charset="0"/>
              </a:rPr>
              <a:t> qui résument les détails afin que les modèles d'affichage n'aient pas à se soucier de la façon dont cela est fait</a:t>
            </a:r>
          </a:p>
        </p:txBody>
      </p:sp>
    </p:spTree>
    <p:extLst>
      <p:ext uri="{BB962C8B-B14F-4D97-AF65-F5344CB8AC3E}">
        <p14:creationId xmlns:p14="http://schemas.microsoft.com/office/powerpoint/2010/main" val="1451223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Interfaces utilisateur réactives</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4814" y="1345441"/>
            <a:ext cx="7925633" cy="5243617"/>
          </a:xfrm>
        </p:spPr>
      </p:pic>
    </p:spTree>
    <p:extLst>
      <p:ext uri="{BB962C8B-B14F-4D97-AF65-F5344CB8AC3E}">
        <p14:creationId xmlns:p14="http://schemas.microsoft.com/office/powerpoint/2010/main" val="3950243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Widgets</a:t>
            </a:r>
            <a:endParaRPr lang="fr-FR" dirty="0"/>
          </a:p>
        </p:txBody>
      </p:sp>
      <p:sp>
        <p:nvSpPr>
          <p:cNvPr id="3" name="Espace réservé du contenu 2"/>
          <p:cNvSpPr>
            <a:spLocks noGrp="1"/>
          </p:cNvSpPr>
          <p:nvPr>
            <p:ph idx="1"/>
          </p:nvPr>
        </p:nvSpPr>
        <p:spPr/>
        <p:txBody>
          <a:bodyPr>
            <a:noAutofit/>
          </a:bodyPr>
          <a:lstStyle/>
          <a:p>
            <a:r>
              <a:rPr lang="fr-FR" sz="2800" dirty="0">
                <a:latin typeface="Times New Roman" panose="02020603050405020304" pitchFamily="18" charset="0"/>
                <a:cs typeface="Times New Roman" panose="02020603050405020304" pitchFamily="18" charset="0"/>
              </a:rPr>
              <a:t>Les widgets sont essentiellement des composants d'interface utilisateur utilisés pour créer l'interface utilisateur de l'application</a:t>
            </a:r>
            <a:r>
              <a:rPr lang="fr-FR" sz="2800" dirty="0" smtClean="0">
                <a:latin typeface="Times New Roman" panose="02020603050405020304" pitchFamily="18" charset="0"/>
                <a:cs typeface="Times New Roman" panose="02020603050405020304" pitchFamily="18" charset="0"/>
              </a:rPr>
              <a:t>.</a:t>
            </a:r>
          </a:p>
          <a:p>
            <a:r>
              <a:rPr lang="fr-FR" sz="2800" dirty="0">
                <a:latin typeface="Times New Roman" panose="02020603050405020304" pitchFamily="18" charset="0"/>
                <a:cs typeface="Times New Roman" panose="02020603050405020304" pitchFamily="18" charset="0"/>
              </a:rPr>
              <a:t>Dans Flutter, l'application est elle-même un widget. L'application est le widget de niveau supérieur et son interface utilisateur est construite en utilisant un ou plusieurs enfants (widgets), qui à nouveau sont construits en utilisant ses widgets enfants. Cette fonctionnalité de </a:t>
            </a:r>
            <a:r>
              <a:rPr lang="fr-FR" sz="2800" dirty="0" err="1">
                <a:latin typeface="Times New Roman" panose="02020603050405020304" pitchFamily="18" charset="0"/>
                <a:cs typeface="Times New Roman" panose="02020603050405020304" pitchFamily="18" charset="0"/>
              </a:rPr>
              <a:t>composabilité</a:t>
            </a:r>
            <a:r>
              <a:rPr lang="fr-FR" sz="2800" dirty="0">
                <a:latin typeface="Times New Roman" panose="02020603050405020304" pitchFamily="18" charset="0"/>
                <a:cs typeface="Times New Roman" panose="02020603050405020304" pitchFamily="18" charset="0"/>
              </a:rPr>
              <a:t> nous aide à créer une interface utilisateur de toute complexité.</a:t>
            </a:r>
          </a:p>
        </p:txBody>
      </p:sp>
    </p:spTree>
    <p:extLst>
      <p:ext uri="{BB962C8B-B14F-4D97-AF65-F5344CB8AC3E}">
        <p14:creationId xmlns:p14="http://schemas.microsoft.com/office/powerpoint/2010/main" val="3835064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Gestes</a:t>
            </a:r>
            <a:endParaRPr lang="fr-FR" dirty="0"/>
          </a:p>
        </p:txBody>
      </p:sp>
      <p:sp>
        <p:nvSpPr>
          <p:cNvPr id="3" name="Espace réservé du contenu 2"/>
          <p:cNvSpPr>
            <a:spLocks noGrp="1"/>
          </p:cNvSpPr>
          <p:nvPr>
            <p:ph idx="1"/>
          </p:nvPr>
        </p:nvSpPr>
        <p:spPr>
          <a:xfrm>
            <a:off x="1371600" y="2027207"/>
            <a:ext cx="9601200" cy="3581400"/>
          </a:xfrm>
        </p:spPr>
        <p:txBody>
          <a:bodyPr>
            <a:normAutofit/>
          </a:bodyPr>
          <a:lstStyle/>
          <a:p>
            <a:r>
              <a:rPr lang="fr-FR" sz="2800" dirty="0" err="1">
                <a:latin typeface="Times New Roman" panose="02020603050405020304" pitchFamily="18" charset="0"/>
                <a:cs typeface="Times New Roman" panose="02020603050405020304" pitchFamily="18" charset="0"/>
              </a:rPr>
              <a:t>GestureDetector</a:t>
            </a:r>
            <a:r>
              <a:rPr lang="fr-FR" sz="2800" dirty="0">
                <a:latin typeface="Times New Roman" panose="02020603050405020304" pitchFamily="18" charset="0"/>
                <a:cs typeface="Times New Roman" panose="02020603050405020304" pitchFamily="18" charset="0"/>
              </a:rPr>
              <a:t> est un widget invisible ayant la capacité de capturer les interactions de l'utilisateur telles que le tapotement, le glissement, etc., de son widget enfant</a:t>
            </a:r>
            <a:r>
              <a:rPr lang="fr-FR" sz="2800" dirty="0" smtClean="0">
                <a:latin typeface="Times New Roman" panose="02020603050405020304" pitchFamily="18" charset="0"/>
                <a:cs typeface="Times New Roman" panose="02020603050405020304" pitchFamily="18" charset="0"/>
              </a:rPr>
              <a:t>.</a:t>
            </a:r>
          </a:p>
          <a:p>
            <a:endParaRPr lang="fr-FR" sz="2800" dirty="0" smtClean="0">
              <a:latin typeface="Times New Roman" panose="02020603050405020304" pitchFamily="18" charset="0"/>
              <a:cs typeface="Times New Roman" panose="02020603050405020304" pitchFamily="18" charset="0"/>
            </a:endParaRPr>
          </a:p>
          <a:p>
            <a:r>
              <a:rPr lang="fr-FR" sz="2800" dirty="0">
                <a:latin typeface="Times New Roman" panose="02020603050405020304" pitchFamily="18" charset="0"/>
                <a:cs typeface="Times New Roman" panose="02020603050405020304" pitchFamily="18" charset="0"/>
              </a:rPr>
              <a:t>Vous </a:t>
            </a:r>
            <a:r>
              <a:rPr lang="fr-FR" sz="2800" dirty="0" smtClean="0">
                <a:latin typeface="Times New Roman" panose="02020603050405020304" pitchFamily="18" charset="0"/>
                <a:cs typeface="Times New Roman" panose="02020603050405020304" pitchFamily="18" charset="0"/>
              </a:rPr>
              <a:t>pouvez également </a:t>
            </a:r>
            <a:r>
              <a:rPr lang="fr-FR" sz="2800" dirty="0">
                <a:latin typeface="Times New Roman" panose="02020603050405020304" pitchFamily="18" charset="0"/>
                <a:cs typeface="Times New Roman" panose="02020603050405020304" pitchFamily="18" charset="0"/>
              </a:rPr>
              <a:t>incorporer une fonctionnalité interactive dans le widget existant en le composant avec le widget </a:t>
            </a:r>
            <a:r>
              <a:rPr lang="fr-FR" sz="2800" dirty="0" err="1">
                <a:latin typeface="Times New Roman" panose="02020603050405020304" pitchFamily="18" charset="0"/>
                <a:cs typeface="Times New Roman" panose="02020603050405020304" pitchFamily="18" charset="0"/>
              </a:rPr>
              <a:t>GestureDetector</a:t>
            </a:r>
            <a:r>
              <a:rPr lang="fr-FR"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23847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Notion d'État</a:t>
            </a:r>
          </a:p>
        </p:txBody>
      </p:sp>
      <p:sp>
        <p:nvSpPr>
          <p:cNvPr id="3" name="Espace réservé du contenu 2"/>
          <p:cNvSpPr>
            <a:spLocks noGrp="1"/>
          </p:cNvSpPr>
          <p:nvPr>
            <p:ph idx="1"/>
          </p:nvPr>
        </p:nvSpPr>
        <p:spPr>
          <a:xfrm>
            <a:off x="1224951" y="2171699"/>
            <a:ext cx="9747849" cy="3746021"/>
          </a:xfrm>
        </p:spPr>
        <p:txBody>
          <a:bodyPr>
            <a:normAutofit/>
          </a:bodyPr>
          <a:lstStyle/>
          <a:p>
            <a:r>
              <a:rPr lang="fr-FR" sz="2400" dirty="0" smtClean="0">
                <a:latin typeface="Times New Roman" panose="02020603050405020304" pitchFamily="18" charset="0"/>
                <a:cs typeface="Times New Roman" panose="02020603050405020304" pitchFamily="18" charset="0"/>
              </a:rPr>
              <a:t>Les </a:t>
            </a:r>
            <a:r>
              <a:rPr lang="fr-FR" sz="2400" dirty="0">
                <a:latin typeface="Times New Roman" panose="02020603050405020304" pitchFamily="18" charset="0"/>
                <a:cs typeface="Times New Roman" panose="02020603050405020304" pitchFamily="18" charset="0"/>
              </a:rPr>
              <a:t>widgets Flutter prennent en charge la maintenance de l'état en fournissant un widget spécial, </a:t>
            </a:r>
            <a:r>
              <a:rPr lang="fr-FR" sz="2400" dirty="0" err="1">
                <a:latin typeface="Times New Roman" panose="02020603050405020304" pitchFamily="18" charset="0"/>
                <a:cs typeface="Times New Roman" panose="02020603050405020304" pitchFamily="18" charset="0"/>
              </a:rPr>
              <a:t>StatefulWidget</a:t>
            </a:r>
            <a:r>
              <a:rPr lang="fr-FR" sz="2400" dirty="0">
                <a:latin typeface="Times New Roman" panose="02020603050405020304" pitchFamily="18" charset="0"/>
                <a:cs typeface="Times New Roman" panose="02020603050405020304" pitchFamily="18" charset="0"/>
              </a:rPr>
              <a:t>. </a:t>
            </a:r>
            <a:endParaRPr lang="fr-FR" sz="2400" dirty="0" smtClean="0">
              <a:latin typeface="Times New Roman" panose="02020603050405020304" pitchFamily="18" charset="0"/>
              <a:cs typeface="Times New Roman" panose="02020603050405020304" pitchFamily="18" charset="0"/>
            </a:endParaRPr>
          </a:p>
          <a:p>
            <a:r>
              <a:rPr lang="fr-FR" sz="2400" dirty="0" smtClean="0">
                <a:latin typeface="Times New Roman" panose="02020603050405020304" pitchFamily="18" charset="0"/>
                <a:cs typeface="Times New Roman" panose="02020603050405020304" pitchFamily="18" charset="0"/>
              </a:rPr>
              <a:t>Le </a:t>
            </a:r>
            <a:r>
              <a:rPr lang="fr-FR" sz="2400" dirty="0">
                <a:latin typeface="Times New Roman" panose="02020603050405020304" pitchFamily="18" charset="0"/>
                <a:cs typeface="Times New Roman" panose="02020603050405020304" pitchFamily="18" charset="0"/>
              </a:rPr>
              <a:t>widget doit être dérivé du widget </a:t>
            </a:r>
            <a:r>
              <a:rPr lang="fr-FR" sz="2400" dirty="0" err="1">
                <a:latin typeface="Times New Roman" panose="02020603050405020304" pitchFamily="18" charset="0"/>
                <a:cs typeface="Times New Roman" panose="02020603050405020304" pitchFamily="18" charset="0"/>
              </a:rPr>
              <a:t>StatefulWidget</a:t>
            </a:r>
            <a:r>
              <a:rPr lang="fr-FR" sz="2400" dirty="0">
                <a:latin typeface="Times New Roman" panose="02020603050405020304" pitchFamily="18" charset="0"/>
                <a:cs typeface="Times New Roman" panose="02020603050405020304" pitchFamily="18" charset="0"/>
              </a:rPr>
              <a:t> pour prendre en charge la maintenance de l'état et tous les autres </a:t>
            </a:r>
            <a:r>
              <a:rPr lang="fr-FR" sz="2400" dirty="0" smtClean="0">
                <a:latin typeface="Times New Roman" panose="02020603050405020304" pitchFamily="18" charset="0"/>
                <a:cs typeface="Times New Roman" panose="02020603050405020304" pitchFamily="18" charset="0"/>
              </a:rPr>
              <a:t>widgets. </a:t>
            </a:r>
          </a:p>
          <a:p>
            <a:r>
              <a:rPr lang="fr-FR" sz="2400" dirty="0" smtClean="0">
                <a:latin typeface="Times New Roman" panose="02020603050405020304" pitchFamily="18" charset="0"/>
                <a:cs typeface="Times New Roman" panose="02020603050405020304" pitchFamily="18" charset="0"/>
              </a:rPr>
              <a:t>Les </a:t>
            </a:r>
            <a:r>
              <a:rPr lang="fr-FR" sz="2400" dirty="0">
                <a:latin typeface="Times New Roman" panose="02020603050405020304" pitchFamily="18" charset="0"/>
                <a:cs typeface="Times New Roman" panose="02020603050405020304" pitchFamily="18" charset="0"/>
              </a:rPr>
              <a:t>widgets Flutter sont réactifs en natif. Ceci est similaire à </a:t>
            </a:r>
            <a:r>
              <a:rPr lang="fr-FR" sz="2400" dirty="0" err="1">
                <a:latin typeface="Times New Roman" panose="02020603050405020304" pitchFamily="18" charset="0"/>
                <a:cs typeface="Times New Roman" panose="02020603050405020304" pitchFamily="18" charset="0"/>
              </a:rPr>
              <a:t>reactjs</a:t>
            </a:r>
            <a:r>
              <a:rPr lang="fr-FR" sz="2400" dirty="0">
                <a:latin typeface="Times New Roman" panose="02020603050405020304" pitchFamily="18" charset="0"/>
                <a:cs typeface="Times New Roman" panose="02020603050405020304" pitchFamily="18" charset="0"/>
              </a:rPr>
              <a:t> et </a:t>
            </a:r>
            <a:r>
              <a:rPr lang="fr-FR" sz="2400" dirty="0" err="1">
                <a:latin typeface="Times New Roman" panose="02020603050405020304" pitchFamily="18" charset="0"/>
                <a:cs typeface="Times New Roman" panose="02020603050405020304" pitchFamily="18" charset="0"/>
              </a:rPr>
              <a:t>StatefulWidget</a:t>
            </a:r>
            <a:r>
              <a:rPr lang="fr-FR" sz="2400" dirty="0">
                <a:latin typeface="Times New Roman" panose="02020603050405020304" pitchFamily="18" charset="0"/>
                <a:cs typeface="Times New Roman" panose="02020603050405020304" pitchFamily="18" charset="0"/>
              </a:rPr>
              <a:t> sera automatiquement restitué chaque fois que son état interne est modifié. Le nouveau rendu est optimisé en trouvant la différence entre l'ancienne et la nouvelle interface utilisateur du widget et en ne restituant que les modifications </a:t>
            </a:r>
            <a:r>
              <a:rPr lang="fr-FR" sz="2400" dirty="0" smtClean="0">
                <a:latin typeface="Times New Roman" panose="02020603050405020304" pitchFamily="18" charset="0"/>
                <a:cs typeface="Times New Roman" panose="02020603050405020304" pitchFamily="18" charset="0"/>
              </a:rPr>
              <a:t>nécessaires.</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3853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Layers</a:t>
            </a:r>
            <a:endParaRPr lang="fr-FR" dirty="0"/>
          </a:p>
        </p:txBody>
      </p:sp>
      <p:sp>
        <p:nvSpPr>
          <p:cNvPr id="3" name="Espace réservé du contenu 2"/>
          <p:cNvSpPr>
            <a:spLocks noGrp="1"/>
          </p:cNvSpPr>
          <p:nvPr>
            <p:ph idx="1"/>
          </p:nvPr>
        </p:nvSpPr>
        <p:spPr/>
        <p:txBody>
          <a:bodyPr/>
          <a:lstStyle/>
          <a:p>
            <a:r>
              <a:rPr lang="fr-FR" dirty="0" smtClean="0">
                <a:latin typeface="Times New Roman" panose="02020603050405020304" pitchFamily="18" charset="0"/>
                <a:cs typeface="Times New Roman" panose="02020603050405020304" pitchFamily="18" charset="0"/>
              </a:rPr>
              <a:t>Le </a:t>
            </a:r>
            <a:r>
              <a:rPr lang="fr-FR" dirty="0" err="1" smtClean="0">
                <a:latin typeface="Times New Roman" panose="02020603050405020304" pitchFamily="18" charset="0"/>
                <a:cs typeface="Times New Roman" panose="02020603050405020304" pitchFamily="18" charset="0"/>
              </a:rPr>
              <a:t>framework</a:t>
            </a:r>
            <a:r>
              <a:rPr lang="fr-FR" dirty="0" smtClean="0">
                <a:latin typeface="Times New Roman" panose="02020603050405020304" pitchFamily="18" charset="0"/>
                <a:cs typeface="Times New Roman" panose="02020603050405020304" pitchFamily="18" charset="0"/>
              </a:rPr>
              <a:t> flutter est </a:t>
            </a:r>
            <a:r>
              <a:rPr lang="fr-FR" dirty="0">
                <a:latin typeface="Times New Roman" panose="02020603050405020304" pitchFamily="18" charset="0"/>
                <a:cs typeface="Times New Roman" panose="02020603050405020304" pitchFamily="18" charset="0"/>
              </a:rPr>
              <a:t>regroupé en plusieurs catégories en termes de complexité et clairement organisé en couches de complexité décroissante. </a:t>
            </a:r>
            <a:endParaRPr lang="fr-FR" dirty="0" smtClean="0">
              <a:latin typeface="Times New Roman" panose="02020603050405020304" pitchFamily="18" charset="0"/>
              <a:cs typeface="Times New Roman" panose="02020603050405020304" pitchFamily="18" charset="0"/>
            </a:endParaRPr>
          </a:p>
          <a:p>
            <a:pPr marL="0" indent="0">
              <a:buNone/>
            </a:pPr>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Une </a:t>
            </a:r>
            <a:r>
              <a:rPr lang="fr-FR" dirty="0">
                <a:latin typeface="Times New Roman" panose="02020603050405020304" pitchFamily="18" charset="0"/>
                <a:cs typeface="Times New Roman" panose="02020603050405020304" pitchFamily="18" charset="0"/>
              </a:rPr>
              <a:t>couche est construite à l'aide de sa couche de niveau immédiatement </a:t>
            </a:r>
            <a:r>
              <a:rPr lang="fr-FR" dirty="0" smtClean="0">
                <a:latin typeface="Times New Roman" panose="02020603050405020304" pitchFamily="18" charset="0"/>
                <a:cs typeface="Times New Roman" panose="02020603050405020304" pitchFamily="18" charset="0"/>
              </a:rPr>
              <a:t>supérieur:</a:t>
            </a:r>
          </a:p>
          <a:p>
            <a:pPr lvl="1"/>
            <a:r>
              <a:rPr lang="fr-FR" i="0" dirty="0" smtClean="0">
                <a:latin typeface="Times New Roman" panose="02020603050405020304" pitchFamily="18" charset="0"/>
                <a:cs typeface="Times New Roman" panose="02020603050405020304" pitchFamily="18" charset="0"/>
              </a:rPr>
              <a:t>La </a:t>
            </a:r>
            <a:r>
              <a:rPr lang="fr-FR" i="0" dirty="0">
                <a:latin typeface="Times New Roman" panose="02020603050405020304" pitchFamily="18" charset="0"/>
                <a:cs typeface="Times New Roman" panose="02020603050405020304" pitchFamily="18" charset="0"/>
              </a:rPr>
              <a:t>couche supérieure est le widget spécifique à Android et iOS. </a:t>
            </a:r>
            <a:endParaRPr lang="fr-FR" i="0" dirty="0" smtClean="0">
              <a:latin typeface="Times New Roman" panose="02020603050405020304" pitchFamily="18" charset="0"/>
              <a:cs typeface="Times New Roman" panose="02020603050405020304" pitchFamily="18" charset="0"/>
            </a:endParaRPr>
          </a:p>
          <a:p>
            <a:pPr lvl="1"/>
            <a:r>
              <a:rPr lang="fr-FR" i="0" dirty="0" smtClean="0">
                <a:latin typeface="Times New Roman" panose="02020603050405020304" pitchFamily="18" charset="0"/>
                <a:cs typeface="Times New Roman" panose="02020603050405020304" pitchFamily="18" charset="0"/>
              </a:rPr>
              <a:t>La </a:t>
            </a:r>
            <a:r>
              <a:rPr lang="fr-FR" i="0" dirty="0">
                <a:latin typeface="Times New Roman" panose="02020603050405020304" pitchFamily="18" charset="0"/>
                <a:cs typeface="Times New Roman" panose="02020603050405020304" pitchFamily="18" charset="0"/>
              </a:rPr>
              <a:t>couche suivante contient tous les widgets natifs de flutter. </a:t>
            </a:r>
            <a:endParaRPr lang="fr-FR" i="0" dirty="0" smtClean="0">
              <a:latin typeface="Times New Roman" panose="02020603050405020304" pitchFamily="18" charset="0"/>
              <a:cs typeface="Times New Roman" panose="02020603050405020304" pitchFamily="18" charset="0"/>
            </a:endParaRPr>
          </a:p>
          <a:p>
            <a:pPr lvl="1"/>
            <a:r>
              <a:rPr lang="fr-FR" i="0" dirty="0" smtClean="0">
                <a:latin typeface="Times New Roman" panose="02020603050405020304" pitchFamily="18" charset="0"/>
                <a:cs typeface="Times New Roman" panose="02020603050405020304" pitchFamily="18" charset="0"/>
              </a:rPr>
              <a:t>La </a:t>
            </a:r>
            <a:r>
              <a:rPr lang="fr-FR" i="0" dirty="0">
                <a:latin typeface="Times New Roman" panose="02020603050405020304" pitchFamily="18" charset="0"/>
                <a:cs typeface="Times New Roman" panose="02020603050405020304" pitchFamily="18" charset="0"/>
              </a:rPr>
              <a:t>couche suivante est la couche de rendu, qui est un composant de rendu de bas niveau et rend tout dans l'application flutter. </a:t>
            </a:r>
            <a:endParaRPr lang="fr-FR" i="0" dirty="0" smtClean="0">
              <a:latin typeface="Times New Roman" panose="02020603050405020304" pitchFamily="18" charset="0"/>
              <a:cs typeface="Times New Roman" panose="02020603050405020304" pitchFamily="18" charset="0"/>
            </a:endParaRPr>
          </a:p>
          <a:p>
            <a:pPr lvl="1"/>
            <a:r>
              <a:rPr lang="fr-FR" i="0" dirty="0" smtClean="0">
                <a:latin typeface="Times New Roman" panose="02020603050405020304" pitchFamily="18" charset="0"/>
                <a:cs typeface="Times New Roman" panose="02020603050405020304" pitchFamily="18" charset="0"/>
              </a:rPr>
              <a:t>Les </a:t>
            </a:r>
            <a:r>
              <a:rPr lang="fr-FR" i="0" dirty="0">
                <a:latin typeface="Times New Roman" panose="02020603050405020304" pitchFamily="18" charset="0"/>
                <a:cs typeface="Times New Roman" panose="02020603050405020304" pitchFamily="18" charset="0"/>
              </a:rPr>
              <a:t>couches descendent jusqu'au code spécifique à la plate-forme principale</a:t>
            </a:r>
          </a:p>
        </p:txBody>
      </p:sp>
    </p:spTree>
    <p:extLst>
      <p:ext uri="{BB962C8B-B14F-4D97-AF65-F5344CB8AC3E}">
        <p14:creationId xmlns:p14="http://schemas.microsoft.com/office/powerpoint/2010/main" val="2020512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5555" y="409754"/>
            <a:ext cx="9601200" cy="1485900"/>
          </a:xfrm>
        </p:spPr>
        <p:txBody>
          <a:bodyPr/>
          <a:lstStyle/>
          <a:p>
            <a:r>
              <a:rPr lang="fr-FR" dirty="0" smtClean="0"/>
              <a:t>Architecture de flutter</a:t>
            </a:r>
            <a:endParaRPr lang="fr-FR" dirty="0"/>
          </a:p>
        </p:txBody>
      </p:sp>
      <p:sp>
        <p:nvSpPr>
          <p:cNvPr id="4" name="Espace réservé du contenu 3"/>
          <p:cNvSpPr>
            <a:spLocks noGrp="1"/>
          </p:cNvSpPr>
          <p:nvPr>
            <p:ph idx="1"/>
          </p:nvPr>
        </p:nvSpPr>
        <p:spPr>
          <a:xfrm>
            <a:off x="1526876" y="1757632"/>
            <a:ext cx="9816860" cy="4442604"/>
          </a:xfrm>
        </p:spPr>
        <p:txBody>
          <a:bodyPr>
            <a:normAutofit/>
          </a:bodyPr>
          <a:lstStyle/>
          <a:p>
            <a:r>
              <a:rPr lang="fr-FR" dirty="0">
                <a:latin typeface="Times New Roman" panose="02020603050405020304" pitchFamily="18" charset="0"/>
                <a:cs typeface="Times New Roman" panose="02020603050405020304" pitchFamily="18" charset="0"/>
              </a:rPr>
              <a:t>Dans Flutter, tout est un </a:t>
            </a:r>
            <a:r>
              <a:rPr lang="fr-FR" b="1" dirty="0">
                <a:latin typeface="Times New Roman" panose="02020603050405020304" pitchFamily="18" charset="0"/>
                <a:cs typeface="Times New Roman" panose="02020603050405020304" pitchFamily="18" charset="0"/>
              </a:rPr>
              <a:t>widget</a:t>
            </a:r>
            <a:r>
              <a:rPr lang="fr-FR" dirty="0">
                <a:latin typeface="Times New Roman" panose="02020603050405020304" pitchFamily="18" charset="0"/>
                <a:cs typeface="Times New Roman" panose="02020603050405020304" pitchFamily="18" charset="0"/>
              </a:rPr>
              <a:t> et un widget complexe est composé de widgets déjà existants</a:t>
            </a:r>
            <a:r>
              <a:rPr lang="fr-FR" dirty="0" smtClean="0">
                <a:latin typeface="Times New Roman" panose="02020603050405020304" pitchFamily="18" charset="0"/>
                <a:cs typeface="Times New Roman" panose="02020603050405020304" pitchFamily="18" charset="0"/>
              </a:rPr>
              <a:t>.</a:t>
            </a:r>
          </a:p>
          <a:p>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Des </a:t>
            </a:r>
            <a:r>
              <a:rPr lang="fr-FR" dirty="0">
                <a:latin typeface="Times New Roman" panose="02020603050405020304" pitchFamily="18" charset="0"/>
                <a:cs typeface="Times New Roman" panose="02020603050405020304" pitchFamily="18" charset="0"/>
              </a:rPr>
              <a:t>fonctionnalités interactives peuvent être intégrées chaque fois que nécessaire à l'aide du widget </a:t>
            </a:r>
            <a:r>
              <a:rPr lang="fr-FR" b="1" dirty="0" err="1">
                <a:latin typeface="Times New Roman" panose="02020603050405020304" pitchFamily="18" charset="0"/>
                <a:cs typeface="Times New Roman" panose="02020603050405020304" pitchFamily="18" charset="0"/>
              </a:rPr>
              <a:t>GestureDetector</a:t>
            </a:r>
            <a:r>
              <a:rPr lang="fr-FR" b="1" dirty="0" smtClean="0">
                <a:latin typeface="Times New Roman" panose="02020603050405020304" pitchFamily="18" charset="0"/>
                <a:cs typeface="Times New Roman" panose="02020603050405020304" pitchFamily="18" charset="0"/>
              </a:rPr>
              <a:t>.</a:t>
            </a:r>
          </a:p>
          <a:p>
            <a:endParaRPr lang="fr-FR" b="1"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L'état </a:t>
            </a:r>
            <a:r>
              <a:rPr lang="fr-FR" dirty="0">
                <a:latin typeface="Times New Roman" panose="02020603050405020304" pitchFamily="18" charset="0"/>
                <a:cs typeface="Times New Roman" panose="02020603050405020304" pitchFamily="18" charset="0"/>
              </a:rPr>
              <a:t>d'un widget peut être maintenu chaque fois que nécessaire à l'aide du widget </a:t>
            </a:r>
            <a:r>
              <a:rPr lang="fr-FR" b="1" dirty="0" err="1">
                <a:latin typeface="Times New Roman" panose="02020603050405020304" pitchFamily="18" charset="0"/>
                <a:cs typeface="Times New Roman" panose="02020603050405020304" pitchFamily="18" charset="0"/>
              </a:rPr>
              <a:t>StatefulWidget</a:t>
            </a:r>
            <a:r>
              <a:rPr lang="fr-FR" b="1" dirty="0" smtClean="0">
                <a:latin typeface="Times New Roman" panose="02020603050405020304" pitchFamily="18" charset="0"/>
                <a:cs typeface="Times New Roman" panose="02020603050405020304" pitchFamily="18" charset="0"/>
              </a:rPr>
              <a:t>.</a:t>
            </a:r>
          </a:p>
          <a:p>
            <a:endParaRPr lang="fr-FR" b="1"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Flutter </a:t>
            </a:r>
            <a:r>
              <a:rPr lang="fr-FR" dirty="0">
                <a:latin typeface="Times New Roman" panose="02020603050405020304" pitchFamily="18" charset="0"/>
                <a:cs typeface="Times New Roman" panose="02020603050405020304" pitchFamily="18" charset="0"/>
              </a:rPr>
              <a:t>propose une conception en </a:t>
            </a:r>
            <a:r>
              <a:rPr lang="fr-FR" b="1" dirty="0">
                <a:latin typeface="Times New Roman" panose="02020603050405020304" pitchFamily="18" charset="0"/>
                <a:cs typeface="Times New Roman" panose="02020603050405020304" pitchFamily="18" charset="0"/>
              </a:rPr>
              <a:t>couches</a:t>
            </a:r>
            <a:r>
              <a:rPr lang="fr-FR" dirty="0">
                <a:latin typeface="Times New Roman" panose="02020603050405020304" pitchFamily="18" charset="0"/>
                <a:cs typeface="Times New Roman" panose="02020603050405020304" pitchFamily="18" charset="0"/>
              </a:rPr>
              <a:t> afin que n'importe quelle couche puisse être programmée en fonction de la complexité de la tâche.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10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React</a:t>
            </a:r>
            <a:r>
              <a:rPr lang="fr-FR" dirty="0" smtClean="0"/>
              <a:t> Native</a:t>
            </a:r>
            <a:endParaRPr lang="fr-FR" dirty="0"/>
          </a:p>
        </p:txBody>
      </p:sp>
      <p:sp>
        <p:nvSpPr>
          <p:cNvPr id="3" name="Espace réservé du contenu 2"/>
          <p:cNvSpPr>
            <a:spLocks noGrp="1"/>
          </p:cNvSpPr>
          <p:nvPr>
            <p:ph idx="1"/>
          </p:nvPr>
        </p:nvSpPr>
        <p:spPr>
          <a:xfrm>
            <a:off x="1117601" y="1669143"/>
            <a:ext cx="10130970" cy="4731657"/>
          </a:xfrm>
        </p:spPr>
        <p:txBody>
          <a:bodyPr>
            <a:normAutofit lnSpcReduction="10000"/>
          </a:bodyPr>
          <a:lstStyle/>
          <a:p>
            <a:r>
              <a:rPr lang="fr-FR" dirty="0" smtClean="0">
                <a:latin typeface="Times New Roman" panose="02020603050405020304" pitchFamily="18" charset="0"/>
                <a:cs typeface="Times New Roman" panose="02020603050405020304" pitchFamily="18" charset="0"/>
              </a:rPr>
              <a:t>L’un </a:t>
            </a:r>
            <a:r>
              <a:rPr lang="fr-FR" dirty="0">
                <a:latin typeface="Times New Roman" panose="02020603050405020304" pitchFamily="18" charset="0"/>
                <a:cs typeface="Times New Roman" panose="02020603050405020304" pitchFamily="18" charset="0"/>
              </a:rPr>
              <a:t>des meilleurs choix pour les développeurs expérimentés dans le développement web et </a:t>
            </a:r>
            <a:r>
              <a:rPr lang="fr-FR" b="1" dirty="0" err="1">
                <a:latin typeface="Times New Roman" panose="02020603050405020304" pitchFamily="18" charset="0"/>
                <a:cs typeface="Times New Roman" panose="02020603050405020304" pitchFamily="18" charset="0"/>
              </a:rPr>
              <a:t>React</a:t>
            </a:r>
            <a:r>
              <a:rPr lang="fr-FR" dirty="0" smtClean="0">
                <a:latin typeface="Times New Roman" panose="02020603050405020304" pitchFamily="18" charset="0"/>
                <a:cs typeface="Times New Roman" panose="02020603050405020304" pitchFamily="18" charset="0"/>
              </a:rPr>
              <a:t>.</a:t>
            </a:r>
          </a:p>
          <a:p>
            <a:pPr>
              <a:buFont typeface="Franklin Gothic Book" panose="020B0503020102020204" pitchFamily="34" charset="0"/>
              <a:buChar char="+"/>
            </a:pPr>
            <a:r>
              <a:rPr lang="fr-FR" dirty="0" err="1" smtClean="0">
                <a:latin typeface="Times New Roman" panose="02020603050405020304" pitchFamily="18" charset="0"/>
                <a:cs typeface="Times New Roman" panose="02020603050405020304" pitchFamily="18" charset="0"/>
              </a:rPr>
              <a:t>React</a:t>
            </a:r>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Native a une grande communauté et un écosystème construit autour de lui. Grâce à cela, des outils comme le </a:t>
            </a:r>
            <a:r>
              <a:rPr lang="fr-FR" b="1" dirty="0" err="1">
                <a:latin typeface="Times New Roman" panose="02020603050405020304" pitchFamily="18" charset="0"/>
                <a:cs typeface="Times New Roman" panose="02020603050405020304" pitchFamily="18" charset="0"/>
              </a:rPr>
              <a:t>framework</a:t>
            </a:r>
            <a:r>
              <a:rPr lang="fr-FR" b="1" dirty="0">
                <a:latin typeface="Times New Roman" panose="02020603050405020304" pitchFamily="18" charset="0"/>
                <a:cs typeface="Times New Roman" panose="02020603050405020304" pitchFamily="18" charset="0"/>
              </a:rPr>
              <a:t> Expo</a:t>
            </a:r>
            <a:r>
              <a:rPr lang="fr-FR" dirty="0">
                <a:latin typeface="Times New Roman" panose="02020603050405020304" pitchFamily="18" charset="0"/>
                <a:cs typeface="Times New Roman" panose="02020603050405020304" pitchFamily="18" charset="0"/>
              </a:rPr>
              <a:t> et des tonnes de bibliothèques d’interface utilisateur et d’intégrations d’API natives existent pour accélérer le processus de développement.</a:t>
            </a:r>
            <a:endParaRPr lang="fr-FR" dirty="0" smtClean="0">
              <a:latin typeface="Times New Roman" panose="02020603050405020304" pitchFamily="18" charset="0"/>
              <a:cs typeface="Times New Roman" panose="02020603050405020304" pitchFamily="18" charset="0"/>
            </a:endParaRPr>
          </a:p>
          <a:p>
            <a:pPr>
              <a:buFont typeface="Franklin Gothic Book" panose="020B0503020102020204" pitchFamily="34" charset="0"/>
              <a:buChar char="+"/>
            </a:pPr>
            <a:r>
              <a:rPr lang="fr-FR" dirty="0" smtClean="0">
                <a:latin typeface="Times New Roman" panose="02020603050405020304" pitchFamily="18" charset="0"/>
                <a:cs typeface="Times New Roman" panose="02020603050405020304" pitchFamily="18" charset="0"/>
              </a:rPr>
              <a:t>Il a une meilleure performance </a:t>
            </a:r>
            <a:r>
              <a:rPr lang="fr-FR" dirty="0">
                <a:latin typeface="Times New Roman" panose="02020603050405020304" pitchFamily="18" charset="0"/>
                <a:cs typeface="Times New Roman" panose="02020603050405020304" pitchFamily="18" charset="0"/>
              </a:rPr>
              <a:t>grâce à une architecture plus proche de l’architecture native, </a:t>
            </a:r>
            <a:r>
              <a:rPr lang="fr-FR" b="1" dirty="0">
                <a:latin typeface="Times New Roman" panose="02020603050405020304" pitchFamily="18" charset="0"/>
                <a:cs typeface="Times New Roman" panose="02020603050405020304" pitchFamily="18" charset="0"/>
              </a:rPr>
              <a:t>un système de style semblable à celui des CSS</a:t>
            </a:r>
            <a:r>
              <a:rPr lang="fr-FR" dirty="0">
                <a:latin typeface="Times New Roman" panose="02020603050405020304" pitchFamily="18" charset="0"/>
                <a:cs typeface="Times New Roman" panose="02020603050405020304" pitchFamily="18" charset="0"/>
              </a:rPr>
              <a:t>, un système d’actualisation rapide (</a:t>
            </a:r>
            <a:r>
              <a:rPr lang="fr-FR" b="1" dirty="0" err="1">
                <a:latin typeface="Times New Roman" panose="02020603050405020304" pitchFamily="18" charset="0"/>
                <a:cs typeface="Times New Roman" panose="02020603050405020304" pitchFamily="18" charset="0"/>
              </a:rPr>
              <a:t>Fast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Refresh</a:t>
            </a:r>
            <a:r>
              <a:rPr lang="fr-FR" dirty="0">
                <a:latin typeface="Times New Roman" panose="02020603050405020304" pitchFamily="18" charset="0"/>
                <a:cs typeface="Times New Roman" panose="02020603050405020304" pitchFamily="18" charset="0"/>
              </a:rPr>
              <a:t>) pour accélérer </a:t>
            </a:r>
            <a:r>
              <a:rPr lang="fr-FR" dirty="0" smtClean="0">
                <a:latin typeface="Times New Roman" panose="02020603050405020304" pitchFamily="18" charset="0"/>
                <a:cs typeface="Times New Roman" panose="02020603050405020304" pitchFamily="18" charset="0"/>
              </a:rPr>
              <a:t>l’itération.</a:t>
            </a:r>
          </a:p>
          <a:p>
            <a:pPr>
              <a:buFont typeface="Franklin Gothic Book" panose="020B0503020102020204" pitchFamily="34" charset="0"/>
              <a:buChar char="-"/>
            </a:pPr>
            <a:r>
              <a:rPr lang="fr-FR" dirty="0" smtClean="0">
                <a:latin typeface="Times New Roman" panose="02020603050405020304" pitchFamily="18" charset="0"/>
                <a:cs typeface="Times New Roman" panose="02020603050405020304" pitchFamily="18" charset="0"/>
              </a:rPr>
              <a:t>Il est connu par son processus </a:t>
            </a:r>
            <a:r>
              <a:rPr lang="fr-FR" dirty="0">
                <a:latin typeface="Times New Roman" panose="02020603050405020304" pitchFamily="18" charset="0"/>
                <a:cs typeface="Times New Roman" panose="02020603050405020304" pitchFamily="18" charset="0"/>
              </a:rPr>
              <a:t>de débogage et </a:t>
            </a:r>
            <a:r>
              <a:rPr lang="fr-FR" dirty="0" smtClean="0">
                <a:latin typeface="Times New Roman" panose="02020603050405020304" pitchFamily="18" charset="0"/>
                <a:cs typeface="Times New Roman" panose="02020603050405020304" pitchFamily="18" charset="0"/>
              </a:rPr>
              <a:t>ces tests difficiles</a:t>
            </a:r>
          </a:p>
          <a:p>
            <a:pPr>
              <a:buFont typeface="Franklin Gothic Book" panose="020B0503020102020204" pitchFamily="34" charset="0"/>
              <a:buChar char="-"/>
            </a:pPr>
            <a:r>
              <a:rPr lang="fr-FR" dirty="0" smtClean="0">
                <a:latin typeface="Times New Roman" panose="02020603050405020304" pitchFamily="18" charset="0"/>
                <a:cs typeface="Times New Roman" panose="02020603050405020304" pitchFamily="18" charset="0"/>
              </a:rPr>
              <a:t>Ces applications </a:t>
            </a:r>
            <a:r>
              <a:rPr lang="fr-FR" dirty="0">
                <a:latin typeface="Times New Roman" panose="02020603050405020304" pitchFamily="18" charset="0"/>
                <a:cs typeface="Times New Roman" panose="02020603050405020304" pitchFamily="18" charset="0"/>
              </a:rPr>
              <a:t>sont également plus lents que de nombreux autres </a:t>
            </a:r>
            <a:r>
              <a:rPr lang="fr-FR" dirty="0" err="1">
                <a:latin typeface="Times New Roman" panose="02020603050405020304" pitchFamily="18" charset="0"/>
                <a:cs typeface="Times New Roman" panose="02020603050405020304" pitchFamily="18" charset="0"/>
              </a:rPr>
              <a:t>frameworks</a:t>
            </a: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natif multiplateformes</a:t>
            </a:r>
            <a:r>
              <a:rPr lang="fr-FR" dirty="0">
                <a:latin typeface="Times New Roman" panose="02020603050405020304" pitchFamily="18" charset="0"/>
                <a:cs typeface="Times New Roman" panose="02020603050405020304" pitchFamily="18" charset="0"/>
              </a:rPr>
              <a:t>, en particulier sur </a:t>
            </a:r>
            <a:r>
              <a:rPr lang="fr-FR" dirty="0" smtClean="0">
                <a:latin typeface="Times New Roman" panose="02020603050405020304" pitchFamily="18" charset="0"/>
                <a:cs typeface="Times New Roman" panose="02020603050405020304" pitchFamily="18" charset="0"/>
              </a:rPr>
              <a:t>Android.</a:t>
            </a:r>
          </a:p>
          <a:p>
            <a:pPr>
              <a:buFont typeface="Franklin Gothic Book" panose="020B0503020102020204" pitchFamily="34" charset="0"/>
              <a:buChar char="-"/>
            </a:pPr>
            <a:r>
              <a:rPr lang="fr-FR" dirty="0" smtClean="0">
                <a:latin typeface="Times New Roman" panose="02020603050405020304" pitchFamily="18" charset="0"/>
                <a:cs typeface="Times New Roman" panose="02020603050405020304" pitchFamily="18" charset="0"/>
              </a:rPr>
              <a:t>les </a:t>
            </a:r>
            <a:r>
              <a:rPr lang="fr-FR" dirty="0">
                <a:latin typeface="Times New Roman" panose="02020603050405020304" pitchFamily="18" charset="0"/>
                <a:cs typeface="Times New Roman" panose="02020603050405020304" pitchFamily="18" charset="0"/>
              </a:rPr>
              <a:t>fonctionnalités plus complexes qui ne sont pas disponibles dans l’écosystème ou le </a:t>
            </a:r>
            <a:r>
              <a:rPr lang="fr-FR" dirty="0" err="1">
                <a:latin typeface="Times New Roman" panose="02020603050405020304" pitchFamily="18" charset="0"/>
                <a:cs typeface="Times New Roman" panose="02020603050405020304" pitchFamily="18" charset="0"/>
              </a:rPr>
              <a:t>framework</a:t>
            </a:r>
            <a:r>
              <a:rPr lang="fr-FR" dirty="0">
                <a:latin typeface="Times New Roman" panose="02020603050405020304" pitchFamily="18" charset="0"/>
                <a:cs typeface="Times New Roman" panose="02020603050405020304" pitchFamily="18" charset="0"/>
              </a:rPr>
              <a:t> Expo nécessitent une grande expertise pour être mises en </a:t>
            </a:r>
            <a:r>
              <a:rPr lang="fr-FR" dirty="0" smtClean="0">
                <a:latin typeface="Times New Roman" panose="02020603050405020304" pitchFamily="18" charset="0"/>
                <a:cs typeface="Times New Roman" panose="02020603050405020304" pitchFamily="18" charset="0"/>
              </a:rPr>
              <a:t>œuvre.</a:t>
            </a:r>
            <a:endParaRPr lang="fr-FR"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4571" y="248784"/>
            <a:ext cx="1914874" cy="1179966"/>
          </a:xfrm>
          <a:prstGeom prst="rect">
            <a:avLst/>
          </a:prstGeom>
        </p:spPr>
      </p:pic>
    </p:spTree>
    <p:extLst>
      <p:ext uri="{BB962C8B-B14F-4D97-AF65-F5344CB8AC3E}">
        <p14:creationId xmlns:p14="http://schemas.microsoft.com/office/powerpoint/2010/main" val="174769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Flutter</a:t>
            </a:r>
            <a:endParaRPr lang="fr-FR" dirty="0"/>
          </a:p>
        </p:txBody>
      </p:sp>
      <p:sp>
        <p:nvSpPr>
          <p:cNvPr id="3" name="Espace réservé du contenu 2"/>
          <p:cNvSpPr>
            <a:spLocks noGrp="1"/>
          </p:cNvSpPr>
          <p:nvPr>
            <p:ph idx="1"/>
          </p:nvPr>
        </p:nvSpPr>
        <p:spPr>
          <a:xfrm>
            <a:off x="1371600" y="2046515"/>
            <a:ext cx="9601200" cy="4561114"/>
          </a:xfrm>
        </p:spPr>
        <p:txBody>
          <a:bodyPr>
            <a:normAutofit/>
          </a:bodyPr>
          <a:lstStyle/>
          <a:p>
            <a:r>
              <a:rPr lang="fr-FR" dirty="0">
                <a:latin typeface="Times New Roman" panose="02020603050405020304" pitchFamily="18" charset="0"/>
                <a:cs typeface="Times New Roman" panose="02020603050405020304" pitchFamily="18" charset="0"/>
              </a:rPr>
              <a:t>Flutter est une boîte à outils d’interface utilisateur proposée par Google, destinée principalement au développement mobile multiplateforme, mais aussi au Web et bientôt au bureau</a:t>
            </a:r>
            <a:r>
              <a:rPr lang="fr-FR" dirty="0" smtClean="0">
                <a:latin typeface="Times New Roman" panose="02020603050405020304" pitchFamily="18" charset="0"/>
                <a:cs typeface="Times New Roman" panose="02020603050405020304" pitchFamily="18" charset="0"/>
              </a:rPr>
              <a:t>.</a:t>
            </a:r>
          </a:p>
          <a:p>
            <a:pPr>
              <a:buFont typeface="Franklin Gothic Book" panose="020B0503020102020204" pitchFamily="34" charset="0"/>
              <a:buChar char="+"/>
            </a:pPr>
            <a:r>
              <a:rPr lang="fr-FR" dirty="0">
                <a:latin typeface="Times New Roman" panose="02020603050405020304" pitchFamily="18" charset="0"/>
                <a:cs typeface="Times New Roman" panose="02020603050405020304" pitchFamily="18" charset="0"/>
              </a:rPr>
              <a:t>le développement sera rapide et agréable grâce au langage moderne </a:t>
            </a:r>
            <a:r>
              <a:rPr lang="fr-FR" dirty="0" err="1">
                <a:latin typeface="Times New Roman" panose="02020603050405020304" pitchFamily="18" charset="0"/>
                <a:cs typeface="Times New Roman" panose="02020603050405020304" pitchFamily="18" charset="0"/>
              </a:rPr>
              <a:t>Dart</a:t>
            </a: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et </a:t>
            </a:r>
            <a:r>
              <a:rPr lang="fr-FR" dirty="0">
                <a:latin typeface="Times New Roman" panose="02020603050405020304" pitchFamily="18" charset="0"/>
                <a:cs typeface="Times New Roman" panose="02020603050405020304" pitchFamily="18" charset="0"/>
              </a:rPr>
              <a:t>à des tonnes de composants d’interface utilisateur prêts à l’emploi avec un aspect </a:t>
            </a:r>
            <a:r>
              <a:rPr lang="fr-FR" dirty="0" smtClean="0">
                <a:latin typeface="Times New Roman" panose="02020603050405020304" pitchFamily="18" charset="0"/>
                <a:cs typeface="Times New Roman" panose="02020603050405020304" pitchFamily="18" charset="0"/>
              </a:rPr>
              <a:t>natif.</a:t>
            </a:r>
          </a:p>
          <a:p>
            <a:pPr>
              <a:buFont typeface="Franklin Gothic Book" panose="020B0503020102020204" pitchFamily="34" charset="0"/>
              <a:buChar char="+"/>
            </a:pPr>
            <a:r>
              <a:rPr lang="fr-FR" dirty="0" smtClean="0">
                <a:latin typeface="Times New Roman" panose="02020603050405020304" pitchFamily="18" charset="0"/>
                <a:cs typeface="Times New Roman" panose="02020603050405020304" pitchFamily="18" charset="0"/>
              </a:rPr>
              <a:t>Les </a:t>
            </a:r>
            <a:r>
              <a:rPr lang="fr-FR" dirty="0">
                <a:latin typeface="Times New Roman" panose="02020603050405020304" pitchFamily="18" charset="0"/>
                <a:cs typeface="Times New Roman" panose="02020603050405020304" pitchFamily="18" charset="0"/>
              </a:rPr>
              <a:t>performances de la technologie native compilée et l’accès à des tonnes d’API natives, </a:t>
            </a:r>
            <a:r>
              <a:rPr lang="fr-FR" dirty="0" smtClean="0">
                <a:latin typeface="Times New Roman" panose="02020603050405020304" pitchFamily="18" charset="0"/>
                <a:cs typeface="Times New Roman" panose="02020603050405020304" pitchFamily="18" charset="0"/>
              </a:rPr>
              <a:t>vous permet d’obtenir </a:t>
            </a:r>
            <a:r>
              <a:rPr lang="fr-FR" dirty="0">
                <a:latin typeface="Times New Roman" panose="02020603050405020304" pitchFamily="18" charset="0"/>
                <a:cs typeface="Times New Roman" panose="02020603050405020304" pitchFamily="18" charset="0"/>
              </a:rPr>
              <a:t>un ensemble de fonctionnalités </a:t>
            </a:r>
            <a:r>
              <a:rPr lang="fr-FR" dirty="0" smtClean="0">
                <a:latin typeface="Times New Roman" panose="02020603050405020304" pitchFamily="18" charset="0"/>
                <a:cs typeface="Times New Roman" panose="02020603050405020304" pitchFamily="18" charset="0"/>
              </a:rPr>
              <a:t>vraiment convaincantes.</a:t>
            </a:r>
          </a:p>
          <a:p>
            <a:pPr>
              <a:buFont typeface="Franklin Gothic Book" panose="020B0503020102020204" pitchFamily="34" charset="0"/>
              <a:buChar char="-"/>
            </a:pPr>
            <a:r>
              <a:rPr lang="fr-FR" dirty="0" smtClean="0">
                <a:latin typeface="Times New Roman" panose="02020603050405020304" pitchFamily="18" charset="0"/>
                <a:cs typeface="Times New Roman" panose="02020603050405020304" pitchFamily="18" charset="0"/>
              </a:rPr>
              <a:t>Flutter et </a:t>
            </a:r>
            <a:r>
              <a:rPr lang="fr-FR" dirty="0" err="1" smtClean="0">
                <a:latin typeface="Times New Roman" panose="02020603050405020304" pitchFamily="18" charset="0"/>
                <a:cs typeface="Times New Roman" panose="02020603050405020304" pitchFamily="18" charset="0"/>
              </a:rPr>
              <a:t>Dart</a:t>
            </a:r>
            <a:r>
              <a:rPr lang="fr-FR" dirty="0" smtClean="0">
                <a:latin typeface="Times New Roman" panose="02020603050405020304" pitchFamily="18" charset="0"/>
                <a:cs typeface="Times New Roman" panose="02020603050405020304" pitchFamily="18" charset="0"/>
              </a:rPr>
              <a:t> ne </a:t>
            </a:r>
            <a:r>
              <a:rPr lang="fr-FR" dirty="0">
                <a:latin typeface="Times New Roman" panose="02020603050405020304" pitchFamily="18" charset="0"/>
                <a:cs typeface="Times New Roman" panose="02020603050405020304" pitchFamily="18" charset="0"/>
              </a:rPr>
              <a:t>sont pas aussi stables, qu’elles peuvent évoluer rapidement et qu’elles ne disposent pas de directives de qualité ou de « meilleures pratiques » sur la manière de développer vos </a:t>
            </a:r>
            <a:r>
              <a:rPr lang="fr-FR" dirty="0" smtClean="0">
                <a:latin typeface="Times New Roman" panose="02020603050405020304" pitchFamily="18" charset="0"/>
                <a:cs typeface="Times New Roman" panose="02020603050405020304" pitchFamily="18" charset="0"/>
              </a:rPr>
              <a:t>applications.</a:t>
            </a:r>
          </a:p>
          <a:p>
            <a:pPr>
              <a:buFont typeface="Franklin Gothic Book" panose="020B0503020102020204" pitchFamily="34" charset="0"/>
              <a:buChar char="-"/>
            </a:pPr>
            <a:r>
              <a:rPr lang="fr-FR" dirty="0" smtClean="0">
                <a:latin typeface="Times New Roman" panose="02020603050405020304" pitchFamily="18" charset="0"/>
                <a:cs typeface="Times New Roman" panose="02020603050405020304" pitchFamily="18" charset="0"/>
              </a:rPr>
              <a:t>les </a:t>
            </a:r>
            <a:r>
              <a:rPr lang="fr-FR" dirty="0">
                <a:latin typeface="Times New Roman" panose="02020603050405020304" pitchFamily="18" charset="0"/>
                <a:cs typeface="Times New Roman" panose="02020603050405020304" pitchFamily="18" charset="0"/>
              </a:rPr>
              <a:t>applications Flutter sont assez </a:t>
            </a:r>
            <a:r>
              <a:rPr lang="fr-FR" b="1" dirty="0">
                <a:latin typeface="Times New Roman" panose="02020603050405020304" pitchFamily="18" charset="0"/>
                <a:cs typeface="Times New Roman" panose="02020603050405020304" pitchFamily="18" charset="0"/>
              </a:rPr>
              <a:t>lourdes</a:t>
            </a:r>
            <a:r>
              <a:rPr lang="fr-FR" dirty="0">
                <a:latin typeface="Times New Roman" panose="02020603050405020304" pitchFamily="18" charset="0"/>
                <a:cs typeface="Times New Roman" panose="02020603050405020304" pitchFamily="18" charset="0"/>
              </a:rPr>
              <a:t>.</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4457" y="182100"/>
            <a:ext cx="3831771" cy="1403386"/>
          </a:xfrm>
          <a:prstGeom prst="rect">
            <a:avLst/>
          </a:prstGeom>
        </p:spPr>
      </p:pic>
    </p:spTree>
    <p:extLst>
      <p:ext uri="{BB962C8B-B14F-4D97-AF65-F5344CB8AC3E}">
        <p14:creationId xmlns:p14="http://schemas.microsoft.com/office/powerpoint/2010/main" val="1346105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Ionic</a:t>
            </a:r>
            <a:endParaRPr lang="fr-FR" dirty="0"/>
          </a:p>
        </p:txBody>
      </p:sp>
      <p:sp>
        <p:nvSpPr>
          <p:cNvPr id="3" name="Espace réservé du contenu 2"/>
          <p:cNvSpPr>
            <a:spLocks noGrp="1"/>
          </p:cNvSpPr>
          <p:nvPr>
            <p:ph idx="1"/>
          </p:nvPr>
        </p:nvSpPr>
        <p:spPr>
          <a:xfrm>
            <a:off x="1371600" y="2171700"/>
            <a:ext cx="10087429" cy="4127500"/>
          </a:xfrm>
        </p:spPr>
        <p:txBody>
          <a:bodyPr>
            <a:normAutofit/>
          </a:bodyPr>
          <a:lstStyle/>
          <a:p>
            <a:r>
              <a:rPr lang="fr-FR" dirty="0" err="1">
                <a:latin typeface="Times New Roman" panose="02020603050405020304" pitchFamily="18" charset="0"/>
                <a:cs typeface="Times New Roman" panose="02020603050405020304" pitchFamily="18" charset="0"/>
              </a:rPr>
              <a:t>Ionic</a:t>
            </a:r>
            <a:r>
              <a:rPr lang="fr-FR" dirty="0">
                <a:latin typeface="Times New Roman" panose="02020603050405020304" pitchFamily="18" charset="0"/>
                <a:cs typeface="Times New Roman" panose="02020603050405020304" pitchFamily="18" charset="0"/>
              </a:rPr>
              <a:t> est un </a:t>
            </a:r>
            <a:r>
              <a:rPr lang="fr-FR" dirty="0" err="1">
                <a:latin typeface="Times New Roman" panose="02020603050405020304" pitchFamily="18" charset="0"/>
                <a:cs typeface="Times New Roman" panose="02020603050405020304" pitchFamily="18" charset="0"/>
              </a:rPr>
              <a:t>framework</a:t>
            </a:r>
            <a:r>
              <a:rPr lang="fr-FR" dirty="0">
                <a:latin typeface="Times New Roman" panose="02020603050405020304" pitchFamily="18" charset="0"/>
                <a:cs typeface="Times New Roman" panose="02020603050405020304" pitchFamily="18" charset="0"/>
              </a:rPr>
              <a:t> d’application hybride qui vous permet de convertir votre application web en une application mobile native autonome ou d’en créer une de toutes pièces</a:t>
            </a:r>
            <a:r>
              <a:rPr lang="fr-FR" dirty="0" smtClean="0">
                <a:latin typeface="Times New Roman" panose="02020603050405020304" pitchFamily="18" charset="0"/>
                <a:cs typeface="Times New Roman" panose="02020603050405020304" pitchFamily="18" charset="0"/>
              </a:rPr>
              <a:t>.</a:t>
            </a:r>
          </a:p>
          <a:p>
            <a:pPr>
              <a:buFont typeface="Franklin Gothic Book" panose="020B0503020102020204" pitchFamily="34" charset="0"/>
              <a:buChar char="+"/>
            </a:pPr>
            <a:r>
              <a:rPr lang="fr-FR" dirty="0">
                <a:latin typeface="Times New Roman" panose="02020603050405020304" pitchFamily="18" charset="0"/>
                <a:cs typeface="Times New Roman" panose="02020603050405020304" pitchFamily="18" charset="0"/>
              </a:rPr>
              <a:t>U</a:t>
            </a:r>
            <a:r>
              <a:rPr lang="fr-FR" dirty="0" smtClean="0">
                <a:latin typeface="Times New Roman" panose="02020603050405020304" pitchFamily="18" charset="0"/>
                <a:cs typeface="Times New Roman" panose="02020603050405020304" pitchFamily="18" charset="0"/>
              </a:rPr>
              <a:t>ne </a:t>
            </a:r>
            <a:r>
              <a:rPr lang="fr-FR" dirty="0">
                <a:latin typeface="Times New Roman" panose="02020603050405020304" pitchFamily="18" charset="0"/>
                <a:cs typeface="Times New Roman" panose="02020603050405020304" pitchFamily="18" charset="0"/>
              </a:rPr>
              <a:t>base de code vraiment singulière et une expérience utilisateur de type native sans rien changer à votre application </a:t>
            </a:r>
            <a:r>
              <a:rPr lang="fr-FR" dirty="0" smtClean="0">
                <a:latin typeface="Times New Roman" panose="02020603050405020304" pitchFamily="18" charset="0"/>
                <a:cs typeface="Times New Roman" panose="02020603050405020304" pitchFamily="18" charset="0"/>
              </a:rPr>
              <a:t>web.</a:t>
            </a:r>
          </a:p>
          <a:p>
            <a:pPr>
              <a:buFont typeface="Franklin Gothic Book" panose="020B0503020102020204" pitchFamily="34" charset="0"/>
              <a:buChar char="+"/>
            </a:pPr>
            <a:r>
              <a:rPr lang="fr-FR" dirty="0" smtClean="0">
                <a:latin typeface="Times New Roman" panose="02020603050405020304" pitchFamily="18" charset="0"/>
                <a:cs typeface="Times New Roman" panose="02020603050405020304" pitchFamily="18" charset="0"/>
              </a:rPr>
              <a:t>Un </a:t>
            </a:r>
            <a:r>
              <a:rPr lang="fr-FR" dirty="0">
                <a:latin typeface="Times New Roman" panose="02020603050405020304" pitchFamily="18" charset="0"/>
                <a:cs typeface="Times New Roman" panose="02020603050405020304" pitchFamily="18" charset="0"/>
              </a:rPr>
              <a:t>vaste ensemble de composants d’interface utilisateur et d’un CLI dédié pour gérer vos </a:t>
            </a:r>
            <a:r>
              <a:rPr lang="fr-FR" dirty="0" smtClean="0">
                <a:latin typeface="Times New Roman" panose="02020603050405020304" pitchFamily="18" charset="0"/>
                <a:cs typeface="Times New Roman" panose="02020603050405020304" pitchFamily="18" charset="0"/>
              </a:rPr>
              <a:t>projets.</a:t>
            </a:r>
          </a:p>
          <a:p>
            <a:pPr>
              <a:buFont typeface="Franklin Gothic Book" panose="020B0503020102020204" pitchFamily="34" charset="0"/>
              <a:buChar char="+"/>
            </a:pPr>
            <a:r>
              <a:rPr lang="fr-FR" dirty="0" smtClean="0">
                <a:latin typeface="Times New Roman" panose="02020603050405020304" pitchFamily="18" charset="0"/>
                <a:cs typeface="Times New Roman" panose="02020603050405020304" pitchFamily="18" charset="0"/>
              </a:rPr>
              <a:t>Tous </a:t>
            </a:r>
            <a:r>
              <a:rPr lang="fr-FR" dirty="0">
                <a:latin typeface="Times New Roman" panose="02020603050405020304" pitchFamily="18" charset="0"/>
                <a:cs typeface="Times New Roman" panose="02020603050405020304" pitchFamily="18" charset="0"/>
              </a:rPr>
              <a:t>les composants sont conçus conformément aux directives d’interface utilisateur iOS et Android et peuvent adapter leur apparence à la plateforme sur laquelle ils sont utilisés</a:t>
            </a:r>
            <a:r>
              <a:rPr lang="fr-FR" dirty="0" smtClean="0">
                <a:latin typeface="Times New Roman" panose="02020603050405020304" pitchFamily="18" charset="0"/>
                <a:cs typeface="Times New Roman" panose="02020603050405020304" pitchFamily="18" charset="0"/>
              </a:rPr>
              <a:t>.</a:t>
            </a:r>
          </a:p>
          <a:p>
            <a:pPr>
              <a:buFont typeface="Franklin Gothic Book" panose="020B0503020102020204" pitchFamily="34" charset="0"/>
              <a:buChar char="-"/>
            </a:pPr>
            <a:r>
              <a:rPr lang="fr-FR" dirty="0">
                <a:latin typeface="Times New Roman" panose="02020603050405020304" pitchFamily="18" charset="0"/>
                <a:cs typeface="Times New Roman" panose="02020603050405020304" pitchFamily="18" charset="0"/>
              </a:rPr>
              <a:t>les pertes de performances et les limitations de fonctionnalités qui en </a:t>
            </a:r>
            <a:r>
              <a:rPr lang="fr-FR" dirty="0" smtClean="0">
                <a:latin typeface="Times New Roman" panose="02020603050405020304" pitchFamily="18" charset="0"/>
                <a:cs typeface="Times New Roman" panose="02020603050405020304" pitchFamily="18" charset="0"/>
              </a:rPr>
              <a:t>découlent.</a:t>
            </a:r>
          </a:p>
          <a:p>
            <a:endParaRPr lang="fr-FR"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4479" y="371701"/>
            <a:ext cx="3619500" cy="1266825"/>
          </a:xfrm>
          <a:prstGeom prst="rect">
            <a:avLst/>
          </a:prstGeom>
        </p:spPr>
      </p:pic>
    </p:spTree>
    <p:extLst>
      <p:ext uri="{BB962C8B-B14F-4D97-AF65-F5344CB8AC3E}">
        <p14:creationId xmlns:p14="http://schemas.microsoft.com/office/powerpoint/2010/main" val="349425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Xamarin</a:t>
            </a:r>
            <a:endParaRPr lang="fr-FR" dirty="0"/>
          </a:p>
        </p:txBody>
      </p:sp>
      <p:sp>
        <p:nvSpPr>
          <p:cNvPr id="3" name="Espace réservé du contenu 2"/>
          <p:cNvSpPr>
            <a:spLocks noGrp="1"/>
          </p:cNvSpPr>
          <p:nvPr>
            <p:ph idx="1"/>
          </p:nvPr>
        </p:nvSpPr>
        <p:spPr>
          <a:xfrm>
            <a:off x="1371600" y="1901371"/>
            <a:ext cx="9601200" cy="4847772"/>
          </a:xfrm>
        </p:spPr>
        <p:txBody>
          <a:bodyPr>
            <a:normAutofit/>
          </a:bodyPr>
          <a:lstStyle/>
          <a:p>
            <a:r>
              <a:rPr lang="fr-FR" dirty="0" err="1">
                <a:latin typeface="Times New Roman" panose="02020603050405020304" pitchFamily="18" charset="0"/>
                <a:cs typeface="Times New Roman" panose="02020603050405020304" pitchFamily="18" charset="0"/>
              </a:rPr>
              <a:t>Xamarin</a:t>
            </a:r>
            <a:r>
              <a:rPr lang="fr-FR" dirty="0">
                <a:latin typeface="Times New Roman" panose="02020603050405020304" pitchFamily="18" charset="0"/>
                <a:cs typeface="Times New Roman" panose="02020603050405020304" pitchFamily="18" charset="0"/>
              </a:rPr>
              <a:t> est une boîte à outils de développement multiplateforme de Microsoft, basée sur C# (ou F#) et le </a:t>
            </a:r>
            <a:r>
              <a:rPr lang="fr-FR" b="1" dirty="0" err="1">
                <a:latin typeface="Times New Roman" panose="02020603050405020304" pitchFamily="18" charset="0"/>
                <a:cs typeface="Times New Roman" panose="02020603050405020304" pitchFamily="18" charset="0"/>
              </a:rPr>
              <a:t>framework</a:t>
            </a:r>
            <a:r>
              <a:rPr lang="fr-FR" b="1" dirty="0">
                <a:latin typeface="Times New Roman" panose="02020603050405020304" pitchFamily="18" charset="0"/>
                <a:cs typeface="Times New Roman" panose="02020603050405020304" pitchFamily="18" charset="0"/>
              </a:rPr>
              <a:t> .NET</a:t>
            </a:r>
            <a:r>
              <a:rPr lang="fr-FR" dirty="0">
                <a:latin typeface="Times New Roman" panose="02020603050405020304" pitchFamily="18" charset="0"/>
                <a:cs typeface="Times New Roman" panose="02020603050405020304" pitchFamily="18" charset="0"/>
              </a:rPr>
              <a:t>. Sorti fin 2012, c’est l’un des </a:t>
            </a:r>
            <a:r>
              <a:rPr lang="fr-FR" dirty="0" err="1">
                <a:latin typeface="Times New Roman" panose="02020603050405020304" pitchFamily="18" charset="0"/>
                <a:cs typeface="Times New Roman" panose="02020603050405020304" pitchFamily="18" charset="0"/>
              </a:rPr>
              <a:t>frameworks</a:t>
            </a:r>
            <a:r>
              <a:rPr lang="fr-FR" dirty="0">
                <a:latin typeface="Times New Roman" panose="02020603050405020304" pitchFamily="18" charset="0"/>
                <a:cs typeface="Times New Roman" panose="02020603050405020304" pitchFamily="18" charset="0"/>
              </a:rPr>
              <a:t> les plus matures qui existent</a:t>
            </a:r>
            <a:r>
              <a:rPr lang="fr-FR" dirty="0" smtClean="0">
                <a:latin typeface="Times New Roman" panose="02020603050405020304" pitchFamily="18" charset="0"/>
                <a:cs typeface="Times New Roman" panose="02020603050405020304" pitchFamily="18" charset="0"/>
              </a:rPr>
              <a:t>.</a:t>
            </a:r>
          </a:p>
          <a:p>
            <a:pPr>
              <a:buFont typeface="Franklin Gothic Book" panose="020B0503020102020204" pitchFamily="34" charset="0"/>
              <a:buChar char="+"/>
            </a:pPr>
            <a:r>
              <a:rPr lang="fr-FR" dirty="0">
                <a:latin typeface="Times New Roman" panose="02020603050405020304" pitchFamily="18" charset="0"/>
                <a:cs typeface="Times New Roman" panose="02020603050405020304" pitchFamily="18" charset="0"/>
              </a:rPr>
              <a:t>U</a:t>
            </a:r>
            <a:r>
              <a:rPr lang="fr-FR" dirty="0" smtClean="0">
                <a:latin typeface="Times New Roman" panose="02020603050405020304" pitchFamily="18" charset="0"/>
                <a:cs typeface="Times New Roman" panose="02020603050405020304" pitchFamily="18" charset="0"/>
              </a:rPr>
              <a:t>ne </a:t>
            </a:r>
            <a:r>
              <a:rPr lang="fr-FR" dirty="0">
                <a:latin typeface="Times New Roman" panose="02020603050405020304" pitchFamily="18" charset="0"/>
                <a:cs typeface="Times New Roman" panose="02020603050405020304" pitchFamily="18" charset="0"/>
              </a:rPr>
              <a:t>des plus grandes collections d’API multiplateformes prêtes à l’emploi grâce à </a:t>
            </a:r>
            <a:r>
              <a:rPr lang="fr-FR" b="1" dirty="0" err="1" smtClean="0">
                <a:latin typeface="Times New Roman" panose="02020603050405020304" pitchFamily="18" charset="0"/>
                <a:cs typeface="Times New Roman" panose="02020603050405020304" pitchFamily="18" charset="0"/>
              </a:rPr>
              <a:t>Xamarin.Essentials</a:t>
            </a:r>
            <a:r>
              <a:rPr lang="fr-FR" dirty="0" smtClean="0">
                <a:latin typeface="Times New Roman" panose="02020603050405020304" pitchFamily="18" charset="0"/>
                <a:cs typeface="Times New Roman" panose="02020603050405020304" pitchFamily="18" charset="0"/>
              </a:rPr>
              <a:t>.</a:t>
            </a:r>
          </a:p>
          <a:p>
            <a:pPr>
              <a:buFont typeface="Franklin Gothic Book" panose="020B0503020102020204" pitchFamily="34" charset="0"/>
              <a:buChar char="+"/>
            </a:pPr>
            <a:r>
              <a:rPr lang="fr-FR" dirty="0" smtClean="0">
                <a:latin typeface="Times New Roman" panose="02020603050405020304" pitchFamily="18" charset="0"/>
                <a:cs typeface="Times New Roman" panose="02020603050405020304" pitchFamily="18" charset="0"/>
              </a:rPr>
              <a:t>Des </a:t>
            </a:r>
            <a:r>
              <a:rPr lang="fr-FR" dirty="0">
                <a:latin typeface="Times New Roman" panose="02020603050405020304" pitchFamily="18" charset="0"/>
                <a:cs typeface="Times New Roman" panose="02020603050405020304" pitchFamily="18" charset="0"/>
              </a:rPr>
              <a:t>performances et une interface utilisateur de type natif grâce à </a:t>
            </a:r>
            <a:r>
              <a:rPr lang="fr-FR" b="1" dirty="0" err="1" smtClean="0">
                <a:latin typeface="Times New Roman" panose="02020603050405020304" pitchFamily="18" charset="0"/>
                <a:cs typeface="Times New Roman" panose="02020603050405020304" pitchFamily="18" charset="0"/>
              </a:rPr>
              <a:t>Xamarin.Forms</a:t>
            </a:r>
            <a:r>
              <a:rPr lang="fr-FR" dirty="0" smtClean="0">
                <a:latin typeface="Times New Roman" panose="02020603050405020304" pitchFamily="18" charset="0"/>
                <a:cs typeface="Times New Roman" panose="02020603050405020304" pitchFamily="18" charset="0"/>
              </a:rPr>
              <a:t>.</a:t>
            </a:r>
          </a:p>
          <a:p>
            <a:pPr>
              <a:buFont typeface="Franklin Gothic Book" panose="020B0503020102020204" pitchFamily="34" charset="0"/>
              <a:buChar char="+"/>
            </a:pPr>
            <a:r>
              <a:rPr lang="fr-FR" dirty="0" smtClean="0">
                <a:latin typeface="Times New Roman" panose="02020603050405020304" pitchFamily="18" charset="0"/>
                <a:cs typeface="Times New Roman" panose="02020603050405020304" pitchFamily="18" charset="0"/>
              </a:rPr>
              <a:t>Des </a:t>
            </a:r>
            <a:r>
              <a:rPr lang="fr-FR" dirty="0">
                <a:latin typeface="Times New Roman" panose="02020603050405020304" pitchFamily="18" charset="0"/>
                <a:cs typeface="Times New Roman" panose="02020603050405020304" pitchFamily="18" charset="0"/>
              </a:rPr>
              <a:t>outils tels que </a:t>
            </a:r>
            <a:r>
              <a:rPr lang="fr-FR" b="1" dirty="0" err="1">
                <a:latin typeface="Times New Roman" panose="02020603050405020304" pitchFamily="18" charset="0"/>
                <a:cs typeface="Times New Roman" panose="02020603050405020304" pitchFamily="18" charset="0"/>
              </a:rPr>
              <a:t>Xamarin.iOS</a:t>
            </a:r>
            <a:r>
              <a:rPr lang="fr-FR" dirty="0">
                <a:latin typeface="Times New Roman" panose="02020603050405020304" pitchFamily="18" charset="0"/>
                <a:cs typeface="Times New Roman" panose="02020603050405020304" pitchFamily="18" charset="0"/>
              </a:rPr>
              <a:t> ou </a:t>
            </a:r>
            <a:r>
              <a:rPr lang="fr-FR" b="1" dirty="0" err="1">
                <a:latin typeface="Times New Roman" panose="02020603050405020304" pitchFamily="18" charset="0"/>
                <a:cs typeface="Times New Roman" panose="02020603050405020304" pitchFamily="18" charset="0"/>
              </a:rPr>
              <a:t>Xamarin.Android</a:t>
            </a: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et des </a:t>
            </a:r>
            <a:r>
              <a:rPr lang="fr-FR" dirty="0">
                <a:latin typeface="Times New Roman" panose="02020603050405020304" pitchFamily="18" charset="0"/>
                <a:cs typeface="Times New Roman" panose="02020603050405020304" pitchFamily="18" charset="0"/>
              </a:rPr>
              <a:t>kits SDK natifs dans le confort de .NET, en même temps que d’autres outils de base ou tiers</a:t>
            </a:r>
            <a:r>
              <a:rPr lang="fr-FR" dirty="0" smtClean="0">
                <a:latin typeface="Times New Roman" panose="02020603050405020304" pitchFamily="18" charset="0"/>
                <a:cs typeface="Times New Roman" panose="02020603050405020304" pitchFamily="18" charset="0"/>
              </a:rPr>
              <a:t>.</a:t>
            </a:r>
          </a:p>
          <a:p>
            <a:pPr>
              <a:buFont typeface="Franklin Gothic Book" panose="020B0503020102020204" pitchFamily="34" charset="0"/>
              <a:buChar char="-"/>
            </a:pPr>
            <a:r>
              <a:rPr lang="fr-FR" dirty="0" smtClean="0">
                <a:latin typeface="Times New Roman" panose="02020603050405020304" pitchFamily="18" charset="0"/>
                <a:cs typeface="Times New Roman" panose="02020603050405020304" pitchFamily="18" charset="0"/>
              </a:rPr>
              <a:t>Des applications </a:t>
            </a:r>
            <a:r>
              <a:rPr lang="fr-FR" dirty="0">
                <a:latin typeface="Times New Roman" panose="02020603050405020304" pitchFamily="18" charset="0"/>
                <a:cs typeface="Times New Roman" panose="02020603050405020304" pitchFamily="18" charset="0"/>
              </a:rPr>
              <a:t>de grande taille en raison du </a:t>
            </a:r>
            <a:r>
              <a:rPr lang="fr-FR" dirty="0" err="1">
                <a:latin typeface="Times New Roman" panose="02020603050405020304" pitchFamily="18" charset="0"/>
                <a:cs typeface="Times New Roman" panose="02020603050405020304" pitchFamily="18" charset="0"/>
              </a:rPr>
              <a:t>framework</a:t>
            </a:r>
            <a:r>
              <a:rPr lang="fr-FR" dirty="0">
                <a:latin typeface="Times New Roman" panose="02020603050405020304" pitchFamily="18" charset="0"/>
                <a:cs typeface="Times New Roman" panose="02020603050405020304" pitchFamily="18" charset="0"/>
              </a:rPr>
              <a:t> multiplateforme intégré et du développement difficile d’interfaces utilisateur </a:t>
            </a:r>
            <a:r>
              <a:rPr lang="fr-FR" dirty="0" smtClean="0">
                <a:latin typeface="Times New Roman" panose="02020603050405020304" pitchFamily="18" charset="0"/>
                <a:cs typeface="Times New Roman" panose="02020603050405020304" pitchFamily="18" charset="0"/>
              </a:rPr>
              <a:t>complexes.</a:t>
            </a:r>
          </a:p>
          <a:p>
            <a:pPr>
              <a:buFont typeface="Franklin Gothic Book" panose="020B0503020102020204" pitchFamily="34" charset="0"/>
              <a:buChar char="-"/>
            </a:pPr>
            <a:r>
              <a:rPr lang="fr-FR" dirty="0" err="1" smtClean="0">
                <a:latin typeface="Times New Roman" panose="02020603050405020304" pitchFamily="18" charset="0"/>
                <a:cs typeface="Times New Roman" panose="02020603050405020304" pitchFamily="18" charset="0"/>
              </a:rPr>
              <a:t>Xamarin</a:t>
            </a:r>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subit de nombreux changements ces derniers temps. </a:t>
            </a:r>
            <a:endParaRPr lang="fr-FR" b="1" dirty="0" smtClean="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4487" y="319313"/>
            <a:ext cx="3417140" cy="1432351"/>
          </a:xfrm>
          <a:prstGeom prst="rect">
            <a:avLst/>
          </a:prstGeom>
        </p:spPr>
      </p:pic>
    </p:spTree>
    <p:extLst>
      <p:ext uri="{BB962C8B-B14F-4D97-AF65-F5344CB8AC3E}">
        <p14:creationId xmlns:p14="http://schemas.microsoft.com/office/powerpoint/2010/main" val="3427279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Unity</a:t>
            </a:r>
            <a:endParaRPr lang="fr-FR" dirty="0"/>
          </a:p>
        </p:txBody>
      </p:sp>
      <p:sp>
        <p:nvSpPr>
          <p:cNvPr id="3" name="Espace réservé du contenu 2"/>
          <p:cNvSpPr>
            <a:spLocks noGrp="1"/>
          </p:cNvSpPr>
          <p:nvPr>
            <p:ph idx="1"/>
          </p:nvPr>
        </p:nvSpPr>
        <p:spPr>
          <a:xfrm>
            <a:off x="1371600" y="2605315"/>
            <a:ext cx="9601200" cy="3581400"/>
          </a:xfrm>
        </p:spPr>
        <p:txBody>
          <a:bodyPr/>
          <a:lstStyle/>
          <a:p>
            <a:r>
              <a:rPr lang="fr-FR" dirty="0" err="1" smtClean="0">
                <a:latin typeface="Times New Roman" panose="02020603050405020304" pitchFamily="18" charset="0"/>
                <a:cs typeface="Times New Roman" panose="02020603050405020304" pitchFamily="18" charset="0"/>
              </a:rPr>
              <a:t>Unity</a:t>
            </a:r>
            <a:r>
              <a:rPr lang="fr-FR" dirty="0" smtClean="0">
                <a:latin typeface="Times New Roman" panose="02020603050405020304" pitchFamily="18" charset="0"/>
                <a:cs typeface="Times New Roman" panose="02020603050405020304" pitchFamily="18" charset="0"/>
              </a:rPr>
              <a:t> est </a:t>
            </a:r>
            <a:r>
              <a:rPr lang="fr-FR" dirty="0">
                <a:latin typeface="Times New Roman" panose="02020603050405020304" pitchFamily="18" charset="0"/>
                <a:cs typeface="Times New Roman" panose="02020603050405020304" pitchFamily="18" charset="0"/>
              </a:rPr>
              <a:t>un </a:t>
            </a:r>
            <a:r>
              <a:rPr lang="fr-FR" b="1" dirty="0">
                <a:latin typeface="Times New Roman" panose="02020603050405020304" pitchFamily="18" charset="0"/>
                <a:cs typeface="Times New Roman" panose="02020603050405020304" pitchFamily="18" charset="0"/>
              </a:rPr>
              <a:t>moteur de jeu</a:t>
            </a:r>
            <a:r>
              <a:rPr lang="fr-FR" dirty="0">
                <a:latin typeface="Times New Roman" panose="02020603050405020304" pitchFamily="18" charset="0"/>
                <a:cs typeface="Times New Roman" panose="02020603050405020304" pitchFamily="18" charset="0"/>
              </a:rPr>
              <a:t> plutôt que d’un </a:t>
            </a:r>
            <a:r>
              <a:rPr lang="fr-FR" dirty="0" err="1">
                <a:latin typeface="Times New Roman" panose="02020603050405020304" pitchFamily="18" charset="0"/>
                <a:cs typeface="Times New Roman" panose="02020603050405020304" pitchFamily="18" charset="0"/>
              </a:rPr>
              <a:t>framework</a:t>
            </a:r>
            <a:r>
              <a:rPr lang="fr-FR" dirty="0">
                <a:latin typeface="Times New Roman" panose="02020603050405020304" pitchFamily="18" charset="0"/>
                <a:cs typeface="Times New Roman" panose="02020603050405020304" pitchFamily="18" charset="0"/>
              </a:rPr>
              <a:t> axé sur l’interface utilisateur</a:t>
            </a:r>
            <a:r>
              <a:rPr lang="fr-FR" dirty="0" smtClean="0">
                <a:latin typeface="Times New Roman" panose="02020603050405020304" pitchFamily="18" charset="0"/>
                <a:cs typeface="Times New Roman" panose="02020603050405020304" pitchFamily="18" charset="0"/>
              </a:rPr>
              <a:t>.</a:t>
            </a:r>
          </a:p>
          <a:p>
            <a:pPr>
              <a:buFont typeface="Franklin Gothic Book" panose="020B0503020102020204" pitchFamily="34" charset="0"/>
              <a:buChar char="+"/>
            </a:pPr>
            <a:r>
              <a:rPr lang="fr-FR" dirty="0">
                <a:latin typeface="Times New Roman" panose="02020603050405020304" pitchFamily="18" charset="0"/>
                <a:cs typeface="Times New Roman" panose="02020603050405020304" pitchFamily="18" charset="0"/>
              </a:rPr>
              <a:t>Il s’agit notamment d’un éditeur visuel, d’une documentation détaillée couvrant de nombreuses fonctionnalités et API, et d’une grande communauté avec un écosystème de ressources, de scripts et d’autres paquets</a:t>
            </a:r>
            <a:r>
              <a:rPr lang="fr-FR" dirty="0" smtClean="0">
                <a:latin typeface="Times New Roman" panose="02020603050405020304" pitchFamily="18" charset="0"/>
                <a:cs typeface="Times New Roman" panose="02020603050405020304" pitchFamily="18" charset="0"/>
              </a:rPr>
              <a:t>.</a:t>
            </a:r>
          </a:p>
          <a:p>
            <a:pPr>
              <a:buFont typeface="Franklin Gothic Book" panose="020B0503020102020204" pitchFamily="34" charset="0"/>
              <a:buChar char="-"/>
            </a:pPr>
            <a:r>
              <a:rPr lang="fr-FR" dirty="0" smtClean="0">
                <a:latin typeface="Times New Roman" panose="02020603050405020304" pitchFamily="18" charset="0"/>
                <a:cs typeface="Times New Roman" panose="02020603050405020304" pitchFamily="18" charset="0"/>
              </a:rPr>
              <a:t>Il n’est pas très adaptés à </a:t>
            </a:r>
            <a:r>
              <a:rPr lang="fr-FR" dirty="0">
                <a:latin typeface="Times New Roman" panose="02020603050405020304" pitchFamily="18" charset="0"/>
                <a:cs typeface="Times New Roman" panose="02020603050405020304" pitchFamily="18" charset="0"/>
              </a:rPr>
              <a:t>l</a:t>
            </a:r>
            <a:r>
              <a:rPr lang="fr-FR" dirty="0" smtClean="0">
                <a:latin typeface="Times New Roman" panose="02020603050405020304" pitchFamily="18" charset="0"/>
                <a:cs typeface="Times New Roman" panose="02020603050405020304" pitchFamily="18" charset="0"/>
              </a:rPr>
              <a:t>a </a:t>
            </a:r>
            <a:r>
              <a:rPr lang="fr-FR" dirty="0">
                <a:latin typeface="Times New Roman" panose="02020603050405020304" pitchFamily="18" charset="0"/>
                <a:cs typeface="Times New Roman" panose="02020603050405020304" pitchFamily="18" charset="0"/>
              </a:rPr>
              <a:t>création d’interfaces utilisateur </a:t>
            </a:r>
            <a:r>
              <a:rPr lang="fr-FR" dirty="0" smtClean="0">
                <a:latin typeface="Times New Roman" panose="02020603050405020304" pitchFamily="18" charset="0"/>
                <a:cs typeface="Times New Roman" panose="02020603050405020304" pitchFamily="18" charset="0"/>
              </a:rPr>
              <a:t>complexes</a:t>
            </a:r>
            <a:endParaRPr lang="fr-FR" dirty="0">
              <a:latin typeface="Times New Roman" panose="02020603050405020304" pitchFamily="18" charset="0"/>
              <a:cs typeface="Times New Roman" panose="02020603050405020304" pitchFamily="18" charset="0"/>
            </a:endParaRPr>
          </a:p>
          <a:p>
            <a:pPr>
              <a:buFont typeface="Franklin Gothic Book" panose="020B0503020102020204" pitchFamily="34" charset="0"/>
              <a:buChar char="-"/>
            </a:pPr>
            <a:r>
              <a:rPr lang="fr-FR" dirty="0" err="1" smtClean="0">
                <a:latin typeface="Times New Roman" panose="02020603050405020304" pitchFamily="18" charset="0"/>
                <a:cs typeface="Times New Roman" panose="02020603050405020304" pitchFamily="18" charset="0"/>
              </a:rPr>
              <a:t>Unity</a:t>
            </a:r>
            <a:r>
              <a:rPr lang="fr-FR" dirty="0" smtClean="0">
                <a:latin typeface="Times New Roman" panose="02020603050405020304" pitchFamily="18" charset="0"/>
                <a:cs typeface="Times New Roman" panose="02020603050405020304" pitchFamily="18" charset="0"/>
              </a:rPr>
              <a:t> est un moteur de jeu payant contrairement aux autres </a:t>
            </a:r>
            <a:r>
              <a:rPr lang="fr-FR" dirty="0" err="1" smtClean="0">
                <a:latin typeface="Times New Roman" panose="02020603050405020304" pitchFamily="18" charset="0"/>
                <a:cs typeface="Times New Roman" panose="02020603050405020304" pitchFamily="18" charset="0"/>
              </a:rPr>
              <a:t>frameworks</a:t>
            </a:r>
            <a:r>
              <a:rPr lang="fr-FR" dirty="0" smtClean="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966" y="252185"/>
            <a:ext cx="2828925" cy="1619250"/>
          </a:xfrm>
          <a:prstGeom prst="rect">
            <a:avLst/>
          </a:prstGeom>
        </p:spPr>
      </p:pic>
    </p:spTree>
    <p:extLst>
      <p:ext uri="{BB962C8B-B14F-4D97-AF65-F5344CB8AC3E}">
        <p14:creationId xmlns:p14="http://schemas.microsoft.com/office/powerpoint/2010/main" val="2383396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392502"/>
            <a:ext cx="9601200" cy="1485900"/>
          </a:xfrm>
        </p:spPr>
        <p:txBody>
          <a:bodyPr/>
          <a:lstStyle/>
          <a:p>
            <a:r>
              <a:rPr lang="fr-FR" dirty="0" smtClean="0"/>
              <a:t>Architecture d’une application native</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8493" y="1428750"/>
            <a:ext cx="8907414" cy="5002135"/>
          </a:xfrm>
        </p:spPr>
      </p:pic>
    </p:spTree>
    <p:extLst>
      <p:ext uri="{BB962C8B-B14F-4D97-AF65-F5344CB8AC3E}">
        <p14:creationId xmlns:p14="http://schemas.microsoft.com/office/powerpoint/2010/main" val="4172979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Architecture d’une application </a:t>
            </a:r>
            <a:r>
              <a:rPr lang="fr-FR" dirty="0" err="1" smtClean="0"/>
              <a:t>webview</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673525"/>
            <a:ext cx="9787537" cy="4899803"/>
          </a:xfrm>
        </p:spPr>
      </p:pic>
    </p:spTree>
    <p:extLst>
      <p:ext uri="{BB962C8B-B14F-4D97-AF65-F5344CB8AC3E}">
        <p14:creationId xmlns:p14="http://schemas.microsoft.com/office/powerpoint/2010/main" val="68820927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Cadrage</Template>
  <TotalTime>649</TotalTime>
  <Words>1486</Words>
  <Application>Microsoft Office PowerPoint</Application>
  <PresentationFormat>Grand écran</PresentationFormat>
  <Paragraphs>129</Paragraphs>
  <Slides>26</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26</vt:i4>
      </vt:variant>
    </vt:vector>
  </HeadingPairs>
  <TitlesOfParts>
    <vt:vector size="31" baseType="lpstr">
      <vt:lpstr>Arial</vt:lpstr>
      <vt:lpstr>Calibri</vt:lpstr>
      <vt:lpstr>Franklin Gothic Book</vt:lpstr>
      <vt:lpstr>Times New Roman</vt:lpstr>
      <vt:lpstr>Crop</vt:lpstr>
      <vt:lpstr>Architecture de flutter</vt:lpstr>
      <vt:lpstr>Les meilleurs Frameworks mobiles multiplateformes </vt:lpstr>
      <vt:lpstr>React Native</vt:lpstr>
      <vt:lpstr>Flutter</vt:lpstr>
      <vt:lpstr>Ionic</vt:lpstr>
      <vt:lpstr>Xamarin</vt:lpstr>
      <vt:lpstr>Unity</vt:lpstr>
      <vt:lpstr>Architecture d’une application native</vt:lpstr>
      <vt:lpstr>Architecture d’une application webview</vt:lpstr>
      <vt:lpstr>Architecture d’une application react native</vt:lpstr>
      <vt:lpstr>Architecture d’une application flutter</vt:lpstr>
      <vt:lpstr>Architecture de Flutter</vt:lpstr>
      <vt:lpstr>Présentation PowerPoint</vt:lpstr>
      <vt:lpstr>Embedder</vt:lpstr>
      <vt:lpstr>Engine / moteur </vt:lpstr>
      <vt:lpstr>Framework </vt:lpstr>
      <vt:lpstr>Interfaces utilisateur réactives</vt:lpstr>
      <vt:lpstr>Interfaces utilisateur réactives</vt:lpstr>
      <vt:lpstr>Présentation PowerPoint</vt:lpstr>
      <vt:lpstr>Interfaces utilisateur réactives</vt:lpstr>
      <vt:lpstr>Interfaces utilisateur réactives</vt:lpstr>
      <vt:lpstr>Widgets</vt:lpstr>
      <vt:lpstr>Gestes</vt:lpstr>
      <vt:lpstr>Notion d'État</vt:lpstr>
      <vt:lpstr>Layers</vt:lpstr>
      <vt:lpstr>Architecture de flutter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Développement mobile</dc:title>
  <dc:creator>imane chlioui</dc:creator>
  <cp:lastModifiedBy>imane chlioui</cp:lastModifiedBy>
  <cp:revision>34</cp:revision>
  <dcterms:created xsi:type="dcterms:W3CDTF">2021-10-07T08:58:05Z</dcterms:created>
  <dcterms:modified xsi:type="dcterms:W3CDTF">2021-10-14T17:16:26Z</dcterms:modified>
</cp:coreProperties>
</file>