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Langage </a:t>
            </a:r>
            <a:r>
              <a:rPr lang="fr-FR" dirty="0" err="1" smtClean="0"/>
              <a:t>Dart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Dr. Imane Chlioui</a:t>
            </a:r>
          </a:p>
          <a:p>
            <a:r>
              <a:rPr lang="fr-FR" dirty="0" smtClean="0"/>
              <a:t>imanechlioui@gmail.com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1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</a:t>
            </a:r>
            <a:r>
              <a:rPr lang="fr-FR" dirty="0" err="1" smtClean="0"/>
              <a:t>Dart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4410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Un langage orienté web crée par Google, dévoilé en octobre 2011.</a:t>
            </a:r>
          </a:p>
          <a:p>
            <a:r>
              <a:rPr lang="fr-FR" dirty="0" err="1"/>
              <a:t>Dart</a:t>
            </a:r>
            <a:r>
              <a:rPr lang="fr-FR" dirty="0"/>
              <a:t> est un agrégat de </a:t>
            </a:r>
            <a:r>
              <a:rPr lang="fr-FR" dirty="0" smtClean="0"/>
              <a:t>C#, java et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/>
              <a:t>avec </a:t>
            </a:r>
            <a:r>
              <a:rPr lang="fr-FR" dirty="0" smtClean="0"/>
              <a:t>d'autres.</a:t>
            </a:r>
          </a:p>
          <a:p>
            <a:r>
              <a:rPr lang="fr-FR" dirty="0" err="1"/>
              <a:t>Dart</a:t>
            </a:r>
            <a:r>
              <a:rPr lang="fr-FR" dirty="0"/>
              <a:t> est un langage orienté objet avec un héritage simple, des classes concrètes et abstraites, des interfaces et des </a:t>
            </a:r>
            <a:r>
              <a:rPr lang="fr-FR" dirty="0" err="1"/>
              <a:t>mixins</a:t>
            </a:r>
            <a:r>
              <a:rPr lang="fr-FR" dirty="0"/>
              <a:t> ;</a:t>
            </a:r>
          </a:p>
          <a:p>
            <a:r>
              <a:rPr lang="fr-FR" dirty="0" err="1"/>
              <a:t>Dart</a:t>
            </a:r>
            <a:r>
              <a:rPr lang="fr-FR" dirty="0"/>
              <a:t> est optionnellement typé que ce soit dans l'assignation d'une variable ou la définition d'une fonction ;</a:t>
            </a:r>
          </a:p>
          <a:p>
            <a:r>
              <a:rPr lang="fr-FR" dirty="0" err="1"/>
              <a:t>Dart</a:t>
            </a:r>
            <a:r>
              <a:rPr lang="fr-FR" dirty="0"/>
              <a:t> est gouverné par des fonctions de haut niveau, c'est-à-dire des fonctions non encapsulées dans une classe ou un objet. Des fonctions encapsulées dans une classe ou un objet sont aussi appelées méthodes ;</a:t>
            </a:r>
          </a:p>
          <a:p>
            <a:r>
              <a:rPr lang="fr-FR" dirty="0"/>
              <a:t>en </a:t>
            </a:r>
            <a:r>
              <a:rPr lang="fr-FR" dirty="0" err="1"/>
              <a:t>Dart</a:t>
            </a:r>
            <a:r>
              <a:rPr lang="fr-FR" dirty="0"/>
              <a:t>, les fonctions sont des objets, ce qui nous permet de les passer en paramètre de constructeurs ou de fonctions, mais aussi d'avoir des fonctions retournées par une autre fonction ;</a:t>
            </a:r>
          </a:p>
          <a:p>
            <a:r>
              <a:rPr lang="fr-FR" dirty="0"/>
              <a:t>toute application a au moins une fonction de haut niveau, la fonction </a:t>
            </a:r>
            <a:r>
              <a:rPr lang="fr-FR" i="1" dirty="0"/>
              <a:t>main()</a:t>
            </a:r>
            <a:r>
              <a:rPr lang="fr-FR" dirty="0"/>
              <a:t> ;</a:t>
            </a:r>
          </a:p>
          <a:p>
            <a:r>
              <a:rPr lang="fr-FR" dirty="0" err="1"/>
              <a:t>Dart</a:t>
            </a:r>
            <a:r>
              <a:rPr lang="fr-FR" dirty="0"/>
              <a:t> permet d'utiliser des </a:t>
            </a:r>
            <a:r>
              <a:rPr lang="fr-FR" dirty="0" err="1"/>
              <a:t>Generics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79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Ecosystème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Dart</a:t>
            </a:r>
            <a:r>
              <a:rPr lang="fr-FR" dirty="0" smtClean="0"/>
              <a:t> </a:t>
            </a:r>
            <a:r>
              <a:rPr lang="fr-FR" dirty="0"/>
              <a:t>n'est pas seulement un langage, c'est une plateforme de développement qui comprend :</a:t>
            </a:r>
          </a:p>
          <a:p>
            <a:r>
              <a:rPr lang="fr-FR" dirty="0"/>
              <a:t>un SDK avec une VM serveur ;</a:t>
            </a:r>
          </a:p>
          <a:p>
            <a:r>
              <a:rPr lang="fr-FR" dirty="0"/>
              <a:t>un IDE (</a:t>
            </a:r>
            <a:r>
              <a:rPr lang="fr-FR" dirty="0" err="1"/>
              <a:t>DartEditor</a:t>
            </a:r>
            <a:r>
              <a:rPr lang="fr-FR" dirty="0"/>
              <a:t>), mais aussi des plugins pour Eclipse et </a:t>
            </a:r>
            <a:r>
              <a:rPr lang="fr-FR" dirty="0" err="1"/>
              <a:t>IntelliJ</a:t>
            </a:r>
            <a:r>
              <a:rPr lang="fr-FR" dirty="0"/>
              <a:t> ;</a:t>
            </a:r>
          </a:p>
          <a:p>
            <a:r>
              <a:rPr lang="fr-FR" dirty="0"/>
              <a:t>une VM cliente (</a:t>
            </a:r>
            <a:r>
              <a:rPr lang="fr-FR" dirty="0" err="1"/>
              <a:t>Dartium</a:t>
            </a:r>
            <a:r>
              <a:rPr lang="fr-FR" dirty="0"/>
              <a:t>) ;</a:t>
            </a:r>
          </a:p>
          <a:p>
            <a:r>
              <a:rPr lang="fr-FR" dirty="0"/>
              <a:t>un outil de gestion des dépendances (Pub Package Manager) ;</a:t>
            </a:r>
          </a:p>
          <a:p>
            <a:r>
              <a:rPr lang="fr-FR" dirty="0"/>
              <a:t>un compilateur </a:t>
            </a:r>
            <a:r>
              <a:rPr lang="fr-FR" dirty="0" err="1"/>
              <a:t>Dart</a:t>
            </a:r>
            <a:r>
              <a:rPr lang="fr-FR" dirty="0"/>
              <a:t> vers JavaScript (dart2js) ;</a:t>
            </a:r>
          </a:p>
          <a:p>
            <a:r>
              <a:rPr lang="fr-FR" dirty="0"/>
              <a:t>un générateur de documentation à partir du code (</a:t>
            </a:r>
            <a:r>
              <a:rPr lang="fr-FR" dirty="0" err="1"/>
              <a:t>dartdoc</a:t>
            </a:r>
            <a:r>
              <a:rPr lang="fr-FR" dirty="0"/>
              <a:t>) 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1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Dart</a:t>
            </a:r>
            <a:r>
              <a:rPr lang="fr-FR" dirty="0" smtClean="0"/>
              <a:t>: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 variables DART ont des types </a:t>
            </a:r>
            <a:r>
              <a:rPr lang="fr-FR" dirty="0" smtClean="0"/>
              <a:t>précis:</a:t>
            </a:r>
          </a:p>
          <a:p>
            <a:pPr lvl="1"/>
            <a:r>
              <a:rPr lang="fr-FR" dirty="0"/>
              <a:t>Int: nombres entiers.</a:t>
            </a:r>
          </a:p>
          <a:p>
            <a:pPr lvl="1"/>
            <a:r>
              <a:rPr lang="fr-FR" dirty="0"/>
              <a:t>Double: nombres à virgule flottante. </a:t>
            </a:r>
          </a:p>
          <a:p>
            <a:pPr lvl="1"/>
            <a:r>
              <a:rPr lang="fr-FR" dirty="0" err="1"/>
              <a:t>Dynamic</a:t>
            </a:r>
            <a:r>
              <a:rPr lang="fr-FR" dirty="0"/>
              <a:t>: peut prendre différentes valeurs et expressions pendant le déroulement du programme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String: chaine de caractères.</a:t>
            </a:r>
            <a:endParaRPr lang="fr-FR" dirty="0"/>
          </a:p>
          <a:p>
            <a:r>
              <a:rPr lang="fr-FR" dirty="0"/>
              <a:t>Les identificateurs sont sensibles à la casse et doivent être uniques</a:t>
            </a:r>
            <a:r>
              <a:rPr lang="fr-FR" dirty="0" smtClean="0"/>
              <a:t>.</a:t>
            </a:r>
          </a:p>
          <a:p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lignes, onglets ou paragraphes vides ne sont pas pris en compte lors du traitement</a:t>
            </a:r>
            <a:endParaRPr lang="fr-FR" dirty="0" smtClean="0"/>
          </a:p>
          <a:p>
            <a:r>
              <a:rPr lang="fr-FR" dirty="0"/>
              <a:t>Si le texte est encadré par une </a:t>
            </a:r>
            <a:r>
              <a:rPr lang="fr-FR" b="1" dirty="0"/>
              <a:t>série de trois guillemets simples ou doubles </a:t>
            </a:r>
            <a:r>
              <a:rPr lang="fr-FR" dirty="0"/>
              <a:t>(''' ou """) il sera affiché en </a:t>
            </a:r>
            <a:r>
              <a:rPr lang="fr-FR" dirty="0" err="1"/>
              <a:t>Dart</a:t>
            </a:r>
            <a:r>
              <a:rPr lang="fr-FR" dirty="0"/>
              <a:t> avec les sauts de ligne d’origine.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11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Dart</a:t>
            </a:r>
            <a:r>
              <a:rPr lang="fr-FR" dirty="0" smtClean="0"/>
              <a:t>: 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tOol</a:t>
            </a:r>
            <a:r>
              <a:rPr lang="en-US" dirty="0"/>
              <a:t> = 'Glove';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tOol</a:t>
            </a:r>
            <a:r>
              <a:rPr lang="en-US" dirty="0"/>
              <a:t> == 'Pliers' || </a:t>
            </a:r>
            <a:r>
              <a:rPr lang="en-US" dirty="0" err="1"/>
              <a:t>tOol</a:t>
            </a:r>
            <a:r>
              <a:rPr lang="en-US" dirty="0"/>
              <a:t> == 'Ruler') </a:t>
            </a:r>
          </a:p>
          <a:p>
            <a:pPr marL="0" indent="0">
              <a:buNone/>
            </a:pPr>
            <a:r>
              <a:rPr lang="en-US" dirty="0"/>
              <a:t>  { print('That is a tool.');</a:t>
            </a:r>
          </a:p>
          <a:p>
            <a:pPr marL="0" indent="0">
              <a:buNone/>
            </a:pPr>
            <a:r>
              <a:rPr lang="en-US" dirty="0"/>
              <a:t>  } else if (</a:t>
            </a:r>
            <a:r>
              <a:rPr lang="en-US" dirty="0" err="1"/>
              <a:t>tOol</a:t>
            </a:r>
            <a:r>
              <a:rPr lang="en-US" dirty="0"/>
              <a:t> == 'brush') </a:t>
            </a:r>
          </a:p>
          <a:p>
            <a:pPr marL="0" indent="0">
              <a:buNone/>
            </a:pPr>
            <a:r>
              <a:rPr lang="en-US" dirty="0"/>
              <a:t>  { print('That is a tool.');  </a:t>
            </a:r>
          </a:p>
          <a:p>
            <a:pPr marL="0" indent="0">
              <a:buNone/>
            </a:pPr>
            <a:r>
              <a:rPr lang="en-US" dirty="0"/>
              <a:t>  } else { print('That is not a tool.');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8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Dart</a:t>
            </a:r>
            <a:r>
              <a:rPr lang="fr-FR" dirty="0" smtClean="0"/>
              <a:t>: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String </a:t>
            </a:r>
            <a:r>
              <a:rPr lang="fr-FR" dirty="0" err="1"/>
              <a:t>myLabel</a:t>
            </a:r>
            <a:r>
              <a:rPr lang="fr-FR" dirty="0"/>
              <a:t> = ' </a:t>
            </a:r>
            <a:r>
              <a:rPr lang="fr-FR" dirty="0" err="1"/>
              <a:t>pieces</a:t>
            </a:r>
            <a:r>
              <a:rPr lang="fr-FR" dirty="0"/>
              <a:t>';</a:t>
            </a:r>
          </a:p>
          <a:p>
            <a:pPr marL="0" indent="0">
              <a:buNone/>
            </a:pPr>
            <a:r>
              <a:rPr lang="fr-FR" dirty="0"/>
              <a:t>var </a:t>
            </a:r>
            <a:r>
              <a:rPr lang="fr-FR" dirty="0" err="1"/>
              <a:t>piece</a:t>
            </a:r>
            <a:r>
              <a:rPr lang="fr-FR" dirty="0"/>
              <a:t> = 3;</a:t>
            </a:r>
          </a:p>
          <a:p>
            <a:pPr marL="0" indent="0">
              <a:buNone/>
            </a:pPr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piece</a:t>
            </a:r>
            <a:r>
              <a:rPr lang="fr-FR" dirty="0"/>
              <a:t> &lt; 12) {</a:t>
            </a:r>
          </a:p>
          <a:p>
            <a:pPr marL="0" indent="0">
              <a:buNone/>
            </a:pPr>
            <a:r>
              <a:rPr lang="fr-FR" dirty="0" smtClean="0"/>
              <a:t>	var </a:t>
            </a:r>
            <a:r>
              <a:rPr lang="fr-FR" dirty="0" err="1"/>
              <a:t>allThisStuff</a:t>
            </a:r>
            <a:r>
              <a:rPr lang="fr-FR" dirty="0"/>
              <a:t> = '$</a:t>
            </a:r>
            <a:r>
              <a:rPr lang="fr-FR" dirty="0" err="1"/>
              <a:t>piece</a:t>
            </a:r>
            <a:r>
              <a:rPr lang="fr-FR" dirty="0"/>
              <a:t> $</a:t>
            </a:r>
            <a:r>
              <a:rPr lang="fr-FR" dirty="0" err="1"/>
              <a:t>myLabel</a:t>
            </a:r>
            <a:r>
              <a:rPr lang="fr-FR" dirty="0"/>
              <a:t>';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/>
              <a:t>allThisStuff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piece</a:t>
            </a:r>
            <a:r>
              <a:rPr lang="fr-FR" dirty="0"/>
              <a:t>++;</a:t>
            </a:r>
          </a:p>
          <a:p>
            <a:pPr marL="0" indent="0">
              <a:buNone/>
            </a:pPr>
            <a:r>
              <a:rPr lang="fr-F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269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293" y="235424"/>
            <a:ext cx="9601200" cy="788158"/>
          </a:xfrm>
        </p:spPr>
        <p:txBody>
          <a:bodyPr/>
          <a:lstStyle/>
          <a:p>
            <a:r>
              <a:rPr lang="fr-FR" dirty="0" err="1" smtClean="0"/>
              <a:t>Dart</a:t>
            </a:r>
            <a:r>
              <a:rPr lang="fr-FR" dirty="0" smtClean="0"/>
              <a:t>: Opérateurs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58897"/>
              </p:ext>
            </p:extLst>
          </p:nvPr>
        </p:nvGraphicFramePr>
        <p:xfrm>
          <a:off x="1216658" y="1850792"/>
          <a:ext cx="9278470" cy="5007208"/>
        </p:xfrm>
        <a:graphic>
          <a:graphicData uri="http://schemas.openxmlformats.org/drawingml/2006/table">
            <a:tbl>
              <a:tblPr/>
              <a:tblGrid>
                <a:gridCol w="1855693"/>
                <a:gridCol w="1855693"/>
                <a:gridCol w="1855693"/>
                <a:gridCol w="2881601"/>
                <a:gridCol w="829790"/>
              </a:tblGrid>
              <a:tr h="68017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dirty="0">
                          <a:effectLst/>
                        </a:rPr>
                        <a:t>Type d’opération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Description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Symbole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Exemple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Résultat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84234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Calculer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Addition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+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+ 2;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37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23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Soustraction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-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- 2;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33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8423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Multiplication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*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* 3;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105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23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Division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/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/ 7;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5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18678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Division de nombres entiers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~/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~/ 7;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11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461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Augmentation de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+=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+= 6;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41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8423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Réduction de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-=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var exemple -= 7;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28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461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Multiplication par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*=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var exemple *= 2;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70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01461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Division par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/=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var exemple /= 7;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5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4117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624084" y="1419367"/>
            <a:ext cx="20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Var exemple = 35;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6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7812" y="215153"/>
            <a:ext cx="9601200" cy="779929"/>
          </a:xfrm>
        </p:spPr>
        <p:txBody>
          <a:bodyPr/>
          <a:lstStyle/>
          <a:p>
            <a:r>
              <a:rPr lang="fr-FR" dirty="0" err="1" smtClean="0"/>
              <a:t>Dart</a:t>
            </a:r>
            <a:r>
              <a:rPr lang="fr-FR" dirty="0" smtClean="0"/>
              <a:t>: Opérations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900334"/>
              </p:ext>
            </p:extLst>
          </p:nvPr>
        </p:nvGraphicFramePr>
        <p:xfrm>
          <a:off x="1317807" y="995082"/>
          <a:ext cx="9818765" cy="5412934"/>
        </p:xfrm>
        <a:graphic>
          <a:graphicData uri="http://schemas.openxmlformats.org/drawingml/2006/table">
            <a:tbl>
              <a:tblPr/>
              <a:tblGrid>
                <a:gridCol w="1963753"/>
                <a:gridCol w="1963753"/>
                <a:gridCol w="1963753"/>
                <a:gridCol w="1963753"/>
                <a:gridCol w="1963753"/>
              </a:tblGrid>
              <a:tr h="3806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dirty="0">
                          <a:effectLst/>
                        </a:rPr>
                        <a:t>Type d’opération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Description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Symbole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Exemple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Résultat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440724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Comparer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Identique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==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== 35;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Vrai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072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Différent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!=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!= 44;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Vrai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44072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Plus petit que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&lt;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&lt; 44;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Vrai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072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Plus petit ou égal 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&lt;=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 &lt;= 33;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Faux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44072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Plus grand que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&gt;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44 &gt; var exemple;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Vrai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072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Plus grand ou égal 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&gt;=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exemple&gt;=23;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Faux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91535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770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Modifier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Augmentation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++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++var exemple;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36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3770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Augmentation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++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exemple++;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36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770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Diminution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--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--var exemple;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34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3770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Diminution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--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exemple--;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34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770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Valeur résiduelle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%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%var exemple%3;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2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91535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Dart</a:t>
            </a:r>
            <a:r>
              <a:rPr lang="fr-FR" dirty="0" smtClean="0"/>
              <a:t>: Opérations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06530"/>
              </p:ext>
            </p:extLst>
          </p:nvPr>
        </p:nvGraphicFramePr>
        <p:xfrm>
          <a:off x="1235125" y="1473956"/>
          <a:ext cx="10406415" cy="5018157"/>
        </p:xfrm>
        <a:graphic>
          <a:graphicData uri="http://schemas.openxmlformats.org/drawingml/2006/table">
            <a:tbl>
              <a:tblPr/>
              <a:tblGrid>
                <a:gridCol w="2081283"/>
                <a:gridCol w="2081283"/>
                <a:gridCol w="2081283"/>
                <a:gridCol w="2081283"/>
                <a:gridCol w="2081283"/>
              </a:tblGrid>
              <a:tr h="543876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dirty="0">
                          <a:effectLst/>
                        </a:rPr>
                        <a:t>Type d’opération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Description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Symbole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>
                          <a:effectLst/>
                        </a:rPr>
                        <a:t>Exemple</a:t>
                      </a: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dirty="0">
                        <a:effectLst/>
                      </a:endParaRPr>
                    </a:p>
                  </a:txBody>
                  <a:tcPr marL="10601" marR="10601" marT="10601" marB="1060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78158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7975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Logique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ET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&amp;&amp;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exemple1 &amp;&amp; exemple2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78158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OU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7975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Négation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!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exemple1 ! exemple2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 dirty="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78158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12418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Conditions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Si-alors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? … :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var y = exemple &lt; 34 ? 15 : 10;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 dirty="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712418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Si-alors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? … :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var y = exemple &lt; 36 ? 15 : 10;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7975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Vérification si nul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??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var y = exemple ?? 9;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47975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 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Vérification si nul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??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var z = 0 ?? exemple;</a:t>
                      </a: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800" dirty="0">
                        <a:effectLst/>
                      </a:endParaRPr>
                    </a:p>
                  </a:txBody>
                  <a:tcPr marL="4240" marR="4240" marT="4240" marB="4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3C3C3C"/>
                </a:solidFill>
                <a:effectLst/>
                <a:latin typeface="OpenSansRegular"/>
              </a:rPr>
              <a:t/>
            </a:r>
            <a:b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3C3C3C"/>
                </a:solidFill>
                <a:effectLst/>
                <a:latin typeface="OpenSansRegular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135</TotalTime>
  <Words>430</Words>
  <Application>Microsoft Office PowerPoint</Application>
  <PresentationFormat>Grand écran</PresentationFormat>
  <Paragraphs>216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OpenSansRegular</vt:lpstr>
      <vt:lpstr>Crop</vt:lpstr>
      <vt:lpstr>Langage Dart</vt:lpstr>
      <vt:lpstr>Langage Dart </vt:lpstr>
      <vt:lpstr>Ecosystème</vt:lpstr>
      <vt:lpstr>Dart: variables</vt:lpstr>
      <vt:lpstr>Dart: conditions</vt:lpstr>
      <vt:lpstr>Dart: boucles</vt:lpstr>
      <vt:lpstr>Dart: Opérateurs</vt:lpstr>
      <vt:lpstr>Dart: Opérations</vt:lpstr>
      <vt:lpstr>Dart: Opérations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imane chlioui</dc:creator>
  <cp:lastModifiedBy>imane chlioui</cp:lastModifiedBy>
  <cp:revision>10</cp:revision>
  <dcterms:created xsi:type="dcterms:W3CDTF">2021-10-20T12:34:10Z</dcterms:created>
  <dcterms:modified xsi:type="dcterms:W3CDTF">2021-10-20T18:40:37Z</dcterms:modified>
</cp:coreProperties>
</file>