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59"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2C9F-B80A-2591-D9ED-DD6195B878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969047-6397-CF58-9D7E-A63C07113F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517415-1C31-AD35-EFAF-EEDEAA1B4E50}"/>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5" name="Footer Placeholder 4">
            <a:extLst>
              <a:ext uri="{FF2B5EF4-FFF2-40B4-BE49-F238E27FC236}">
                <a16:creationId xmlns:a16="http://schemas.microsoft.com/office/drawing/2014/main" id="{1892FDFB-2ED9-FDDF-40F2-B0A153D41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5DAE16-7D25-052B-C85E-70672032BD52}"/>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253109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DB72-DC89-158B-F4CB-AAE88CEE40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CF02D3-F41F-F961-9F0B-114C8B157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C062F8-F346-76A7-D6B4-55CAD55B5407}"/>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5" name="Footer Placeholder 4">
            <a:extLst>
              <a:ext uri="{FF2B5EF4-FFF2-40B4-BE49-F238E27FC236}">
                <a16:creationId xmlns:a16="http://schemas.microsoft.com/office/drawing/2014/main" id="{724C3F03-D06A-F1E3-32DD-B9A0B1269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D4DCD8-BDD7-22B5-42F2-EC5B32CD0237}"/>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294618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CEA5C-C95B-0325-98C6-16D023BAF2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52C5A6-95C4-4E5E-1B2C-177BBDC2D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F9AA9-7F83-B51C-02DC-19ECB5C08A34}"/>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5" name="Footer Placeholder 4">
            <a:extLst>
              <a:ext uri="{FF2B5EF4-FFF2-40B4-BE49-F238E27FC236}">
                <a16:creationId xmlns:a16="http://schemas.microsoft.com/office/drawing/2014/main" id="{C21E90A3-9C6C-331B-85FA-825BCAB067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BB2A2-7A71-FDE2-68DB-F31D772AD330}"/>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65716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A9E8-6E01-74F5-A77D-DBB5C42FDD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DECE9C-B94D-7EDB-41A9-BC415F624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F752F-11A8-7524-6329-2246D9BAB6F1}"/>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5" name="Footer Placeholder 4">
            <a:extLst>
              <a:ext uri="{FF2B5EF4-FFF2-40B4-BE49-F238E27FC236}">
                <a16:creationId xmlns:a16="http://schemas.microsoft.com/office/drawing/2014/main" id="{56AA570D-0824-8E4D-B2C6-304E14494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3BFE9E-C9B6-80C8-2F80-E6103F44ACAD}"/>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285512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583D-3755-E226-43B5-063F389B3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298689-C371-CD9B-E2C0-6D97B6CCD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08A230-4D3C-6AED-0B6C-90BC713FB176}"/>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5" name="Footer Placeholder 4">
            <a:extLst>
              <a:ext uri="{FF2B5EF4-FFF2-40B4-BE49-F238E27FC236}">
                <a16:creationId xmlns:a16="http://schemas.microsoft.com/office/drawing/2014/main" id="{53EE9C3D-464F-937D-D7BA-3CD4B7AC4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659C6-66F2-CA05-BBF6-B25B2336BE33}"/>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356996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36DD-9450-9A42-E7AC-444E5A8E79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E33A21-A858-8F67-81E2-654A805A4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A827ED-1783-78B2-3F6A-84A2C60010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B0C06A-5E07-0482-F5AE-6579F7381948}"/>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6" name="Footer Placeholder 5">
            <a:extLst>
              <a:ext uri="{FF2B5EF4-FFF2-40B4-BE49-F238E27FC236}">
                <a16:creationId xmlns:a16="http://schemas.microsoft.com/office/drawing/2014/main" id="{A12EE094-49AE-EF17-F82B-E625F2B3E9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F5E85B-36C7-732F-2621-0582CE0FF53B}"/>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375010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3860-5A3B-99BC-B90E-655DB23EE7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6A4253-8726-01CB-E03C-552675326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42E60-0EA3-BE61-7B95-504037BD7C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015AF8-8759-4759-8B5D-AF10F42BD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971F0F-B581-D50F-1A27-ECA697A948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CD4467-5958-2806-F337-89431398A0F9}"/>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8" name="Footer Placeholder 7">
            <a:extLst>
              <a:ext uri="{FF2B5EF4-FFF2-40B4-BE49-F238E27FC236}">
                <a16:creationId xmlns:a16="http://schemas.microsoft.com/office/drawing/2014/main" id="{56F8409A-37FA-A2B8-3206-02B3DE9CA3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25D6AA-96ED-D346-D7FA-6C8344B71D84}"/>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10744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FE48-B993-036A-8AB9-494D5523EB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FF1F98-FC1E-11E2-25C2-4776FEB22D58}"/>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4" name="Footer Placeholder 3">
            <a:extLst>
              <a:ext uri="{FF2B5EF4-FFF2-40B4-BE49-F238E27FC236}">
                <a16:creationId xmlns:a16="http://schemas.microsoft.com/office/drawing/2014/main" id="{A3A6E141-E8C6-8582-A42B-1D33A46E34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E6215F-81E5-1E28-C129-E21891D11955}"/>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393602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2DE31-2F56-1DDF-E00B-39B1CB5A4F65}"/>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3" name="Footer Placeholder 2">
            <a:extLst>
              <a:ext uri="{FF2B5EF4-FFF2-40B4-BE49-F238E27FC236}">
                <a16:creationId xmlns:a16="http://schemas.microsoft.com/office/drawing/2014/main" id="{09E4F966-1FFB-E708-02BE-E52C3D03EE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83471B-DFEC-5EEF-B82B-5E8DC2777022}"/>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29103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FA34-D5AA-FF29-D5ED-F25A0434E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D31FF5-A970-B857-673E-2D62E1ABA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A3ABA8-7A3A-2269-7C78-56ED40D80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4F407-1D41-8132-533E-E38FC672F6A7}"/>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6" name="Footer Placeholder 5">
            <a:extLst>
              <a:ext uri="{FF2B5EF4-FFF2-40B4-BE49-F238E27FC236}">
                <a16:creationId xmlns:a16="http://schemas.microsoft.com/office/drawing/2014/main" id="{F483564C-64E9-2424-39D7-771E9FC5F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D41F7-00FA-4A43-D9A6-D26BF043EA43}"/>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121522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0AEF-710E-A431-02D9-89B0CF3DD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FD761C-9274-1148-AF4D-CB54D2C04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0F7EC8-8A0B-CD58-1CF8-3D88FF83D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15519-384D-52A6-7D66-49DF8CA27E63}"/>
              </a:ext>
            </a:extLst>
          </p:cNvPr>
          <p:cNvSpPr>
            <a:spLocks noGrp="1"/>
          </p:cNvSpPr>
          <p:nvPr>
            <p:ph type="dt" sz="half" idx="10"/>
          </p:nvPr>
        </p:nvSpPr>
        <p:spPr/>
        <p:txBody>
          <a:bodyPr/>
          <a:lstStyle/>
          <a:p>
            <a:fld id="{9E778807-8485-4159-86DC-C704D42080C6}" type="datetimeFigureOut">
              <a:rPr lang="en-IN" smtClean="0"/>
              <a:t>18-01-2024</a:t>
            </a:fld>
            <a:endParaRPr lang="en-IN"/>
          </a:p>
        </p:txBody>
      </p:sp>
      <p:sp>
        <p:nvSpPr>
          <p:cNvPr id="6" name="Footer Placeholder 5">
            <a:extLst>
              <a:ext uri="{FF2B5EF4-FFF2-40B4-BE49-F238E27FC236}">
                <a16:creationId xmlns:a16="http://schemas.microsoft.com/office/drawing/2014/main" id="{CB463F94-438F-15FD-8AD9-D96FC8317D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5190EF-377B-2C46-F08F-5E9C78AEBE33}"/>
              </a:ext>
            </a:extLst>
          </p:cNvPr>
          <p:cNvSpPr>
            <a:spLocks noGrp="1"/>
          </p:cNvSpPr>
          <p:nvPr>
            <p:ph type="sldNum" sz="quarter" idx="12"/>
          </p:nvPr>
        </p:nvSpPr>
        <p:spPr/>
        <p:txBody>
          <a:bodyPr/>
          <a:lstStyle/>
          <a:p>
            <a:fld id="{4697DD22-8E57-4B03-AE49-249BE1B48874}" type="slidenum">
              <a:rPr lang="en-IN" smtClean="0"/>
              <a:t>‹#›</a:t>
            </a:fld>
            <a:endParaRPr lang="en-IN"/>
          </a:p>
        </p:txBody>
      </p:sp>
    </p:spTree>
    <p:extLst>
      <p:ext uri="{BB962C8B-B14F-4D97-AF65-F5344CB8AC3E}">
        <p14:creationId xmlns:p14="http://schemas.microsoft.com/office/powerpoint/2010/main" val="347051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874F0-0511-4485-2931-BE7C09386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73D8F0-881C-E0E7-573D-6F52F1B9D8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A25FA2-0E61-9B1A-5F92-0DB6BEA08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78807-8485-4159-86DC-C704D42080C6}" type="datetimeFigureOut">
              <a:rPr lang="en-IN" smtClean="0"/>
              <a:t>18-01-2024</a:t>
            </a:fld>
            <a:endParaRPr lang="en-IN"/>
          </a:p>
        </p:txBody>
      </p:sp>
      <p:sp>
        <p:nvSpPr>
          <p:cNvPr id="5" name="Footer Placeholder 4">
            <a:extLst>
              <a:ext uri="{FF2B5EF4-FFF2-40B4-BE49-F238E27FC236}">
                <a16:creationId xmlns:a16="http://schemas.microsoft.com/office/drawing/2014/main" id="{2B9A9235-1187-39DC-62C3-4B82581A6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148150-49BD-3362-51DE-6814B3E7A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97DD22-8E57-4B03-AE49-249BE1B48874}" type="slidenum">
              <a:rPr lang="en-IN" smtClean="0"/>
              <a:t>‹#›</a:t>
            </a:fld>
            <a:endParaRPr lang="en-IN"/>
          </a:p>
        </p:txBody>
      </p:sp>
    </p:spTree>
    <p:extLst>
      <p:ext uri="{BB962C8B-B14F-4D97-AF65-F5344CB8AC3E}">
        <p14:creationId xmlns:p14="http://schemas.microsoft.com/office/powerpoint/2010/main" val="2747692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911DA-EA47-E1FD-6001-488202ED7159}"/>
              </a:ext>
            </a:extLst>
          </p:cNvPr>
          <p:cNvSpPr txBox="1"/>
          <p:nvPr/>
        </p:nvSpPr>
        <p:spPr>
          <a:xfrm>
            <a:off x="1524000" y="2331720"/>
            <a:ext cx="8839200" cy="2800767"/>
          </a:xfrm>
          <a:prstGeom prst="rect">
            <a:avLst/>
          </a:prstGeom>
          <a:noFill/>
        </p:spPr>
        <p:txBody>
          <a:bodyPr wrap="square" rtlCol="0">
            <a:spAutoFit/>
          </a:bodyPr>
          <a:lstStyle/>
          <a:p>
            <a:pPr algn="ctr"/>
            <a:r>
              <a:rPr lang="en-IN" sz="8800" dirty="0"/>
              <a:t>Intro to Machine Learning</a:t>
            </a:r>
          </a:p>
        </p:txBody>
      </p:sp>
    </p:spTree>
    <p:extLst>
      <p:ext uri="{BB962C8B-B14F-4D97-AF65-F5344CB8AC3E}">
        <p14:creationId xmlns:p14="http://schemas.microsoft.com/office/powerpoint/2010/main" val="1123598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E6797C-E998-42A4-2830-29B3AB2FCBEC}"/>
              </a:ext>
            </a:extLst>
          </p:cNvPr>
          <p:cNvSpPr txBox="1"/>
          <p:nvPr/>
        </p:nvSpPr>
        <p:spPr>
          <a:xfrm>
            <a:off x="1463040" y="284480"/>
            <a:ext cx="9865360" cy="6001643"/>
          </a:xfrm>
          <a:prstGeom prst="rect">
            <a:avLst/>
          </a:prstGeom>
          <a:noFill/>
        </p:spPr>
        <p:txBody>
          <a:bodyPr wrap="square" rtlCol="0">
            <a:spAutoFit/>
          </a:bodyPr>
          <a:lstStyle/>
          <a:p>
            <a:pPr algn="ctr"/>
            <a:r>
              <a:rPr lang="en-IN" sz="4800" b="1" dirty="0"/>
              <a:t>Reinforcement Learning</a:t>
            </a:r>
          </a:p>
          <a:p>
            <a:pPr algn="just"/>
            <a:r>
              <a:rPr lang="en-US" sz="2800" dirty="0"/>
              <a:t>Reinforcement learning is a way for computers to learn by getting rewards for doing things right and penalties for doing things wrong. Imagine the computer is like a little explorer in a new place. It looks around, tries different things, and learns from what works and what doesn't. So, it figures out how to do better over time through trial and error.</a:t>
            </a:r>
          </a:p>
          <a:p>
            <a:pPr algn="just"/>
            <a:endParaRPr lang="en-US" sz="2800" dirty="0"/>
          </a:p>
          <a:p>
            <a:pPr algn="just"/>
            <a:endParaRPr lang="en-US" sz="2800" b="1" dirty="0"/>
          </a:p>
          <a:p>
            <a:pPr algn="just"/>
            <a:endParaRPr lang="en-US" sz="2800" b="1" dirty="0"/>
          </a:p>
          <a:p>
            <a:pPr algn="just"/>
            <a:endParaRPr lang="en-US" sz="2800" b="1" dirty="0"/>
          </a:p>
          <a:p>
            <a:pPr algn="just"/>
            <a:endParaRPr lang="en-US" sz="2800" b="1" dirty="0"/>
          </a:p>
          <a:p>
            <a:pPr algn="just"/>
            <a:endParaRPr lang="en-IN" sz="2800" b="1" dirty="0"/>
          </a:p>
        </p:txBody>
      </p:sp>
      <p:pic>
        <p:nvPicPr>
          <p:cNvPr id="2058" name="Picture 10" descr="Reinforcement Learning 101. Learn the essentials of Reinforcement… | by  Shweta Bhatt | Towards Data Science">
            <a:extLst>
              <a:ext uri="{FF2B5EF4-FFF2-40B4-BE49-F238E27FC236}">
                <a16:creationId xmlns:a16="http://schemas.microsoft.com/office/drawing/2014/main" id="{79892B13-EC6F-DB8B-5084-5DC265971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370" y="3639859"/>
            <a:ext cx="7795260" cy="300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79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11685-6D5E-FA11-CD66-FF0D8AFA2578}"/>
              </a:ext>
            </a:extLst>
          </p:cNvPr>
          <p:cNvSpPr txBox="1"/>
          <p:nvPr/>
        </p:nvSpPr>
        <p:spPr>
          <a:xfrm>
            <a:off x="934720" y="822960"/>
            <a:ext cx="10678160" cy="5447645"/>
          </a:xfrm>
          <a:prstGeom prst="rect">
            <a:avLst/>
          </a:prstGeom>
          <a:noFill/>
        </p:spPr>
        <p:txBody>
          <a:bodyPr wrap="square" rtlCol="0">
            <a:spAutoFit/>
          </a:bodyPr>
          <a:lstStyle/>
          <a:p>
            <a:pPr algn="ctr"/>
            <a:r>
              <a:rPr lang="en-IN" sz="6000" b="1" dirty="0">
                <a:latin typeface="+mn-lt"/>
              </a:rPr>
              <a:t>Super Mario Bros</a:t>
            </a:r>
          </a:p>
          <a:p>
            <a:pPr algn="just"/>
            <a:r>
              <a:rPr lang="en-US" sz="2400" dirty="0">
                <a:latin typeface="+mn-lt"/>
              </a:rPr>
              <a:t>Imagine a computer program that controls Mario in the game. In the beginning, the bot might make random jumps and movements, and it might not be very successful at completing levels. However, every time it plays a level, it learns from the outcomes. If it completes a level or defeats an enemy, it gets rewarded. If Mario falls into a pit or loses a life, he receives a "lesson.“</a:t>
            </a:r>
          </a:p>
          <a:p>
            <a:pPr algn="just"/>
            <a:r>
              <a:rPr lang="en-US" sz="2400" dirty="0"/>
              <a:t>Over time, the bot figures out which actions and jumps are better for progressing through the levels, avoiding obstacles, and defeating enemies. For example, it learns to time jumps to avoid falling into pits, squash enemies by jumping on them etc.</a:t>
            </a:r>
          </a:p>
          <a:p>
            <a:pPr algn="just"/>
            <a:r>
              <a:rPr lang="en-US" sz="2400" dirty="0"/>
              <a:t>As the bot continues playing, it adapts its strategy based on the feedback it receives from the game environment.</a:t>
            </a:r>
          </a:p>
          <a:p>
            <a:pPr algn="just"/>
            <a:r>
              <a:rPr lang="en-US" sz="2400" dirty="0"/>
              <a:t>Through this process of trial and error, the bot becomes a proficient Mario player, capable of mastering the game's complexities.</a:t>
            </a:r>
            <a:endParaRPr lang="en-IN" sz="2400" dirty="0"/>
          </a:p>
        </p:txBody>
      </p:sp>
    </p:spTree>
    <p:extLst>
      <p:ext uri="{BB962C8B-B14F-4D97-AF65-F5344CB8AC3E}">
        <p14:creationId xmlns:p14="http://schemas.microsoft.com/office/powerpoint/2010/main" val="410713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54954-5DF6-D468-D4A4-CFE8390F29B1}"/>
              </a:ext>
            </a:extLst>
          </p:cNvPr>
          <p:cNvSpPr txBox="1"/>
          <p:nvPr/>
        </p:nvSpPr>
        <p:spPr>
          <a:xfrm>
            <a:off x="2245360" y="2645043"/>
            <a:ext cx="7711440" cy="923330"/>
          </a:xfrm>
          <a:prstGeom prst="rect">
            <a:avLst/>
          </a:prstGeom>
          <a:noFill/>
        </p:spPr>
        <p:txBody>
          <a:bodyPr wrap="square" rtlCol="0" anchor="ctr">
            <a:spAutoFit/>
          </a:bodyPr>
          <a:lstStyle/>
          <a:p>
            <a:r>
              <a:rPr lang="en-IN" sz="5400" dirty="0"/>
              <a:t>What is Machine learning?</a:t>
            </a:r>
          </a:p>
        </p:txBody>
      </p:sp>
    </p:spTree>
    <p:extLst>
      <p:ext uri="{BB962C8B-B14F-4D97-AF65-F5344CB8AC3E}">
        <p14:creationId xmlns:p14="http://schemas.microsoft.com/office/powerpoint/2010/main" val="199771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EDDAFC-6455-6821-0585-CDC608B250B3}"/>
              </a:ext>
            </a:extLst>
          </p:cNvPr>
          <p:cNvSpPr txBox="1"/>
          <p:nvPr/>
        </p:nvSpPr>
        <p:spPr>
          <a:xfrm>
            <a:off x="2133600" y="2580640"/>
            <a:ext cx="8260080" cy="1569660"/>
          </a:xfrm>
          <a:prstGeom prst="rect">
            <a:avLst/>
          </a:prstGeom>
          <a:noFill/>
        </p:spPr>
        <p:txBody>
          <a:bodyPr wrap="square" rtlCol="0">
            <a:spAutoFit/>
          </a:bodyPr>
          <a:lstStyle/>
          <a:p>
            <a:r>
              <a:rPr lang="en-US" sz="3200" dirty="0"/>
              <a:t>Instead of telling a computer what to do step by step, we give it a bunch of information and let it figure out patterns and connections on its own.</a:t>
            </a:r>
            <a:endParaRPr lang="en-IN" sz="3200" dirty="0"/>
          </a:p>
        </p:txBody>
      </p:sp>
    </p:spTree>
    <p:extLst>
      <p:ext uri="{BB962C8B-B14F-4D97-AF65-F5344CB8AC3E}">
        <p14:creationId xmlns:p14="http://schemas.microsoft.com/office/powerpoint/2010/main" val="69712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F60-1D2F-92F7-4D01-2CCFC75F650D}"/>
              </a:ext>
            </a:extLst>
          </p:cNvPr>
          <p:cNvSpPr>
            <a:spLocks noGrp="1"/>
          </p:cNvSpPr>
          <p:nvPr>
            <p:ph type="title"/>
          </p:nvPr>
        </p:nvSpPr>
        <p:spPr/>
        <p:txBody>
          <a:bodyPr/>
          <a:lstStyle/>
          <a:p>
            <a:r>
              <a:rPr lang="en-IN" dirty="0"/>
              <a:t>Applications of ML </a:t>
            </a:r>
          </a:p>
        </p:txBody>
      </p:sp>
      <p:sp>
        <p:nvSpPr>
          <p:cNvPr id="3" name="Content Placeholder 2">
            <a:extLst>
              <a:ext uri="{FF2B5EF4-FFF2-40B4-BE49-F238E27FC236}">
                <a16:creationId xmlns:a16="http://schemas.microsoft.com/office/drawing/2014/main" id="{598D3E5F-BCDC-7D3E-E84B-8146DCBCBF15}"/>
              </a:ext>
            </a:extLst>
          </p:cNvPr>
          <p:cNvSpPr>
            <a:spLocks noGrp="1"/>
          </p:cNvSpPr>
          <p:nvPr>
            <p:ph idx="1"/>
          </p:nvPr>
        </p:nvSpPr>
        <p:spPr/>
        <p:txBody>
          <a:bodyPr/>
          <a:lstStyle/>
          <a:p>
            <a:r>
              <a:rPr lang="en-IN" dirty="0"/>
              <a:t>Text generators (ChatGPT)</a:t>
            </a:r>
          </a:p>
          <a:p>
            <a:r>
              <a:rPr lang="en-IN" dirty="0"/>
              <a:t>Diagnosis using Image Detection</a:t>
            </a:r>
          </a:p>
          <a:p>
            <a:r>
              <a:rPr lang="en-IN" dirty="0"/>
              <a:t>Spam Detection</a:t>
            </a:r>
          </a:p>
          <a:p>
            <a:r>
              <a:rPr lang="en-IN" dirty="0"/>
              <a:t>Speech 2 Text</a:t>
            </a:r>
          </a:p>
          <a:p>
            <a:r>
              <a:rPr lang="en-IN" dirty="0"/>
              <a:t>Stock Market trading</a:t>
            </a:r>
          </a:p>
          <a:p>
            <a:r>
              <a:rPr lang="en-IN" dirty="0"/>
              <a:t>Autonomous Vehicles</a:t>
            </a:r>
          </a:p>
          <a:p>
            <a:r>
              <a:rPr lang="en-IN" dirty="0"/>
              <a:t>Virtual personal assistant </a:t>
            </a:r>
          </a:p>
        </p:txBody>
      </p:sp>
    </p:spTree>
    <p:extLst>
      <p:ext uri="{BB962C8B-B14F-4D97-AF65-F5344CB8AC3E}">
        <p14:creationId xmlns:p14="http://schemas.microsoft.com/office/powerpoint/2010/main" val="359814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600E-DAB6-0B9F-2CAA-F43FC6BED8CB}"/>
              </a:ext>
            </a:extLst>
          </p:cNvPr>
          <p:cNvSpPr>
            <a:spLocks noGrp="1"/>
          </p:cNvSpPr>
          <p:nvPr>
            <p:ph type="ctrTitle"/>
          </p:nvPr>
        </p:nvSpPr>
        <p:spPr/>
        <p:txBody>
          <a:bodyPr/>
          <a:lstStyle/>
          <a:p>
            <a:r>
              <a:rPr lang="en-IN" dirty="0"/>
              <a:t>TYPES OF ML</a:t>
            </a:r>
          </a:p>
        </p:txBody>
      </p:sp>
    </p:spTree>
    <p:extLst>
      <p:ext uri="{BB962C8B-B14F-4D97-AF65-F5344CB8AC3E}">
        <p14:creationId xmlns:p14="http://schemas.microsoft.com/office/powerpoint/2010/main" val="11360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2AC911-E84F-7B10-BB3F-246367351576}"/>
              </a:ext>
            </a:extLst>
          </p:cNvPr>
          <p:cNvSpPr txBox="1"/>
          <p:nvPr/>
        </p:nvSpPr>
        <p:spPr>
          <a:xfrm>
            <a:off x="1402080" y="1544320"/>
            <a:ext cx="10027920" cy="2308324"/>
          </a:xfrm>
          <a:prstGeom prst="rect">
            <a:avLst/>
          </a:prstGeom>
          <a:noFill/>
        </p:spPr>
        <p:txBody>
          <a:bodyPr wrap="square" rtlCol="0">
            <a:spAutoFit/>
          </a:bodyPr>
          <a:lstStyle/>
          <a:p>
            <a:pPr marL="342900" indent="-342900">
              <a:buFont typeface="+mj-lt"/>
              <a:buAutoNum type="arabicPeriod"/>
            </a:pPr>
            <a:r>
              <a:rPr lang="en-IN" sz="4800" dirty="0"/>
              <a:t>Supervised Learning</a:t>
            </a:r>
          </a:p>
          <a:p>
            <a:pPr marL="342900" indent="-342900">
              <a:buFont typeface="+mj-lt"/>
              <a:buAutoNum type="arabicPeriod"/>
            </a:pPr>
            <a:r>
              <a:rPr lang="en-IN" sz="4800" dirty="0"/>
              <a:t>Unsupervised Learning</a:t>
            </a:r>
          </a:p>
          <a:p>
            <a:pPr marL="342900" indent="-342900">
              <a:buFont typeface="+mj-lt"/>
              <a:buAutoNum type="arabicPeriod"/>
            </a:pPr>
            <a:r>
              <a:rPr lang="en-IN" sz="4800" dirty="0"/>
              <a:t>Reinforcement Learning</a:t>
            </a:r>
          </a:p>
        </p:txBody>
      </p:sp>
    </p:spTree>
    <p:extLst>
      <p:ext uri="{BB962C8B-B14F-4D97-AF65-F5344CB8AC3E}">
        <p14:creationId xmlns:p14="http://schemas.microsoft.com/office/powerpoint/2010/main" val="62713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0162E-9658-766B-1F18-256AF744ED91}"/>
              </a:ext>
            </a:extLst>
          </p:cNvPr>
          <p:cNvSpPr txBox="1"/>
          <p:nvPr/>
        </p:nvSpPr>
        <p:spPr>
          <a:xfrm>
            <a:off x="1584960" y="853441"/>
            <a:ext cx="8676640" cy="6001643"/>
          </a:xfrm>
          <a:prstGeom prst="rect">
            <a:avLst/>
          </a:prstGeom>
          <a:noFill/>
        </p:spPr>
        <p:txBody>
          <a:bodyPr wrap="square" rtlCol="0">
            <a:spAutoFit/>
          </a:bodyPr>
          <a:lstStyle/>
          <a:p>
            <a:pPr algn="ctr"/>
            <a:r>
              <a:rPr lang="en-IN" sz="4800" b="1" dirty="0"/>
              <a:t>Supervised Learning</a:t>
            </a:r>
            <a:endParaRPr lang="en-US" sz="4800" b="1" dirty="0"/>
          </a:p>
          <a:p>
            <a:r>
              <a:rPr lang="en-US" sz="2400" dirty="0"/>
              <a:t>If the liquid is brown, hot, and often consumed in the morning, then it will be labeled as - Coffee.</a:t>
            </a:r>
          </a:p>
          <a:p>
            <a:endParaRPr lang="en-US" sz="2400" dirty="0"/>
          </a:p>
          <a:p>
            <a:endParaRPr lang="en-US" sz="2400" dirty="0"/>
          </a:p>
          <a:p>
            <a:r>
              <a:rPr lang="en-US" sz="2400" dirty="0"/>
              <a:t>If the liquid is clear, cold, and often comes with ice, then it will be labeled as - Iced Water.</a:t>
            </a:r>
          </a:p>
          <a:p>
            <a:endParaRPr lang="en-US" sz="2400" dirty="0"/>
          </a:p>
          <a:p>
            <a:r>
              <a:rPr lang="en-US" sz="2400" dirty="0"/>
              <a:t>After training the computer with this information, you present a new drink and ask the machine to identify it. </a:t>
            </a:r>
          </a:p>
          <a:p>
            <a:r>
              <a:rPr lang="en-US" sz="2400" dirty="0"/>
              <a:t>Applying its learned patterns, the machine would examine the beverage's characteristics, identify it as COFFEE if it's brown and hot, or classify it as ICE WATER if it's clear and cold with ice.</a:t>
            </a:r>
          </a:p>
          <a:p>
            <a:endParaRPr lang="en-US" sz="2400" dirty="0"/>
          </a:p>
          <a:p>
            <a:endParaRPr lang="en-US" sz="2400" dirty="0"/>
          </a:p>
        </p:txBody>
      </p:sp>
    </p:spTree>
    <p:extLst>
      <p:ext uri="{BB962C8B-B14F-4D97-AF65-F5344CB8AC3E}">
        <p14:creationId xmlns:p14="http://schemas.microsoft.com/office/powerpoint/2010/main" val="268476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73DA1D-357E-6EA9-41BD-273297F67F62}"/>
              </a:ext>
            </a:extLst>
          </p:cNvPr>
          <p:cNvSpPr txBox="1"/>
          <p:nvPr/>
        </p:nvSpPr>
        <p:spPr>
          <a:xfrm>
            <a:off x="1412240" y="314960"/>
            <a:ext cx="9479280" cy="4616648"/>
          </a:xfrm>
          <a:prstGeom prst="rect">
            <a:avLst/>
          </a:prstGeom>
          <a:noFill/>
        </p:spPr>
        <p:txBody>
          <a:bodyPr wrap="square" rtlCol="0">
            <a:spAutoFit/>
          </a:bodyPr>
          <a:lstStyle/>
          <a:p>
            <a:pPr algn="ctr"/>
            <a:r>
              <a:rPr lang="en-IN" sz="7200" b="1" dirty="0"/>
              <a:t>Unsupervised Learning</a:t>
            </a:r>
          </a:p>
          <a:p>
            <a:pPr algn="just"/>
            <a:endParaRPr lang="en-US" dirty="0"/>
          </a:p>
          <a:p>
            <a:pPr algn="just"/>
            <a:endParaRPr lang="en-US" dirty="0"/>
          </a:p>
          <a:p>
            <a:pPr algn="just"/>
            <a:r>
              <a:rPr lang="en-US" sz="2800" dirty="0"/>
              <a:t>Unsupervised learning is the training of a machine using information that is neither classified nor labeled and allowing the algorithm to act on that information without guidance. Here the task of the machine is to group unsorted information according to similarities, patterns, and differences without any prior training in data</a:t>
            </a:r>
          </a:p>
          <a:p>
            <a:pPr algn="just"/>
            <a:endParaRPr lang="en-IN" dirty="0"/>
          </a:p>
        </p:txBody>
      </p:sp>
    </p:spTree>
    <p:extLst>
      <p:ext uri="{BB962C8B-B14F-4D97-AF65-F5344CB8AC3E}">
        <p14:creationId xmlns:p14="http://schemas.microsoft.com/office/powerpoint/2010/main" val="311436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4975A-267C-5D9D-59DC-D1E44B52208D}"/>
              </a:ext>
            </a:extLst>
          </p:cNvPr>
          <p:cNvPicPr>
            <a:picLocks noChangeAspect="1"/>
          </p:cNvPicPr>
          <p:nvPr/>
        </p:nvPicPr>
        <p:blipFill>
          <a:blip r:embed="rId2"/>
          <a:stretch>
            <a:fillRect/>
          </a:stretch>
        </p:blipFill>
        <p:spPr>
          <a:xfrm>
            <a:off x="751840" y="350520"/>
            <a:ext cx="5833767" cy="5725160"/>
          </a:xfrm>
          <a:prstGeom prst="rect">
            <a:avLst/>
          </a:prstGeom>
        </p:spPr>
      </p:pic>
      <p:sp>
        <p:nvSpPr>
          <p:cNvPr id="2" name="TextBox 1">
            <a:extLst>
              <a:ext uri="{FF2B5EF4-FFF2-40B4-BE49-F238E27FC236}">
                <a16:creationId xmlns:a16="http://schemas.microsoft.com/office/drawing/2014/main" id="{F3FCF89C-D4A5-16F7-CFA2-B1F1E4C47764}"/>
              </a:ext>
            </a:extLst>
          </p:cNvPr>
          <p:cNvSpPr txBox="1"/>
          <p:nvPr/>
        </p:nvSpPr>
        <p:spPr>
          <a:xfrm>
            <a:off x="6898640" y="853440"/>
            <a:ext cx="4876800" cy="4401205"/>
          </a:xfrm>
          <a:prstGeom prst="rect">
            <a:avLst/>
          </a:prstGeom>
          <a:noFill/>
        </p:spPr>
        <p:txBody>
          <a:bodyPr wrap="square" rtlCol="0">
            <a:spAutoFit/>
          </a:bodyPr>
          <a:lstStyle/>
          <a:p>
            <a:r>
              <a:rPr lang="en-US" sz="2800" dirty="0"/>
              <a:t>Google News is a good example of Unsupervised learning. It scouts the internet for news articles which have similar keywords/ news content</a:t>
            </a:r>
          </a:p>
          <a:p>
            <a:endParaRPr lang="en-US" sz="2800" dirty="0"/>
          </a:p>
          <a:p>
            <a:r>
              <a:rPr lang="en-US" sz="2800" dirty="0"/>
              <a:t>(Rohit Sharma’s century in this case) . It then clubs together all these articles and presents them to you.</a:t>
            </a:r>
            <a:endParaRPr lang="en-IN" sz="2800" dirty="0"/>
          </a:p>
        </p:txBody>
      </p:sp>
    </p:spTree>
    <p:extLst>
      <p:ext uri="{BB962C8B-B14F-4D97-AF65-F5344CB8AC3E}">
        <p14:creationId xmlns:p14="http://schemas.microsoft.com/office/powerpoint/2010/main" val="1145666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530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Applications of ML </vt:lpstr>
      <vt:lpstr>TYPES OF ML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Sahaj Srivastava</dc:creator>
  <cp:lastModifiedBy>Sahaj Srivastava</cp:lastModifiedBy>
  <cp:revision>1</cp:revision>
  <dcterms:created xsi:type="dcterms:W3CDTF">2024-01-18T18:10:19Z</dcterms:created>
  <dcterms:modified xsi:type="dcterms:W3CDTF">2024-01-18T18:48:40Z</dcterms:modified>
</cp:coreProperties>
</file>