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2" r:id="rId4"/>
    <p:sldId id="258" r:id="rId5"/>
    <p:sldId id="263" r:id="rId6"/>
    <p:sldId id="270" r:id="rId7"/>
    <p:sldId id="269" r:id="rId8"/>
    <p:sldId id="271" r:id="rId9"/>
    <p:sldId id="264" r:id="rId10"/>
    <p:sldId id="273" r:id="rId11"/>
    <p:sldId id="281" r:id="rId12"/>
    <p:sldId id="274" r:id="rId13"/>
    <p:sldId id="275" r:id="rId14"/>
    <p:sldId id="278" r:id="rId15"/>
    <p:sldId id="279" r:id="rId16"/>
    <p:sldId id="283" r:id="rId17"/>
    <p:sldId id="280" r:id="rId18"/>
    <p:sldId id="272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EEBF7"/>
    <a:srgbClr val="319F46"/>
    <a:srgbClr val="548FE3"/>
    <a:srgbClr val="4284ED"/>
    <a:srgbClr val="E54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78803" autoAdjust="0"/>
  </p:normalViewPr>
  <p:slideViewPr>
    <p:cSldViewPr snapToGrid="0">
      <p:cViewPr varScale="1">
        <p:scale>
          <a:sx n="68" d="100"/>
          <a:sy n="68" d="100"/>
        </p:scale>
        <p:origin x="112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B2107-2894-44CF-8BFC-9CB772415C25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49524-CB94-4599-B194-B9529E1F9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9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 smtClean="0"/>
              <a:t>컴퓨터 기초 원리를 제시해 컴퓨터 과학에 지대한 공한을 한 '컴퓨터 과학의 아버지' 앨런 튜링의 삶을 다룬 영화</a:t>
            </a:r>
          </a:p>
          <a:p>
            <a:r>
              <a:rPr lang="ko-KR" altLang="en-US" sz="1000" dirty="0" smtClean="0"/>
              <a:t>영화는 2차 세계 대전 당시 암호 해독 및 첩보를 담당하던 영국 정보국의 중심부와 그곳에서 활동했던 연구팀의 이야기를 다룬 영화</a:t>
            </a:r>
          </a:p>
          <a:p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말은 우리가 편견이나 선입견 때문에</a:t>
            </a:r>
            <a:r>
              <a:rPr lang="ko-KR" altLang="en-US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누군가를 틀 속에 가두는 사람들에 대한 비판이 담긴 말이기도 </a:t>
            </a:r>
            <a:r>
              <a:rPr lang="ko-KR" alt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하져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49524-CB94-4599-B194-B9529E1F90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8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암호학에</a:t>
            </a:r>
            <a:r>
              <a:rPr lang="ko-KR" altLang="en-US" dirty="0" smtClean="0"/>
              <a:t> 대해 공부한 적이 없어서 암호 알고리즘이나 자세한 내용들에 대해선 아무것도 모르지만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본 내용을 스터디에서 처음 접하면서 매우 </a:t>
            </a:r>
            <a:r>
              <a:rPr lang="ko-KR" altLang="en-US" dirty="0" err="1" smtClean="0"/>
              <a:t>재밌었고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경험을 나누고자 정했습니다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제가 준비한 세미나는 아주 기초적인 내용으로 이루어져 있음을 말씀드리고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틀린 내용이 있을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말씀해주시길 부탁드리며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49524-CB94-4599-B194-B9529E1F90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51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49524-CB94-4599-B194-B9529E1F90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49524-CB94-4599-B194-B9529E1F90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0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공개키</a:t>
            </a:r>
            <a:r>
              <a:rPr lang="en-US" altLang="ko-KR" dirty="0" smtClean="0">
                <a:solidFill>
                  <a:srgbClr val="002060"/>
                </a:solidFill>
              </a:rPr>
              <a:t/>
            </a:r>
            <a:br>
              <a:rPr lang="en-US" altLang="ko-KR" dirty="0" smtClean="0">
                <a:solidFill>
                  <a:srgbClr val="002060"/>
                </a:solidFill>
              </a:rPr>
            </a:br>
            <a:r>
              <a:rPr lang="ko-KR" altLang="en-US" dirty="0" smtClean="0">
                <a:solidFill>
                  <a:srgbClr val="002060"/>
                </a:solidFill>
              </a:rPr>
              <a:t>목적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</a:rPr>
              <a:t>데이터 보안에 중점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-&gt; </a:t>
            </a:r>
            <a:r>
              <a:rPr lang="ko-KR" altLang="en-US" dirty="0" smtClean="0">
                <a:solidFill>
                  <a:srgbClr val="002060"/>
                </a:solidFill>
              </a:rPr>
              <a:t>개인키가 있어야 데이터를 확인할 수 있기 때문에</a:t>
            </a:r>
            <a:r>
              <a:rPr lang="en-US" altLang="ko-KR" dirty="0" smtClean="0">
                <a:solidFill>
                  <a:srgbClr val="002060"/>
                </a:solidFill>
              </a:rPr>
              <a:t/>
            </a:r>
            <a:br>
              <a:rPr lang="en-US" altLang="ko-KR" dirty="0" smtClean="0">
                <a:solidFill>
                  <a:srgbClr val="002060"/>
                </a:solidFill>
              </a:rPr>
            </a:br>
            <a:r>
              <a:rPr lang="ko-KR" altLang="en-US" dirty="0" smtClean="0">
                <a:solidFill>
                  <a:srgbClr val="002060"/>
                </a:solidFill>
              </a:rPr>
              <a:t>개인키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목적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</a:rPr>
              <a:t>인증 과정에 중심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-&gt; </a:t>
            </a:r>
            <a:r>
              <a:rPr lang="ko-KR" altLang="en-US" dirty="0" smtClean="0">
                <a:solidFill>
                  <a:srgbClr val="002060"/>
                </a:solidFill>
              </a:rPr>
              <a:t>공개키가 있어야 하니 인증과정을 중시한 것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49524-CB94-4599-B194-B9529E1F90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0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49524-CB94-4599-B194-B9529E1F90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3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49524-CB94-4599-B194-B9529E1F90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40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49524-CB94-4599-B194-B9529E1F90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15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숨겨야 하는 정보는 남들이 알지 </a:t>
            </a:r>
            <a:r>
              <a:rPr lang="ko-KR" altLang="en-US" dirty="0" err="1" smtClean="0"/>
              <a:t>못할때</a:t>
            </a:r>
            <a:r>
              <a:rPr lang="ko-KR" altLang="en-US" dirty="0" smtClean="0"/>
              <a:t> 지킬 가치가 있는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알려진 정보는 더 이상 비밀이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튜링은 숨은 정보였지만 공개된 이상 그는 더 이상 보호할 가치를 </a:t>
            </a:r>
          </a:p>
          <a:p>
            <a:r>
              <a:rPr lang="ko-KR" altLang="en-US" dirty="0" smtClean="0"/>
              <a:t>지니지 않게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국가나 자본의 </a:t>
            </a:r>
            <a:r>
              <a:rPr lang="ko-KR" altLang="en-US" dirty="0" err="1" smtClean="0"/>
              <a:t>비열함은</a:t>
            </a:r>
            <a:r>
              <a:rPr lang="ko-KR" altLang="en-US" dirty="0" smtClean="0"/>
              <a:t> 바로 여기에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영화도 튜링의 삶을 숨긴다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생애의 종반부를 자막으로 처리한다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세상에 다른 누군가가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그가 바로 위대한</a:t>
            </a:r>
          </a:p>
          <a:p>
            <a:r>
              <a:rPr lang="ko-KR" altLang="en-US" dirty="0" smtClean="0"/>
              <a:t>일을 하는 존재다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하지만 그는 보통인의 눈으로 볼 때 문제적 인간이다</a:t>
            </a:r>
            <a:r>
              <a:rPr lang="en-US" altLang="ko-KR" dirty="0" smtClean="0"/>
              <a:t>. https://blog.naver.com/gil586/222973465619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49524-CB94-4599-B194-B9529E1F90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DE3-62EB-42BE-8D49-BC6F576F685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1E7-BB46-469A-908E-22267E03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DE3-62EB-42BE-8D49-BC6F576F685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1E7-BB46-469A-908E-22267E03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0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DE3-62EB-42BE-8D49-BC6F576F685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1E7-BB46-469A-908E-22267E03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8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DE3-62EB-42BE-8D49-BC6F576F685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1E7-BB46-469A-908E-22267E03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7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DE3-62EB-42BE-8D49-BC6F576F685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1E7-BB46-469A-908E-22267E03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2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DE3-62EB-42BE-8D49-BC6F576F685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1E7-BB46-469A-908E-22267E03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0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DE3-62EB-42BE-8D49-BC6F576F685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1E7-BB46-469A-908E-22267E03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2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DE3-62EB-42BE-8D49-BC6F576F685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1E7-BB46-469A-908E-22267E03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6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DE3-62EB-42BE-8D49-BC6F576F685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1E7-BB46-469A-908E-22267E03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3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DE3-62EB-42BE-8D49-BC6F576F685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1E7-BB46-469A-908E-22267E03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6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8DE3-62EB-42BE-8D49-BC6F576F685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1E7-BB46-469A-908E-22267E03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8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8DE3-62EB-42BE-8D49-BC6F576F685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91E7-BB46-469A-908E-22267E03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3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65470"/>
            <a:ext cx="12192000" cy="736945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암호를 해독하고 전쟁을 이겨라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334526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영화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'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이미테이션 게임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'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으로 풀어 나가는 암호화의 역사와 기술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214757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GDSC </a:t>
            </a:r>
            <a:r>
              <a:rPr lang="en-US" altLang="ko-KR" dirty="0" err="1" smtClean="0"/>
              <a:t>Soongsil</a:t>
            </a:r>
            <a:r>
              <a:rPr lang="en-US" altLang="ko-KR" dirty="0" smtClean="0"/>
              <a:t> Web/Mobile </a:t>
            </a:r>
            <a:r>
              <a:rPr lang="ko-KR" altLang="en-US" dirty="0" err="1" smtClean="0"/>
              <a:t>권시경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rot="20816671">
            <a:off x="-917033" y="-1095230"/>
            <a:ext cx="11500397" cy="2291375"/>
          </a:xfrm>
          <a:prstGeom prst="rect">
            <a:avLst/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470" y="73512"/>
            <a:ext cx="666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이미테이션 게임</a:t>
            </a:r>
            <a:r>
              <a:rPr lang="en-US" altLang="ko-KR" sz="1600" dirty="0" smtClean="0"/>
              <a:t>(2015.02.17 </a:t>
            </a:r>
            <a:r>
              <a:rPr lang="ko-KR" altLang="en-US" sz="1600" dirty="0" smtClean="0"/>
              <a:t>개봉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165462" y="663429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71" y="900964"/>
            <a:ext cx="7269484" cy="406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256242" y="5160782"/>
            <a:ext cx="1149533" cy="931817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27513" y="5160781"/>
            <a:ext cx="6711342" cy="9318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1939</a:t>
            </a:r>
            <a:r>
              <a:rPr lang="ko-KR" altLang="en-US" dirty="0">
                <a:solidFill>
                  <a:srgbClr val="002060"/>
                </a:solidFill>
              </a:rPr>
              <a:t>년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제</a:t>
            </a:r>
            <a:r>
              <a:rPr lang="en-US" altLang="ko-KR" dirty="0">
                <a:solidFill>
                  <a:srgbClr val="002060"/>
                </a:solidFill>
              </a:rPr>
              <a:t>2</a:t>
            </a:r>
            <a:r>
              <a:rPr lang="ko-KR" altLang="en-US" dirty="0">
                <a:solidFill>
                  <a:srgbClr val="002060"/>
                </a:solidFill>
              </a:rPr>
              <a:t>차 세계대전 당시</a:t>
            </a:r>
            <a:r>
              <a:rPr lang="en-US" altLang="ko-KR" dirty="0">
                <a:solidFill>
                  <a:srgbClr val="002060"/>
                </a:solidFill>
              </a:rPr>
              <a:t>.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천재 </a:t>
            </a:r>
            <a:r>
              <a:rPr lang="ko-KR" altLang="en-US" dirty="0">
                <a:solidFill>
                  <a:srgbClr val="002060"/>
                </a:solidFill>
              </a:rPr>
              <a:t>교수 앨런 튜링은 영국 정보부 </a:t>
            </a:r>
            <a:r>
              <a:rPr lang="en-US" altLang="ko-KR" dirty="0">
                <a:solidFill>
                  <a:srgbClr val="002060"/>
                </a:solidFill>
              </a:rPr>
              <a:t>SIS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ko-KR" altLang="en-US" dirty="0" smtClean="0">
                <a:solidFill>
                  <a:srgbClr val="002060"/>
                </a:solidFill>
              </a:rPr>
              <a:t>기밀 프로젝트 </a:t>
            </a:r>
            <a:r>
              <a:rPr lang="ko-KR" altLang="en-US" dirty="0">
                <a:solidFill>
                  <a:srgbClr val="002060"/>
                </a:solidFill>
              </a:rPr>
              <a:t>참가</a:t>
            </a:r>
          </a:p>
        </p:txBody>
      </p:sp>
    </p:spTree>
    <p:extLst>
      <p:ext uri="{BB962C8B-B14F-4D97-AF65-F5344CB8AC3E}">
        <p14:creationId xmlns:p14="http://schemas.microsoft.com/office/powerpoint/2010/main" val="900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470" y="73512"/>
            <a:ext cx="666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이미테이션 게임</a:t>
            </a:r>
            <a:r>
              <a:rPr lang="en-US" altLang="ko-KR" sz="1600" dirty="0" smtClean="0"/>
              <a:t>(2015.02.17 </a:t>
            </a:r>
            <a:r>
              <a:rPr lang="ko-KR" altLang="en-US" sz="1600" dirty="0" smtClean="0"/>
              <a:t>개봉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165462" y="663429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52" y="1389336"/>
            <a:ext cx="5441227" cy="4068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6206315" y="1500329"/>
            <a:ext cx="5390697" cy="561546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 err="1"/>
              <a:t>에니그마의</a:t>
            </a:r>
            <a:r>
              <a:rPr lang="ko-KR" altLang="en-US" sz="3000" dirty="0"/>
              <a:t> 설정</a:t>
            </a:r>
            <a:r>
              <a:rPr lang="en-US" altLang="ko-KR" sz="3000" dirty="0"/>
              <a:t>, </a:t>
            </a:r>
            <a:r>
              <a:rPr lang="ko-KR" altLang="en-US" sz="3000" dirty="0"/>
              <a:t>그리고 해독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06314" y="2254352"/>
            <a:ext cx="5390697" cy="59870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24</a:t>
            </a:r>
            <a:r>
              <a:rPr lang="ko-KR" altLang="en-US" dirty="0">
                <a:solidFill>
                  <a:srgbClr val="002060"/>
                </a:solidFill>
              </a:rPr>
              <a:t>시간마다 바뀌는 독일군의 암호 설정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06313" y="3045533"/>
            <a:ext cx="5390697" cy="59870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1590</a:t>
            </a:r>
            <a:r>
              <a:rPr lang="ko-KR" altLang="en-US" dirty="0">
                <a:solidFill>
                  <a:srgbClr val="002060"/>
                </a:solidFill>
              </a:rPr>
              <a:t>억의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 err="1">
                <a:solidFill>
                  <a:srgbClr val="002060"/>
                </a:solidFill>
              </a:rPr>
              <a:t>억배의</a:t>
            </a:r>
            <a:r>
              <a:rPr lang="ko-KR" altLang="en-US" dirty="0">
                <a:solidFill>
                  <a:srgbClr val="002060"/>
                </a:solidFill>
              </a:rPr>
              <a:t> 경우의 수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06313" y="3836714"/>
            <a:ext cx="5390697" cy="59870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 smtClean="0">
                <a:solidFill>
                  <a:srgbClr val="002060"/>
                </a:solidFill>
              </a:rPr>
              <a:t>명 </a:t>
            </a:r>
            <a:r>
              <a:rPr lang="en-US" altLang="ko-KR" dirty="0" smtClean="0">
                <a:solidFill>
                  <a:srgbClr val="002060"/>
                </a:solidFill>
              </a:rPr>
              <a:t>* 24</a:t>
            </a:r>
            <a:r>
              <a:rPr lang="ko-KR" altLang="en-US" dirty="0" smtClean="0">
                <a:solidFill>
                  <a:srgbClr val="002060"/>
                </a:solidFill>
              </a:rPr>
              <a:t>시간 </a:t>
            </a:r>
            <a:r>
              <a:rPr lang="en-US" altLang="ko-KR" dirty="0" smtClean="0">
                <a:solidFill>
                  <a:srgbClr val="002060"/>
                </a:solidFill>
              </a:rPr>
              <a:t>= 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06312" y="4627895"/>
            <a:ext cx="5390697" cy="598704"/>
          </a:xfrm>
          <a:prstGeom prst="roundRect">
            <a:avLst/>
          </a:prstGeom>
          <a:solidFill>
            <a:srgbClr val="DEEBF7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사실상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불가능한 일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2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470" y="73512"/>
            <a:ext cx="666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이미테이션 게임</a:t>
            </a:r>
            <a:r>
              <a:rPr lang="en-US" altLang="ko-KR" sz="1600" dirty="0" smtClean="0"/>
              <a:t>(2015.02.17 </a:t>
            </a:r>
            <a:r>
              <a:rPr lang="ko-KR" altLang="en-US" sz="1600" dirty="0" smtClean="0"/>
              <a:t>개봉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165462" y="663429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42" y="900964"/>
            <a:ext cx="7269484" cy="4068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256242" y="5160782"/>
            <a:ext cx="1149533" cy="931817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27513" y="5160781"/>
            <a:ext cx="6711342" cy="9318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2060"/>
                </a:solidFill>
              </a:rPr>
              <a:t>그는 혼자서 해독 기계 ‘크리스토퍼’를 설계하기 시작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470" y="73512"/>
            <a:ext cx="666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이미테이션 게임</a:t>
            </a:r>
            <a:r>
              <a:rPr lang="en-US" altLang="ko-KR" sz="1600" dirty="0" smtClean="0"/>
              <a:t>(2015.02.17 </a:t>
            </a:r>
            <a:r>
              <a:rPr lang="ko-KR" altLang="en-US" sz="1600" dirty="0" smtClean="0"/>
              <a:t>개봉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165462" y="663429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42" y="900964"/>
            <a:ext cx="7282713" cy="40680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256242" y="5160782"/>
            <a:ext cx="1149533" cy="931817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27513" y="5160781"/>
            <a:ext cx="6711342" cy="9318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2060"/>
                </a:solidFill>
              </a:rPr>
              <a:t>윈스턴</a:t>
            </a:r>
            <a:r>
              <a:rPr lang="ko-KR" altLang="en-US" dirty="0">
                <a:solidFill>
                  <a:srgbClr val="002060"/>
                </a:solidFill>
              </a:rPr>
              <a:t> 처칠로 </a:t>
            </a:r>
            <a:r>
              <a:rPr lang="ko-KR" altLang="en-US" dirty="0" err="1">
                <a:solidFill>
                  <a:srgbClr val="002060"/>
                </a:solidFill>
              </a:rPr>
              <a:t>부터</a:t>
            </a:r>
            <a:r>
              <a:rPr lang="ko-KR" altLang="en-US" dirty="0">
                <a:solidFill>
                  <a:srgbClr val="002060"/>
                </a:solidFill>
              </a:rPr>
              <a:t> 자금 조달</a:t>
            </a:r>
            <a:r>
              <a:rPr lang="en-US" altLang="ko-KR" dirty="0" smtClean="0">
                <a:solidFill>
                  <a:srgbClr val="002060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'</a:t>
            </a:r>
            <a:r>
              <a:rPr lang="ko-KR" altLang="en-US" dirty="0" err="1">
                <a:solidFill>
                  <a:srgbClr val="002060"/>
                </a:solidFill>
              </a:rPr>
              <a:t>크리스토퍼</a:t>
            </a:r>
            <a:r>
              <a:rPr lang="en-US" altLang="ko-KR" dirty="0">
                <a:solidFill>
                  <a:srgbClr val="002060"/>
                </a:solidFill>
              </a:rPr>
              <a:t>' </a:t>
            </a:r>
            <a:r>
              <a:rPr lang="ko-KR" altLang="en-US" dirty="0">
                <a:solidFill>
                  <a:srgbClr val="002060"/>
                </a:solidFill>
              </a:rPr>
              <a:t>완성과 암호 해독 실패</a:t>
            </a:r>
          </a:p>
        </p:txBody>
      </p:sp>
    </p:spTree>
    <p:extLst>
      <p:ext uri="{BB962C8B-B14F-4D97-AF65-F5344CB8AC3E}">
        <p14:creationId xmlns:p14="http://schemas.microsoft.com/office/powerpoint/2010/main" val="36612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470" y="73512"/>
            <a:ext cx="666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이미테이션 게임</a:t>
            </a:r>
            <a:r>
              <a:rPr lang="en-US" altLang="ko-KR" sz="1600" dirty="0" smtClean="0"/>
              <a:t>(2015.02.17 </a:t>
            </a:r>
            <a:r>
              <a:rPr lang="ko-KR" altLang="en-US" sz="1600" dirty="0" smtClean="0"/>
              <a:t>개봉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165462" y="663429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42" y="900964"/>
            <a:ext cx="7325351" cy="40680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256242" y="5160782"/>
            <a:ext cx="1149533" cy="931817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70251" y="5160782"/>
            <a:ext cx="6711342" cy="9318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2060"/>
                </a:solidFill>
              </a:rPr>
              <a:t>팀원</a:t>
            </a:r>
            <a:r>
              <a:rPr lang="en-US" altLang="ko-KR">
                <a:solidFill>
                  <a:srgbClr val="002060"/>
                </a:solidFill>
              </a:rPr>
              <a:t>, </a:t>
            </a:r>
            <a:r>
              <a:rPr lang="ko-KR" altLang="en-US">
                <a:solidFill>
                  <a:srgbClr val="002060"/>
                </a:solidFill>
              </a:rPr>
              <a:t>조안의 결혼 문제와 앨런의 청혼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470" y="73512"/>
            <a:ext cx="666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이미테이션 게임</a:t>
            </a:r>
            <a:r>
              <a:rPr lang="en-US" altLang="ko-KR" sz="1600" dirty="0" smtClean="0"/>
              <a:t>(2015.02.17 </a:t>
            </a:r>
            <a:r>
              <a:rPr lang="ko-KR" altLang="en-US" sz="1600" dirty="0" smtClean="0"/>
              <a:t>개봉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165462" y="663429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56242" y="5160782"/>
            <a:ext cx="1149533" cy="931817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27513" y="5160781"/>
            <a:ext cx="6711342" cy="9318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튜링과 팀원들의 </a:t>
            </a:r>
            <a:r>
              <a:rPr lang="ko-KR" altLang="en-US" dirty="0" err="1">
                <a:solidFill>
                  <a:srgbClr val="002060"/>
                </a:solidFill>
              </a:rPr>
              <a:t>펍</a:t>
            </a:r>
            <a:r>
              <a:rPr lang="ko-KR" altLang="en-US" dirty="0">
                <a:solidFill>
                  <a:srgbClr val="002060"/>
                </a:solidFill>
              </a:rPr>
              <a:t> 방문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그리고 힌트</a:t>
            </a:r>
          </a:p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'</a:t>
            </a:r>
            <a:r>
              <a:rPr lang="ko-KR" altLang="en-US" b="1" dirty="0">
                <a:solidFill>
                  <a:srgbClr val="002060"/>
                </a:solidFill>
              </a:rPr>
              <a:t>애인이 있는 독일군의 암호 편지를 읽고 그와 사랑에 빠졌다’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41" y="900964"/>
            <a:ext cx="7282613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470" y="73512"/>
            <a:ext cx="666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이미테이션 게임</a:t>
            </a:r>
            <a:r>
              <a:rPr lang="en-US" altLang="ko-KR" sz="1600" dirty="0" smtClean="0"/>
              <a:t>(2015.02.17 </a:t>
            </a:r>
            <a:r>
              <a:rPr lang="ko-KR" altLang="en-US" sz="1600" dirty="0" smtClean="0"/>
              <a:t>개봉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165462" y="663429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8" r="2714"/>
          <a:stretch/>
        </p:blipFill>
        <p:spPr>
          <a:xfrm>
            <a:off x="1049483" y="1321381"/>
            <a:ext cx="5049982" cy="40680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206315" y="1500328"/>
            <a:ext cx="5390697" cy="1352727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/>
              <a:t>암호가 변화되는 체계를 기계가 </a:t>
            </a:r>
            <a:endParaRPr lang="en-US" altLang="ko-KR" sz="2400" dirty="0" smtClean="0"/>
          </a:p>
          <a:p>
            <a:r>
              <a:rPr lang="ko-KR" altLang="en-US" sz="2400" dirty="0" smtClean="0"/>
              <a:t>자동으로 </a:t>
            </a:r>
            <a:r>
              <a:rPr lang="ko-KR" altLang="en-US" sz="2400" dirty="0"/>
              <a:t>인지해서 해석해 주는 기계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06313" y="3045533"/>
            <a:ext cx="5390697" cy="59870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“</a:t>
            </a:r>
            <a:r>
              <a:rPr lang="ko-KR" altLang="en-US" dirty="0" smtClean="0">
                <a:solidFill>
                  <a:srgbClr val="002060"/>
                </a:solidFill>
              </a:rPr>
              <a:t>히틀러 </a:t>
            </a:r>
            <a:r>
              <a:rPr lang="ko-KR" altLang="en-US" dirty="0">
                <a:solidFill>
                  <a:srgbClr val="002060"/>
                </a:solidFill>
              </a:rPr>
              <a:t>만세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en-US" altLang="ko-KR" dirty="0" err="1">
                <a:solidFill>
                  <a:srgbClr val="002060"/>
                </a:solidFill>
              </a:rPr>
              <a:t>Heil</a:t>
            </a:r>
            <a:r>
              <a:rPr lang="en-US" altLang="ko-KR" dirty="0">
                <a:solidFill>
                  <a:srgbClr val="002060"/>
                </a:solidFill>
              </a:rPr>
              <a:t> Hitler</a:t>
            </a:r>
            <a:r>
              <a:rPr lang="en-US" altLang="ko-KR" dirty="0" smtClean="0">
                <a:solidFill>
                  <a:srgbClr val="002060"/>
                </a:solidFill>
              </a:rPr>
              <a:t>)”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06313" y="3836714"/>
            <a:ext cx="5390697" cy="59870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“</a:t>
            </a:r>
            <a:r>
              <a:rPr lang="ko-KR" altLang="en-US" dirty="0" err="1" smtClean="0">
                <a:solidFill>
                  <a:srgbClr val="002060"/>
                </a:solidFill>
              </a:rPr>
              <a:t>일급비밀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en-US" altLang="ko-KR" dirty="0" err="1">
                <a:solidFill>
                  <a:srgbClr val="002060"/>
                </a:solidFill>
              </a:rPr>
              <a:t>Streng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err="1">
                <a:solidFill>
                  <a:srgbClr val="002060"/>
                </a:solidFill>
              </a:rPr>
              <a:t>Geheim</a:t>
            </a:r>
            <a:r>
              <a:rPr lang="en-US" altLang="ko-KR" dirty="0" smtClean="0">
                <a:solidFill>
                  <a:srgbClr val="002060"/>
                </a:solidFill>
              </a:rPr>
              <a:t>)”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06312" y="4627895"/>
            <a:ext cx="5390697" cy="598704"/>
          </a:xfrm>
          <a:prstGeom prst="roundRect">
            <a:avLst/>
          </a:prstGeom>
          <a:solidFill>
            <a:srgbClr val="DEEBF7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 err="1">
                <a:solidFill>
                  <a:srgbClr val="002060"/>
                </a:solidFill>
              </a:rPr>
              <a:t>에니그마를</a:t>
            </a:r>
            <a:r>
              <a:rPr lang="ko-KR" altLang="en-US" dirty="0">
                <a:solidFill>
                  <a:srgbClr val="002060"/>
                </a:solidFill>
              </a:rPr>
              <a:t> 해독하는 데 성공</a:t>
            </a:r>
          </a:p>
        </p:txBody>
      </p:sp>
    </p:spTree>
    <p:extLst>
      <p:ext uri="{BB962C8B-B14F-4D97-AF65-F5344CB8AC3E}">
        <p14:creationId xmlns:p14="http://schemas.microsoft.com/office/powerpoint/2010/main" val="27367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470" y="73512"/>
            <a:ext cx="666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이미테이션 게임</a:t>
            </a:r>
            <a:r>
              <a:rPr lang="en-US" altLang="ko-KR" sz="1600" dirty="0" smtClean="0"/>
              <a:t>(2015.02.17 </a:t>
            </a:r>
            <a:r>
              <a:rPr lang="ko-KR" altLang="en-US" sz="1600" dirty="0" smtClean="0"/>
              <a:t>개봉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165462" y="663429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74" y="900964"/>
            <a:ext cx="7223981" cy="40680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256242" y="5160782"/>
            <a:ext cx="1149533" cy="931817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27513" y="5160781"/>
            <a:ext cx="6711342" cy="9318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dirty="0">
                <a:solidFill>
                  <a:srgbClr val="002060"/>
                </a:solidFill>
              </a:rPr>
              <a:t>결국 튜링의 도움으로 영국과 연합군이 전쟁에서 </a:t>
            </a:r>
            <a:r>
              <a:rPr lang="ko-KR" altLang="en-US" sz="2000" dirty="0" smtClean="0">
                <a:solidFill>
                  <a:srgbClr val="002060"/>
                </a:solidFill>
              </a:rPr>
              <a:t>승리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470" y="73512"/>
            <a:ext cx="4388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/>
              <a:t>마무리하며</a:t>
            </a:r>
            <a:endParaRPr lang="ko-KR" altLang="en-US" sz="3000" b="1" dirty="0"/>
          </a:p>
        </p:txBody>
      </p:sp>
      <p:sp>
        <p:nvSpPr>
          <p:cNvPr id="34" name="직사각형 33"/>
          <p:cNvSpPr/>
          <p:nvPr/>
        </p:nvSpPr>
        <p:spPr>
          <a:xfrm>
            <a:off x="165462" y="663429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857352"/>
            <a:ext cx="1219200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한 서평 中</a:t>
            </a:r>
            <a:r>
              <a:rPr lang="en-US" altLang="ko-KR" sz="1500" dirty="0" smtClean="0"/>
              <a:t>..</a:t>
            </a:r>
          </a:p>
          <a:p>
            <a:pPr algn="ctr"/>
            <a:r>
              <a:rPr lang="en-US" altLang="ko-KR" sz="3000" b="1" dirty="0" smtClean="0"/>
              <a:t>“</a:t>
            </a:r>
            <a:r>
              <a:rPr lang="ko-KR" altLang="en-US" sz="3000" b="1" dirty="0" smtClean="0"/>
              <a:t>정보는 숨길 때 가치가 있다</a:t>
            </a:r>
            <a:r>
              <a:rPr lang="en-US" altLang="ko-KR" sz="3000" b="1" dirty="0" smtClean="0"/>
              <a:t>.”</a:t>
            </a:r>
          </a:p>
          <a:p>
            <a:pPr algn="ctr"/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-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이병길의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구름있는</a:t>
            </a:r>
            <a:r>
              <a:rPr lang="ko-KR" altLang="en-US" sz="1100" dirty="0"/>
              <a:t> 맑은 </a:t>
            </a:r>
            <a:r>
              <a:rPr lang="ko-KR" altLang="en-US" sz="1100" dirty="0" smtClean="0"/>
              <a:t>하늘</a:t>
            </a:r>
            <a:r>
              <a:rPr lang="en-US" altLang="ko-KR" sz="1100" dirty="0" smtClean="0"/>
              <a:t>-</a:t>
            </a:r>
            <a:endParaRPr lang="ko-KR" altLang="en-US" sz="1100" b="1" dirty="0"/>
          </a:p>
        </p:txBody>
      </p:sp>
      <p:sp>
        <p:nvSpPr>
          <p:cNvPr id="3" name="직사각형 2"/>
          <p:cNvSpPr/>
          <p:nvPr/>
        </p:nvSpPr>
        <p:spPr>
          <a:xfrm>
            <a:off x="9389630" y="45305"/>
            <a:ext cx="2802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dirty="0" smtClean="0"/>
              <a:t>출처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이병길의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구름있는</a:t>
            </a:r>
            <a:r>
              <a:rPr lang="ko-KR" altLang="en-US" sz="1000" dirty="0" smtClean="0"/>
              <a:t> 맑은 하늘</a:t>
            </a:r>
            <a:endParaRPr lang="en-US" altLang="ko-KR" sz="1000" dirty="0" smtClean="0"/>
          </a:p>
          <a:p>
            <a:pPr algn="r"/>
            <a:r>
              <a:rPr lang="ko-KR" altLang="en-US" sz="1000" dirty="0" smtClean="0"/>
              <a:t>https</a:t>
            </a:r>
            <a:r>
              <a:rPr lang="ko-KR" altLang="en-US" sz="1000" dirty="0"/>
              <a:t>://blog.naver.com/gil586/222973465619</a:t>
            </a:r>
          </a:p>
        </p:txBody>
      </p:sp>
    </p:spTree>
    <p:extLst>
      <p:ext uri="{BB962C8B-B14F-4D97-AF65-F5344CB8AC3E}">
        <p14:creationId xmlns:p14="http://schemas.microsoft.com/office/powerpoint/2010/main" val="8695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84137" y="6611779"/>
            <a:ext cx="5307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/>
              <a:t>이모티콘</a:t>
            </a:r>
            <a:r>
              <a:rPr lang="ko-KR" altLang="en-US" sz="1000" dirty="0" smtClean="0"/>
              <a:t> 출처</a:t>
            </a:r>
            <a:r>
              <a:rPr lang="en-US" altLang="ko-KR" sz="1000" dirty="0" smtClean="0"/>
              <a:t>: [</a:t>
            </a:r>
            <a:r>
              <a:rPr lang="ko-KR" altLang="en-US" sz="1000" dirty="0" err="1" smtClean="0"/>
              <a:t>플래티콘</a:t>
            </a:r>
            <a:r>
              <a:rPr lang="en-US" altLang="ko-KR" sz="1000" dirty="0" smtClean="0"/>
              <a:t>] </a:t>
            </a:r>
            <a:r>
              <a:rPr lang="ko-KR" altLang="en-US" sz="1000" dirty="0" err="1" smtClean="0"/>
              <a:t>Good</a:t>
            </a:r>
            <a:r>
              <a:rPr lang="ko-KR" altLang="en-US" sz="1000" dirty="0" smtClean="0"/>
              <a:t> </a:t>
            </a:r>
            <a:r>
              <a:rPr lang="ko-KR" altLang="en-US" sz="1000" dirty="0" err="1"/>
              <a:t>Ware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surang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Muhammad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Ali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Pixel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perfect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Smashicons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5017110" y="2613512"/>
            <a:ext cx="2613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감사합니다</a:t>
            </a:r>
            <a:endParaRPr lang="ko-KR" altLang="en-US" sz="3000" b="1" dirty="0"/>
          </a:p>
        </p:txBody>
      </p:sp>
      <p:sp>
        <p:nvSpPr>
          <p:cNvPr id="4" name="직사각형 3"/>
          <p:cNvSpPr/>
          <p:nvPr/>
        </p:nvSpPr>
        <p:spPr>
          <a:xfrm>
            <a:off x="754742" y="3167510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772159"/>
          </a:xfrm>
          <a:prstGeom prst="rect">
            <a:avLst/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052" y="1412254"/>
            <a:ext cx="2765108" cy="39443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25587" y="1412254"/>
            <a:ext cx="532225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 smtClean="0">
                <a:latin typeface="Adobe Caslon Pro Bold" panose="0205070206050A020403" pitchFamily="18" charset="0"/>
                <a:ea typeface="Adobe 고딕 Std B" panose="020B0800000000000000" pitchFamily="34" charset="-127"/>
              </a:rPr>
              <a:t>“</a:t>
            </a:r>
            <a:r>
              <a:rPr lang="ko-KR" altLang="en-US" sz="3000" dirty="0" smtClean="0">
                <a:latin typeface="Adobe Caslon Pro Bold" panose="0205070206050A020403" pitchFamily="18" charset="0"/>
                <a:ea typeface="Adobe 고딕 Std B" panose="020B0800000000000000" pitchFamily="34" charset="-127"/>
              </a:rPr>
              <a:t>암호를 해독하고</a:t>
            </a:r>
            <a:endParaRPr lang="en-US" altLang="ko-KR" sz="3000" dirty="0" smtClean="0">
              <a:latin typeface="Adobe Caslon Pro Bold" panose="0205070206050A020403" pitchFamily="18" charset="0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500" dirty="0" smtClean="0">
                <a:latin typeface="Adobe Caslon Pro Bold" panose="0205070206050A020403" pitchFamily="18" charset="0"/>
                <a:ea typeface="Adobe 고딕 Std B" panose="020B0800000000000000" pitchFamily="34" charset="-127"/>
              </a:rPr>
              <a:t> </a:t>
            </a:r>
            <a:endParaRPr lang="en-US" altLang="ko-KR" sz="1500" dirty="0" smtClean="0">
              <a:latin typeface="Adobe Caslon Pro Bold" panose="0205070206050A020403" pitchFamily="18" charset="0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3000" dirty="0" smtClean="0">
                <a:latin typeface="Adobe Caslon Pro Bold" panose="0205070206050A020403" pitchFamily="18" charset="0"/>
                <a:ea typeface="Adobe 고딕 Std B" panose="020B0800000000000000" pitchFamily="34" charset="-127"/>
              </a:rPr>
              <a:t>	</a:t>
            </a:r>
            <a:r>
              <a:rPr lang="ko-KR" altLang="en-US" sz="3000" dirty="0" smtClean="0">
                <a:latin typeface="Adobe Caslon Pro Bold" panose="0205070206050A020403" pitchFamily="18" charset="0"/>
                <a:ea typeface="Adobe 고딕 Std B" panose="020B0800000000000000" pitchFamily="34" charset="-127"/>
              </a:rPr>
              <a:t>전쟁을 이겨라</a:t>
            </a:r>
            <a:r>
              <a:rPr lang="en-US" altLang="ko-KR" sz="3000" dirty="0" smtClean="0">
                <a:latin typeface="Adobe Caslon Pro Bold" panose="0205070206050A020403" pitchFamily="18" charset="0"/>
                <a:ea typeface="Adobe 고딕 Std B" panose="020B0800000000000000" pitchFamily="34" charset="-127"/>
              </a:rPr>
              <a:t>”</a:t>
            </a:r>
            <a:endParaRPr lang="ko-KR" altLang="en-US" sz="3000" dirty="0">
              <a:latin typeface="Adobe Caslon Pro Bold" panose="0205070206050A020403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25587" y="2930334"/>
            <a:ext cx="699345" cy="425611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82800" y="2930333"/>
            <a:ext cx="4765039" cy="42561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2060"/>
                </a:solidFill>
              </a:rPr>
              <a:t>'컴퓨터 과학의 아버지' 앨런 튜링의 삶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25589" y="3627529"/>
            <a:ext cx="699344" cy="697195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82802" y="3627528"/>
            <a:ext cx="4765038" cy="6971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2060"/>
                </a:solidFill>
              </a:rPr>
              <a:t>2차 세계 대전 </a:t>
            </a:r>
            <a:r>
              <a:rPr lang="ko-KR" altLang="en-US" dirty="0">
                <a:solidFill>
                  <a:srgbClr val="002060"/>
                </a:solidFill>
              </a:rPr>
              <a:t>당시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암호 </a:t>
            </a:r>
            <a:r>
              <a:rPr lang="ko-KR" altLang="en-US" dirty="0">
                <a:solidFill>
                  <a:srgbClr val="002060"/>
                </a:solidFill>
              </a:rPr>
              <a:t>해독 및 첩보를 담당하던 영국 정보국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25587" y="4596308"/>
            <a:ext cx="699345" cy="641795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82800" y="4596307"/>
            <a:ext cx="4765039" cy="64179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누구도 생각하지 못한 일을</a:t>
            </a:r>
            <a:r>
              <a:rPr lang="en-US" altLang="ko-KR" dirty="0" smtClean="0">
                <a:solidFill>
                  <a:srgbClr val="002060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생각지도 못한 누군가가 해내니까</a:t>
            </a:r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772159"/>
          </a:xfrm>
          <a:prstGeom prst="rect">
            <a:avLst/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5462" y="109431"/>
            <a:ext cx="4456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주제 선정 까지</a:t>
            </a:r>
            <a:r>
              <a:rPr lang="en-US" altLang="ko-KR" sz="3000" b="1" dirty="0" smtClean="0"/>
              <a:t>..</a:t>
            </a:r>
            <a:endParaRPr lang="ko-KR" altLang="en-US" sz="3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50719" y="1680754"/>
            <a:ext cx="1149533" cy="931817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1</a:t>
            </a:r>
            <a:endParaRPr lang="ko-KR" altLang="en-US" sz="3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34641" y="1680753"/>
            <a:ext cx="6579324" cy="9318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Server/Cloud </a:t>
            </a:r>
            <a:r>
              <a:rPr lang="ko-KR" altLang="en-US" dirty="0">
                <a:solidFill>
                  <a:srgbClr val="002060"/>
                </a:solidFill>
              </a:rPr>
              <a:t>스터디 </a:t>
            </a:r>
            <a:endParaRPr lang="en-US" altLang="ko-KR" dirty="0">
              <a:solidFill>
                <a:srgbClr val="002060"/>
              </a:solidFill>
            </a:endParaRP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&lt;HTTP</a:t>
            </a:r>
            <a:r>
              <a:rPr lang="ko-KR" altLang="en-US" dirty="0" err="1">
                <a:solidFill>
                  <a:srgbClr val="002060"/>
                </a:solidFill>
              </a:rPr>
              <a:t>완벽가이드</a:t>
            </a:r>
            <a:r>
              <a:rPr lang="ko-KR" altLang="en-US" dirty="0">
                <a:solidFill>
                  <a:srgbClr val="002060"/>
                </a:solidFill>
              </a:rPr>
              <a:t> 같이 읽기</a:t>
            </a:r>
            <a:r>
              <a:rPr lang="en-US" altLang="ko-KR" dirty="0">
                <a:solidFill>
                  <a:srgbClr val="002060"/>
                </a:solidFill>
              </a:rPr>
              <a:t>&gt;</a:t>
            </a:r>
            <a:r>
              <a:rPr lang="ko-KR" altLang="en-US" dirty="0">
                <a:solidFill>
                  <a:srgbClr val="002060"/>
                </a:solidFill>
              </a:rPr>
              <a:t> 참여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50719" y="2869474"/>
            <a:ext cx="1149533" cy="931817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2</a:t>
            </a:r>
            <a:endParaRPr lang="ko-KR" altLang="en-US" sz="3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34641" y="2869473"/>
            <a:ext cx="6579324" cy="9318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  <a:r>
              <a:rPr lang="ko-KR" altLang="en-US" b="1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 보안</a:t>
            </a:r>
            <a:r>
              <a:rPr lang="en-US" altLang="ko-KR" b="1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HTTP</a:t>
            </a:r>
            <a:r>
              <a:rPr lang="ko-KR" altLang="en-US" b="1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b="1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 err="1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대칭키</a:t>
            </a:r>
            <a:r>
              <a:rPr lang="en-US" altLang="ko-KR" b="1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b="1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공개키 </a:t>
            </a:r>
            <a:r>
              <a:rPr lang="ko-KR" altLang="en-US" b="1" dirty="0" err="1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암호법</a:t>
            </a:r>
            <a:endParaRPr lang="ko-KR" altLang="en-US" b="1" dirty="0">
              <a:solidFill>
                <a:srgbClr val="00206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50719" y="4058193"/>
            <a:ext cx="1149533" cy="931817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3</a:t>
            </a:r>
            <a:endParaRPr lang="ko-KR" altLang="en-US" sz="3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34641" y="4058192"/>
            <a:ext cx="6579324" cy="9318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영화</a:t>
            </a:r>
            <a:r>
              <a:rPr lang="en-US" altLang="ko-KR" b="1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이미테이션 게임</a:t>
            </a:r>
            <a:r>
              <a:rPr lang="en-US" altLang="ko-KR" b="1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r>
              <a:rPr lang="ko-KR" altLang="en-US" b="1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흥미로운 이야기</a:t>
            </a:r>
          </a:p>
        </p:txBody>
      </p:sp>
    </p:spTree>
    <p:extLst>
      <p:ext uri="{BB962C8B-B14F-4D97-AF65-F5344CB8AC3E}">
        <p14:creationId xmlns:p14="http://schemas.microsoft.com/office/powerpoint/2010/main" val="42104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470" y="73512"/>
            <a:ext cx="4259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디지털 </a:t>
            </a:r>
            <a:r>
              <a:rPr lang="ko-KR" altLang="en-US" sz="3000" b="1" dirty="0" err="1" smtClean="0"/>
              <a:t>암호학의</a:t>
            </a:r>
            <a:r>
              <a:rPr lang="ko-KR" altLang="en-US" sz="3000" b="1" dirty="0" smtClean="0"/>
              <a:t> 기초</a:t>
            </a:r>
            <a:endParaRPr lang="ko-KR" altLang="en-US" sz="30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5209" y="1171462"/>
            <a:ext cx="1254918" cy="561546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암호</a:t>
            </a:r>
            <a:endParaRPr lang="ko-KR" altLang="en-US" sz="30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15589" y="1171461"/>
            <a:ext cx="10258696" cy="5615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2060"/>
                </a:solidFill>
              </a:rPr>
              <a:t>텍스트를 아무나 읽지 못하도록 인코딩하는 알고리즘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5209" y="1922674"/>
            <a:ext cx="1254918" cy="561546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키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15588" y="1922673"/>
            <a:ext cx="10258697" cy="5615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2060"/>
                </a:solidFill>
              </a:rPr>
              <a:t>암호의 동작을 </a:t>
            </a:r>
            <a:r>
              <a:rPr lang="ko-KR" altLang="en-US" dirty="0" smtClean="0">
                <a:solidFill>
                  <a:srgbClr val="002060"/>
                </a:solidFill>
              </a:rPr>
              <a:t>변경하는 매개변수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95208" y="4160059"/>
            <a:ext cx="2909545" cy="561546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대칭키</a:t>
            </a:r>
            <a:r>
              <a:rPr lang="ko-KR" altLang="en-US" sz="2000" dirty="0" smtClean="0"/>
              <a:t> 암호 체계</a:t>
            </a:r>
            <a:endParaRPr lang="ko-KR" altLang="en-US" sz="2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70217" y="4160058"/>
            <a:ext cx="8604068" cy="5615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rgbClr val="002060"/>
                </a:solidFill>
              </a:rPr>
              <a:t>인코딩과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디코딩에</a:t>
            </a:r>
            <a:r>
              <a:rPr lang="ko-KR" altLang="en-US" dirty="0">
                <a:solidFill>
                  <a:srgbClr val="002060"/>
                </a:solidFill>
              </a:rPr>
              <a:t> 같은 키를 사용하는 알고리즘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95209" y="4905186"/>
            <a:ext cx="2909544" cy="561546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비대칭키</a:t>
            </a:r>
            <a:r>
              <a:rPr lang="ko-KR" altLang="en-US" sz="2000" dirty="0" smtClean="0"/>
              <a:t> 암호 체계</a:t>
            </a:r>
            <a:endParaRPr lang="ko-KR" altLang="en-US" sz="20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70216" y="4905185"/>
            <a:ext cx="8604069" cy="5615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rgbClr val="002060"/>
                </a:solidFill>
              </a:rPr>
              <a:t>인코딩과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디코딩에</a:t>
            </a:r>
            <a:r>
              <a:rPr lang="ko-KR" altLang="en-US" dirty="0">
                <a:solidFill>
                  <a:srgbClr val="002060"/>
                </a:solidFill>
              </a:rPr>
              <a:t> 다른 키를 사용하는 알고리즘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5208" y="3405051"/>
            <a:ext cx="1965855" cy="561546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복호화</a:t>
            </a:r>
            <a:endParaRPr lang="ko-KR" altLang="en-US" sz="3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93816" y="3405050"/>
            <a:ext cx="9480469" cy="5615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암호문을 </a:t>
            </a:r>
            <a:r>
              <a:rPr lang="ko-KR" altLang="en-US" dirty="0" err="1" smtClean="0">
                <a:solidFill>
                  <a:srgbClr val="002060"/>
                </a:solidFill>
              </a:rPr>
              <a:t>평문으로</a:t>
            </a:r>
            <a:r>
              <a:rPr lang="ko-KR" altLang="en-US" dirty="0" smtClean="0">
                <a:solidFill>
                  <a:srgbClr val="002060"/>
                </a:solidFill>
              </a:rPr>
              <a:t> 바꾸는 작업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5462" y="663429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5209" y="2665760"/>
            <a:ext cx="1965854" cy="561546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암</a:t>
            </a:r>
            <a:r>
              <a:rPr lang="ko-KR" altLang="en-US" sz="3000" dirty="0" smtClean="0"/>
              <a:t>호화</a:t>
            </a:r>
            <a:endParaRPr lang="ko-KR" altLang="en-US" sz="30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493817" y="2665759"/>
            <a:ext cx="9480469" cy="5615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평문을</a:t>
            </a:r>
            <a:r>
              <a:rPr lang="ko-KR" altLang="en-US" dirty="0" smtClean="0">
                <a:solidFill>
                  <a:srgbClr val="002060"/>
                </a:solidFill>
              </a:rPr>
              <a:t> 암호문으로 바꾸는 작업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/>
          <p:cNvSpPr/>
          <p:nvPr/>
        </p:nvSpPr>
        <p:spPr>
          <a:xfrm>
            <a:off x="10335755" y="1264952"/>
            <a:ext cx="1372689" cy="1343698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078107" y="1027784"/>
            <a:ext cx="719110" cy="703922"/>
          </a:xfrm>
          <a:prstGeom prst="ellipse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1101" y="2121361"/>
            <a:ext cx="2235200" cy="570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0470" y="73512"/>
            <a:ext cx="4259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대칭키</a:t>
            </a:r>
            <a:r>
              <a:rPr lang="ko-KR" altLang="en-US" sz="3000" b="1" dirty="0" smtClean="0"/>
              <a:t> 암호화 방식</a:t>
            </a:r>
            <a:endParaRPr lang="ko-KR" altLang="en-US" sz="3000" b="1" dirty="0"/>
          </a:p>
        </p:txBody>
      </p:sp>
      <p:sp>
        <p:nvSpPr>
          <p:cNvPr id="34" name="직사각형 33"/>
          <p:cNvSpPr/>
          <p:nvPr/>
        </p:nvSpPr>
        <p:spPr>
          <a:xfrm>
            <a:off x="165462" y="663429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225" y="2829864"/>
            <a:ext cx="1721815" cy="17218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83" y="2829865"/>
            <a:ext cx="1721815" cy="1721815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4016301" y="3504872"/>
            <a:ext cx="4236720" cy="203200"/>
          </a:xfrm>
          <a:prstGeom prst="rightArrow">
            <a:avLst/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21" y="2154402"/>
            <a:ext cx="507694" cy="5076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63915" y="2169722"/>
            <a:ext cx="11464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 err="1"/>
              <a:t>대칭키</a:t>
            </a:r>
            <a:endParaRPr lang="ko-KR" altLang="en-US" sz="2500" dirty="0"/>
          </a:p>
        </p:txBody>
      </p:sp>
      <p:sp>
        <p:nvSpPr>
          <p:cNvPr id="8" name="직사각형 7"/>
          <p:cNvSpPr/>
          <p:nvPr/>
        </p:nvSpPr>
        <p:spPr>
          <a:xfrm>
            <a:off x="642825" y="942295"/>
            <a:ext cx="5210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암호화와 </a:t>
            </a:r>
            <a:r>
              <a:rPr lang="ko-KR" altLang="en-US" dirty="0" err="1" smtClean="0">
                <a:solidFill>
                  <a:srgbClr val="002060"/>
                </a:solidFill>
              </a:rPr>
              <a:t>복호화에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같은 키</a:t>
            </a:r>
            <a:r>
              <a:rPr lang="ko-KR" altLang="en-US" dirty="0">
                <a:solidFill>
                  <a:srgbClr val="002060"/>
                </a:solidFill>
              </a:rPr>
              <a:t>를 사용하는 알고리즘</a:t>
            </a:r>
            <a:endParaRPr lang="en-US" altLang="ko-KR" dirty="0">
              <a:solidFill>
                <a:srgbClr val="00206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7" y="902642"/>
            <a:ext cx="448638" cy="4486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35" y="2691553"/>
            <a:ext cx="767367" cy="76736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6839">
            <a:off x="10183814" y="1123098"/>
            <a:ext cx="507694" cy="5076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18" y="1540925"/>
            <a:ext cx="743694" cy="743694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0078107" y="2480213"/>
            <a:ext cx="295865" cy="28961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850101" y="2763849"/>
            <a:ext cx="228006" cy="223191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243790" y="4551679"/>
            <a:ext cx="1320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 smtClean="0"/>
              <a:t>A</a:t>
            </a:r>
            <a:endParaRPr lang="ko-KR" altLang="en-US" sz="2500" b="1" dirty="0"/>
          </a:p>
        </p:txBody>
      </p:sp>
      <p:sp>
        <p:nvSpPr>
          <p:cNvPr id="43" name="직사각형 42"/>
          <p:cNvSpPr/>
          <p:nvPr/>
        </p:nvSpPr>
        <p:spPr>
          <a:xfrm>
            <a:off x="8704732" y="4551679"/>
            <a:ext cx="1320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B</a:t>
            </a:r>
            <a:endParaRPr lang="ko-KR" altLang="en-US" sz="2500" b="1" dirty="0"/>
          </a:p>
        </p:txBody>
      </p:sp>
      <p:sp>
        <p:nvSpPr>
          <p:cNvPr id="18" name="타원 17"/>
          <p:cNvSpPr/>
          <p:nvPr/>
        </p:nvSpPr>
        <p:spPr>
          <a:xfrm>
            <a:off x="1326429" y="4897120"/>
            <a:ext cx="544739" cy="5486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326428" y="5577840"/>
            <a:ext cx="544739" cy="5486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18" y="5729803"/>
            <a:ext cx="345877" cy="34587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24" y="4946221"/>
            <a:ext cx="450437" cy="450437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003851" y="5652165"/>
            <a:ext cx="8679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002060"/>
                </a:solidFill>
                <a:latin typeface="inherit"/>
              </a:rPr>
              <a:t>암호화된 데이터를 키와 함께 보내기 때문에 해커가 키를 </a:t>
            </a:r>
            <a:r>
              <a:rPr lang="ko-KR" altLang="en-US" dirty="0" smtClean="0">
                <a:solidFill>
                  <a:srgbClr val="002060"/>
                </a:solidFill>
                <a:latin typeface="inherit"/>
              </a:rPr>
              <a:t>탈취할 위험 존재</a:t>
            </a:r>
            <a:endParaRPr lang="ko-KR" altLang="en-US" i="0" dirty="0">
              <a:solidFill>
                <a:srgbClr val="00206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6571" y="4986773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계산 </a:t>
            </a:r>
            <a:r>
              <a:rPr lang="ko-KR" altLang="en-US" dirty="0" smtClean="0">
                <a:solidFill>
                  <a:srgbClr val="002060"/>
                </a:solidFill>
              </a:rPr>
              <a:t>속도가 </a:t>
            </a:r>
            <a:r>
              <a:rPr lang="ko-KR" altLang="en-US" dirty="0">
                <a:solidFill>
                  <a:srgbClr val="002060"/>
                </a:solidFill>
              </a:rPr>
              <a:t>빠르다</a:t>
            </a:r>
          </a:p>
        </p:txBody>
      </p:sp>
    </p:spTree>
    <p:extLst>
      <p:ext uri="{BB962C8B-B14F-4D97-AF65-F5344CB8AC3E}">
        <p14:creationId xmlns:p14="http://schemas.microsoft.com/office/powerpoint/2010/main" val="232763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5" grpId="0" animBg="1"/>
      <p:bldP spid="12" grpId="0" animBg="1"/>
      <p:bldP spid="4" grpId="0" animBg="1"/>
      <p:bldP spid="6" grpId="0"/>
      <p:bldP spid="38" grpId="0" animBg="1"/>
      <p:bldP spid="39" grpId="0" animBg="1"/>
      <p:bldP spid="18" grpId="0" animBg="1"/>
      <p:bldP spid="44" grpId="0" animBg="1"/>
      <p:bldP spid="4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470" y="73512"/>
            <a:ext cx="4259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비대칭키</a:t>
            </a:r>
            <a:r>
              <a:rPr lang="ko-KR" altLang="en-US" sz="3000" b="1" dirty="0" smtClean="0"/>
              <a:t> 암호화 방식</a:t>
            </a:r>
            <a:endParaRPr lang="ko-KR" altLang="en-US" sz="3000" b="1" dirty="0"/>
          </a:p>
        </p:txBody>
      </p:sp>
      <p:sp>
        <p:nvSpPr>
          <p:cNvPr id="34" name="직사각형 33"/>
          <p:cNvSpPr/>
          <p:nvPr/>
        </p:nvSpPr>
        <p:spPr>
          <a:xfrm>
            <a:off x="165462" y="663429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32042" y="2142694"/>
            <a:ext cx="5390697" cy="561546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 smtClean="0"/>
              <a:t>공개키로 암호화</a:t>
            </a:r>
            <a:endParaRPr lang="ko-KR" altLang="en-US" sz="3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32041" y="2896717"/>
            <a:ext cx="5390697" cy="3748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데이터 보안에 중점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32040" y="4516848"/>
            <a:ext cx="5390697" cy="561546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 smtClean="0"/>
              <a:t>개인키로 암호화</a:t>
            </a:r>
            <a:endParaRPr lang="ko-KR" altLang="en-US" sz="3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232039" y="5274399"/>
            <a:ext cx="5390697" cy="3748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인증 과정에 중심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44467" y="3787833"/>
            <a:ext cx="1796260" cy="561546"/>
          </a:xfrm>
          <a:prstGeom prst="roundRect">
            <a:avLst/>
          </a:prstGeom>
          <a:solidFill>
            <a:srgbClr val="548FE3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/>
              <a:t>비대칭키</a:t>
            </a:r>
            <a:endParaRPr lang="ko-KR" altLang="en-US" sz="3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2040" y="3350794"/>
            <a:ext cx="5390697" cy="3748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공개키로 암호화 </a:t>
            </a:r>
            <a:r>
              <a:rPr lang="en-US" altLang="ko-KR" dirty="0" smtClean="0">
                <a:solidFill>
                  <a:srgbClr val="002060"/>
                </a:solidFill>
              </a:rPr>
              <a:t>=&gt; </a:t>
            </a:r>
            <a:r>
              <a:rPr lang="ko-KR" altLang="en-US" dirty="0" smtClean="0">
                <a:solidFill>
                  <a:srgbClr val="002060"/>
                </a:solidFill>
              </a:rPr>
              <a:t>개인키로 </a:t>
            </a:r>
            <a:r>
              <a:rPr lang="ko-KR" altLang="en-US" dirty="0" err="1" smtClean="0">
                <a:solidFill>
                  <a:srgbClr val="002060"/>
                </a:solidFill>
              </a:rPr>
              <a:t>복호화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32039" y="5727163"/>
            <a:ext cx="5390697" cy="3748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48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개인키로 암호화 </a:t>
            </a:r>
            <a:r>
              <a:rPr lang="en-US" altLang="ko-KR" dirty="0" smtClean="0">
                <a:solidFill>
                  <a:srgbClr val="002060"/>
                </a:solidFill>
              </a:rPr>
              <a:t>=&gt; </a:t>
            </a:r>
            <a:r>
              <a:rPr lang="ko-KR" altLang="en-US" dirty="0" smtClean="0">
                <a:solidFill>
                  <a:srgbClr val="002060"/>
                </a:solidFill>
              </a:rPr>
              <a:t>공개키로 </a:t>
            </a:r>
            <a:r>
              <a:rPr lang="ko-KR" altLang="en-US" dirty="0" err="1" smtClean="0">
                <a:solidFill>
                  <a:srgbClr val="002060"/>
                </a:solidFill>
              </a:rPr>
              <a:t>복호화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 rot="18721558">
            <a:off x="2897114" y="3157195"/>
            <a:ext cx="1043191" cy="387197"/>
          </a:xfrm>
          <a:prstGeom prst="rightArrow">
            <a:avLst>
              <a:gd name="adj1" fmla="val 33117"/>
              <a:gd name="adj2" fmla="val 51627"/>
            </a:avLst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2372503">
            <a:off x="2906019" y="4257844"/>
            <a:ext cx="1043191" cy="387197"/>
          </a:xfrm>
          <a:prstGeom prst="rightArrow">
            <a:avLst>
              <a:gd name="adj1" fmla="val 33117"/>
              <a:gd name="adj2" fmla="val 51627"/>
            </a:avLst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424344" y="768545"/>
            <a:ext cx="2517348" cy="4103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424344" y="1219795"/>
            <a:ext cx="2517348" cy="4103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2825" y="942295"/>
            <a:ext cx="5210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암호화와 </a:t>
            </a:r>
            <a:r>
              <a:rPr lang="ko-KR" altLang="en-US" dirty="0" err="1" smtClean="0">
                <a:solidFill>
                  <a:srgbClr val="002060"/>
                </a:solidFill>
              </a:rPr>
              <a:t>복호화에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다른 </a:t>
            </a:r>
            <a:r>
              <a:rPr lang="ko-KR" altLang="en-US" b="1" dirty="0">
                <a:solidFill>
                  <a:srgbClr val="002060"/>
                </a:solidFill>
              </a:rPr>
              <a:t>키</a:t>
            </a:r>
            <a:r>
              <a:rPr lang="ko-KR" altLang="en-US" dirty="0">
                <a:solidFill>
                  <a:srgbClr val="002060"/>
                </a:solidFill>
              </a:rPr>
              <a:t>를 사용하는 알고리즘</a:t>
            </a:r>
            <a:endParaRPr lang="en-US" altLang="ko-KR" dirty="0">
              <a:solidFill>
                <a:srgbClr val="00206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7" y="902642"/>
            <a:ext cx="448638" cy="44863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44" y="897827"/>
            <a:ext cx="602047" cy="60204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472" y="866435"/>
            <a:ext cx="602047" cy="60204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79" y="764864"/>
            <a:ext cx="405230" cy="40523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79" y="1224948"/>
            <a:ext cx="405230" cy="40523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928709" y="795560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개인키 </a:t>
            </a:r>
            <a:r>
              <a:rPr lang="en-US" altLang="ko-KR" dirty="0" smtClean="0">
                <a:solidFill>
                  <a:srgbClr val="002060"/>
                </a:solidFill>
              </a:rPr>
              <a:t>private!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28709" y="1231581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공개키 </a:t>
            </a:r>
            <a:r>
              <a:rPr lang="en-US" altLang="ko-KR" dirty="0" smtClean="0">
                <a:solidFill>
                  <a:srgbClr val="002060"/>
                </a:solidFill>
              </a:rPr>
              <a:t>public!</a:t>
            </a:r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3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2" grpId="0" animBg="1"/>
      <p:bldP spid="2" grpId="0" animBg="1"/>
      <p:bldP spid="13" grpId="0" animBg="1"/>
      <p:bldP spid="14" grpId="0" animBg="1"/>
      <p:bldP spid="15" grpId="0" animBg="1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모서리가 둥근 직사각형 79"/>
          <p:cNvSpPr/>
          <p:nvPr/>
        </p:nvSpPr>
        <p:spPr>
          <a:xfrm>
            <a:off x="4376347" y="6261277"/>
            <a:ext cx="3151135" cy="5147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49164" y="6375770"/>
            <a:ext cx="22698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002060"/>
                </a:solidFill>
              </a:rPr>
              <a:t>수학적 공식으로 연결</a:t>
            </a:r>
            <a:endParaRPr lang="en-US" altLang="ko-KR" sz="1500" dirty="0">
              <a:solidFill>
                <a:srgbClr val="002060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10503" y="4721956"/>
            <a:ext cx="2214917" cy="13207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9424343" y="2186340"/>
            <a:ext cx="2197115" cy="13207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04108" y="2084738"/>
            <a:ext cx="4158541" cy="3755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24344" y="768545"/>
            <a:ext cx="2517348" cy="4103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24344" y="1219795"/>
            <a:ext cx="2517348" cy="4103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470" y="73512"/>
            <a:ext cx="74593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비대칭키</a:t>
            </a:r>
            <a:r>
              <a:rPr lang="ko-KR" altLang="en-US" sz="3000" b="1" dirty="0" smtClean="0"/>
              <a:t> 암호화 방식</a:t>
            </a:r>
            <a:r>
              <a:rPr lang="en-US" altLang="ko-KR" sz="3000" b="1" dirty="0" smtClean="0"/>
              <a:t>- </a:t>
            </a:r>
            <a:r>
              <a:rPr lang="ko-KR" altLang="en-US" sz="3000" b="1" dirty="0" smtClean="0"/>
              <a:t>공개키로 암호화</a:t>
            </a:r>
            <a:endParaRPr lang="ko-KR" altLang="en-US" sz="3000" b="1" dirty="0"/>
          </a:p>
        </p:txBody>
      </p:sp>
      <p:sp>
        <p:nvSpPr>
          <p:cNvPr id="34" name="직사각형 33"/>
          <p:cNvSpPr/>
          <p:nvPr/>
        </p:nvSpPr>
        <p:spPr>
          <a:xfrm>
            <a:off x="165462" y="663429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53" y="1785323"/>
            <a:ext cx="1721815" cy="17218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11" y="1785324"/>
            <a:ext cx="1721815" cy="1721815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 rot="10800000">
            <a:off x="3225929" y="2460331"/>
            <a:ext cx="4236720" cy="203200"/>
          </a:xfrm>
          <a:prstGeom prst="rightArrow">
            <a:avLst/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53418" y="3507138"/>
            <a:ext cx="1320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 smtClean="0"/>
              <a:t>A</a:t>
            </a:r>
            <a:endParaRPr lang="ko-KR" altLang="en-US" sz="2500" b="1" dirty="0"/>
          </a:p>
        </p:txBody>
      </p:sp>
      <p:sp>
        <p:nvSpPr>
          <p:cNvPr id="43" name="직사각형 42"/>
          <p:cNvSpPr/>
          <p:nvPr/>
        </p:nvSpPr>
        <p:spPr>
          <a:xfrm>
            <a:off x="7914360" y="3507138"/>
            <a:ext cx="1320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B</a:t>
            </a:r>
            <a:endParaRPr lang="ko-KR" altLang="en-US" sz="25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55" y="4000145"/>
            <a:ext cx="476552" cy="4765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77" y="4000145"/>
            <a:ext cx="476552" cy="47655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79" y="764864"/>
            <a:ext cx="405230" cy="40523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79" y="1224948"/>
            <a:ext cx="405230" cy="40523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928709" y="795560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개인키 </a:t>
            </a:r>
            <a:r>
              <a:rPr lang="en-US" altLang="ko-KR" dirty="0" smtClean="0">
                <a:solidFill>
                  <a:srgbClr val="002060"/>
                </a:solidFill>
              </a:rPr>
              <a:t>private!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928709" y="1231581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공개키 </a:t>
            </a:r>
            <a:r>
              <a:rPr lang="en-US" altLang="ko-KR" dirty="0" smtClean="0">
                <a:solidFill>
                  <a:srgbClr val="002060"/>
                </a:solidFill>
              </a:rPr>
              <a:t>public!</a:t>
            </a:r>
            <a:endParaRPr lang="en-US" altLang="ko-KR" dirty="0">
              <a:solidFill>
                <a:srgbClr val="002060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71" y="2581750"/>
            <a:ext cx="674498" cy="67449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230" y="2116844"/>
            <a:ext cx="308401" cy="308401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809631" y="2116844"/>
            <a:ext cx="35782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>
                <a:solidFill>
                  <a:srgbClr val="002060"/>
                </a:solidFill>
              </a:rPr>
              <a:t>B</a:t>
            </a:r>
            <a:r>
              <a:rPr lang="ko-KR" altLang="en-US" sz="1500" dirty="0" smtClean="0">
                <a:solidFill>
                  <a:srgbClr val="002060"/>
                </a:solidFill>
              </a:rPr>
              <a:t>가</a:t>
            </a:r>
            <a:r>
              <a:rPr lang="en-US" altLang="ko-KR" sz="1500" dirty="0">
                <a:solidFill>
                  <a:srgbClr val="002060"/>
                </a:solidFill>
              </a:rPr>
              <a:t> </a:t>
            </a:r>
            <a:r>
              <a:rPr lang="en-US" altLang="ko-KR" sz="1500" dirty="0" smtClean="0">
                <a:solidFill>
                  <a:srgbClr val="002060"/>
                </a:solidFill>
              </a:rPr>
              <a:t>A</a:t>
            </a:r>
            <a:r>
              <a:rPr lang="ko-KR" altLang="en-US" sz="1500" dirty="0" smtClean="0">
                <a:solidFill>
                  <a:srgbClr val="002060"/>
                </a:solidFill>
              </a:rPr>
              <a:t>에게 비밀메세지를 전달하고 싶음</a:t>
            </a:r>
            <a:endParaRPr lang="en-US" altLang="ko-KR" sz="1500" dirty="0">
              <a:solidFill>
                <a:srgbClr val="00206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171848" y="1912020"/>
            <a:ext cx="308401" cy="3268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306037" y="1411043"/>
            <a:ext cx="1550436" cy="3755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60513" y="1414708"/>
            <a:ext cx="13959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>
                <a:solidFill>
                  <a:srgbClr val="002060"/>
                </a:solidFill>
              </a:rPr>
              <a:t>Key pair </a:t>
            </a:r>
            <a:r>
              <a:rPr lang="ko-KR" altLang="en-US" sz="1500" dirty="0" smtClean="0">
                <a:solidFill>
                  <a:srgbClr val="002060"/>
                </a:solidFill>
              </a:rPr>
              <a:t>발급</a:t>
            </a:r>
            <a:r>
              <a:rPr lang="en-US" altLang="ko-KR" sz="1500" dirty="0" smtClean="0">
                <a:solidFill>
                  <a:srgbClr val="002060"/>
                </a:solidFill>
              </a:rPr>
              <a:t>!</a:t>
            </a:r>
            <a:endParaRPr lang="en-US" altLang="ko-KR" sz="1500" dirty="0">
              <a:solidFill>
                <a:srgbClr val="00206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73776" y="1238325"/>
            <a:ext cx="308401" cy="3268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42" y="3071414"/>
            <a:ext cx="476552" cy="476552"/>
          </a:xfrm>
          <a:prstGeom prst="rect">
            <a:avLst/>
          </a:prstGeom>
        </p:spPr>
      </p:pic>
      <p:sp>
        <p:nvSpPr>
          <p:cNvPr id="54" name="오른쪽 화살표 53"/>
          <p:cNvSpPr/>
          <p:nvPr/>
        </p:nvSpPr>
        <p:spPr>
          <a:xfrm rot="20575536">
            <a:off x="2946232" y="3516290"/>
            <a:ext cx="4596456" cy="237711"/>
          </a:xfrm>
          <a:prstGeom prst="rightArrow">
            <a:avLst/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9351612" y="2207308"/>
            <a:ext cx="22698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002060"/>
                </a:solidFill>
              </a:rPr>
              <a:t>A</a:t>
            </a:r>
            <a:r>
              <a:rPr lang="ko-KR" altLang="en-US" sz="1500" dirty="0" smtClean="0">
                <a:solidFill>
                  <a:srgbClr val="002060"/>
                </a:solidFill>
              </a:rPr>
              <a:t>의 공개키로</a:t>
            </a:r>
            <a:r>
              <a:rPr lang="en-US" altLang="ko-KR" sz="1500" dirty="0">
                <a:solidFill>
                  <a:srgbClr val="002060"/>
                </a:solidFill>
              </a:rPr>
              <a:t> </a:t>
            </a:r>
            <a:r>
              <a:rPr lang="ko-KR" altLang="en-US" sz="1500" dirty="0" smtClean="0">
                <a:solidFill>
                  <a:srgbClr val="002060"/>
                </a:solidFill>
              </a:rPr>
              <a:t>암호화</a:t>
            </a:r>
            <a:endParaRPr lang="en-US" altLang="ko-KR" sz="1500" dirty="0">
              <a:solidFill>
                <a:srgbClr val="002060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9292084" y="2013622"/>
            <a:ext cx="308401" cy="3268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4521824" y="2971516"/>
            <a:ext cx="308401" cy="3268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오른쪽 화살표 58"/>
          <p:cNvSpPr/>
          <p:nvPr/>
        </p:nvSpPr>
        <p:spPr>
          <a:xfrm rot="9764051">
            <a:off x="2957136" y="3738384"/>
            <a:ext cx="4596456" cy="237711"/>
          </a:xfrm>
          <a:prstGeom prst="rightArrow">
            <a:avLst/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/>
          <p:nvPr/>
        </p:nvCxnSpPr>
        <p:spPr>
          <a:xfrm>
            <a:off x="6514095" y="3271419"/>
            <a:ext cx="1747520" cy="1354520"/>
          </a:xfrm>
          <a:prstGeom prst="bentConnector3">
            <a:avLst/>
          </a:prstGeom>
          <a:ln w="57150">
            <a:solidFill>
              <a:srgbClr val="548F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40" y="4338366"/>
            <a:ext cx="890587" cy="890587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245" y="2942358"/>
            <a:ext cx="476552" cy="476552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693" y="4476697"/>
            <a:ext cx="476552" cy="47655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5" y="5023446"/>
            <a:ext cx="674498" cy="674498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28" y="5065552"/>
            <a:ext cx="674498" cy="674498"/>
          </a:xfrm>
          <a:prstGeom prst="rect">
            <a:avLst/>
          </a:prstGeom>
        </p:spPr>
      </p:pic>
      <p:sp>
        <p:nvSpPr>
          <p:cNvPr id="67" name="오른쪽 화살표 66"/>
          <p:cNvSpPr/>
          <p:nvPr/>
        </p:nvSpPr>
        <p:spPr>
          <a:xfrm>
            <a:off x="1646993" y="5117876"/>
            <a:ext cx="596277" cy="278826"/>
          </a:xfrm>
          <a:prstGeom prst="rightArrow">
            <a:avLst/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85" y="5453238"/>
            <a:ext cx="476552" cy="476552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933351" y="4725621"/>
            <a:ext cx="20413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002060"/>
                </a:solidFill>
              </a:rPr>
              <a:t>A</a:t>
            </a:r>
            <a:r>
              <a:rPr lang="ko-KR" altLang="en-US" sz="1500" dirty="0" smtClean="0">
                <a:solidFill>
                  <a:srgbClr val="002060"/>
                </a:solidFill>
              </a:rPr>
              <a:t>의 개인키로 </a:t>
            </a:r>
            <a:r>
              <a:rPr lang="ko-KR" altLang="en-US" sz="1500" dirty="0" err="1" smtClean="0">
                <a:solidFill>
                  <a:srgbClr val="002060"/>
                </a:solidFill>
              </a:rPr>
              <a:t>복호화</a:t>
            </a:r>
            <a:endParaRPr lang="en-US" altLang="ko-KR" sz="1500" dirty="0">
              <a:solidFill>
                <a:srgbClr val="002060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78243" y="4549238"/>
            <a:ext cx="308401" cy="3268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998" y="2568751"/>
            <a:ext cx="674498" cy="674498"/>
          </a:xfrm>
          <a:prstGeom prst="rect">
            <a:avLst/>
          </a:prstGeom>
        </p:spPr>
      </p:pic>
      <p:sp>
        <p:nvSpPr>
          <p:cNvPr id="77" name="오른쪽 화살표 76"/>
          <p:cNvSpPr/>
          <p:nvPr/>
        </p:nvSpPr>
        <p:spPr>
          <a:xfrm>
            <a:off x="10306297" y="2663532"/>
            <a:ext cx="596277" cy="278826"/>
          </a:xfrm>
          <a:prstGeom prst="rightArrow">
            <a:avLst/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75" y="6289919"/>
            <a:ext cx="476552" cy="476552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23" y="6261277"/>
            <a:ext cx="476552" cy="476552"/>
          </a:xfrm>
          <a:prstGeom prst="rect">
            <a:avLst/>
          </a:prstGeom>
        </p:spPr>
      </p:pic>
      <p:sp>
        <p:nvSpPr>
          <p:cNvPr id="84" name="모서리가 둥근 직사각형 83"/>
          <p:cNvSpPr/>
          <p:nvPr/>
        </p:nvSpPr>
        <p:spPr>
          <a:xfrm>
            <a:off x="5189843" y="4077160"/>
            <a:ext cx="717947" cy="816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758098" y="3929021"/>
            <a:ext cx="308401" cy="3268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84" y="4129640"/>
            <a:ext cx="674498" cy="6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  <p:bldP spid="69" grpId="0" animBg="1"/>
      <p:bldP spid="55" grpId="0" animBg="1"/>
      <p:bldP spid="46" grpId="0" animBg="1"/>
      <p:bldP spid="4" grpId="0" animBg="1"/>
      <p:bldP spid="48" grpId="0"/>
      <p:bldP spid="16" grpId="0" animBg="1"/>
      <p:bldP spid="50" grpId="0" animBg="1"/>
      <p:bldP spid="51" grpId="0"/>
      <p:bldP spid="52" grpId="0" animBg="1"/>
      <p:bldP spid="54" grpId="0" animBg="1"/>
      <p:bldP spid="56" grpId="0"/>
      <p:bldP spid="57" grpId="0" animBg="1"/>
      <p:bldP spid="58" grpId="0" animBg="1"/>
      <p:bldP spid="59" grpId="0" animBg="1"/>
      <p:bldP spid="67" grpId="0" animBg="1"/>
      <p:bldP spid="70" grpId="0"/>
      <p:bldP spid="71" grpId="0" animBg="1"/>
      <p:bldP spid="77" grpId="0" animBg="1"/>
      <p:bldP spid="84" grpId="0" animBg="1"/>
      <p:bldP spid="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모서리가 둥근 직사각형 79"/>
          <p:cNvSpPr/>
          <p:nvPr/>
        </p:nvSpPr>
        <p:spPr>
          <a:xfrm>
            <a:off x="4376347" y="6261277"/>
            <a:ext cx="3151135" cy="5147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49164" y="6375770"/>
            <a:ext cx="22698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002060"/>
                </a:solidFill>
              </a:rPr>
              <a:t>수학적 공식으로 연결</a:t>
            </a:r>
            <a:endParaRPr lang="en-US" altLang="ko-KR" sz="1500" dirty="0">
              <a:solidFill>
                <a:srgbClr val="00206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424343" y="2186340"/>
            <a:ext cx="2197115" cy="13207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04108" y="2084738"/>
            <a:ext cx="4158541" cy="3755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24344" y="768545"/>
            <a:ext cx="2517348" cy="4103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24344" y="1219795"/>
            <a:ext cx="2517348" cy="4103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470" y="73512"/>
            <a:ext cx="74593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/>
              <a:t>비대칭키</a:t>
            </a:r>
            <a:r>
              <a:rPr lang="ko-KR" altLang="en-US" sz="3000" b="1" dirty="0" smtClean="0"/>
              <a:t> 암호화 방식</a:t>
            </a:r>
            <a:r>
              <a:rPr lang="en-US" altLang="ko-KR" sz="3000" b="1" dirty="0" smtClean="0"/>
              <a:t>- </a:t>
            </a:r>
            <a:r>
              <a:rPr lang="ko-KR" altLang="en-US" sz="3000" b="1" dirty="0" smtClean="0"/>
              <a:t>개인키로 암호화</a:t>
            </a:r>
            <a:endParaRPr lang="ko-KR" altLang="en-US" sz="3000" b="1" dirty="0"/>
          </a:p>
        </p:txBody>
      </p:sp>
      <p:sp>
        <p:nvSpPr>
          <p:cNvPr id="34" name="직사각형 33"/>
          <p:cNvSpPr/>
          <p:nvPr/>
        </p:nvSpPr>
        <p:spPr>
          <a:xfrm>
            <a:off x="165462" y="663429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53" y="1785323"/>
            <a:ext cx="1721815" cy="17218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11" y="1785324"/>
            <a:ext cx="1721815" cy="1721815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 rot="10800000">
            <a:off x="3225929" y="2460331"/>
            <a:ext cx="4236720" cy="203200"/>
          </a:xfrm>
          <a:prstGeom prst="rightArrow">
            <a:avLst/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53418" y="3507138"/>
            <a:ext cx="1320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 smtClean="0"/>
              <a:t>A</a:t>
            </a:r>
            <a:endParaRPr lang="ko-KR" altLang="en-US" sz="2500" b="1" dirty="0"/>
          </a:p>
        </p:txBody>
      </p:sp>
      <p:sp>
        <p:nvSpPr>
          <p:cNvPr id="43" name="직사각형 42"/>
          <p:cNvSpPr/>
          <p:nvPr/>
        </p:nvSpPr>
        <p:spPr>
          <a:xfrm>
            <a:off x="7914360" y="3507138"/>
            <a:ext cx="1320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B</a:t>
            </a:r>
            <a:endParaRPr lang="ko-KR" altLang="en-US" sz="25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55" y="4000145"/>
            <a:ext cx="476552" cy="4765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77" y="4000145"/>
            <a:ext cx="476552" cy="47655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79" y="764864"/>
            <a:ext cx="405230" cy="40523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79" y="1224948"/>
            <a:ext cx="405230" cy="40523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928709" y="795560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개인키 </a:t>
            </a:r>
            <a:r>
              <a:rPr lang="en-US" altLang="ko-KR" dirty="0" smtClean="0">
                <a:solidFill>
                  <a:srgbClr val="002060"/>
                </a:solidFill>
              </a:rPr>
              <a:t>private!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928709" y="1231581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공개키 </a:t>
            </a:r>
            <a:r>
              <a:rPr lang="en-US" altLang="ko-KR" dirty="0" smtClean="0">
                <a:solidFill>
                  <a:srgbClr val="002060"/>
                </a:solidFill>
              </a:rPr>
              <a:t>public!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95620" y="2115576"/>
            <a:ext cx="39004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2060"/>
                </a:solidFill>
              </a:rPr>
              <a:t>A</a:t>
            </a:r>
            <a:r>
              <a:rPr lang="ko-KR" altLang="en-US" sz="1200" dirty="0" smtClean="0">
                <a:solidFill>
                  <a:srgbClr val="002060"/>
                </a:solidFill>
              </a:rPr>
              <a:t>가 작성한 내용을  </a:t>
            </a:r>
            <a:r>
              <a:rPr lang="en-US" altLang="ko-KR" sz="1200" dirty="0" smtClean="0">
                <a:solidFill>
                  <a:srgbClr val="002060"/>
                </a:solidFill>
              </a:rPr>
              <a:t>A</a:t>
            </a:r>
            <a:r>
              <a:rPr lang="ko-KR" altLang="en-US" sz="1200" dirty="0" smtClean="0">
                <a:solidFill>
                  <a:srgbClr val="002060"/>
                </a:solidFill>
              </a:rPr>
              <a:t>가 작성한 것인지 확인하고 싶음</a:t>
            </a:r>
            <a:endParaRPr lang="en-US" altLang="ko-KR" sz="1200" dirty="0">
              <a:solidFill>
                <a:srgbClr val="00206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171848" y="1912020"/>
            <a:ext cx="308401" cy="3268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306037" y="1411043"/>
            <a:ext cx="1550436" cy="3755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60513" y="1414708"/>
            <a:ext cx="13959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smtClean="0">
                <a:solidFill>
                  <a:srgbClr val="002060"/>
                </a:solidFill>
              </a:rPr>
              <a:t>Key pair </a:t>
            </a:r>
            <a:r>
              <a:rPr lang="ko-KR" altLang="en-US" sz="1500" dirty="0" smtClean="0">
                <a:solidFill>
                  <a:srgbClr val="002060"/>
                </a:solidFill>
              </a:rPr>
              <a:t>발급</a:t>
            </a:r>
            <a:r>
              <a:rPr lang="en-US" altLang="ko-KR" sz="1500" dirty="0" smtClean="0">
                <a:solidFill>
                  <a:srgbClr val="002060"/>
                </a:solidFill>
              </a:rPr>
              <a:t>!</a:t>
            </a:r>
            <a:endParaRPr lang="en-US" altLang="ko-KR" sz="1500" dirty="0">
              <a:solidFill>
                <a:srgbClr val="00206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73776" y="1238325"/>
            <a:ext cx="308401" cy="3268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42" y="3071414"/>
            <a:ext cx="476552" cy="476552"/>
          </a:xfrm>
          <a:prstGeom prst="rect">
            <a:avLst/>
          </a:prstGeom>
        </p:spPr>
      </p:pic>
      <p:sp>
        <p:nvSpPr>
          <p:cNvPr id="54" name="오른쪽 화살표 53"/>
          <p:cNvSpPr/>
          <p:nvPr/>
        </p:nvSpPr>
        <p:spPr>
          <a:xfrm rot="20575536">
            <a:off x="2946232" y="3516290"/>
            <a:ext cx="4596456" cy="237711"/>
          </a:xfrm>
          <a:prstGeom prst="rightArrow">
            <a:avLst/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9351612" y="2207308"/>
            <a:ext cx="22698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002060"/>
                </a:solidFill>
              </a:rPr>
              <a:t>A</a:t>
            </a:r>
            <a:r>
              <a:rPr lang="ko-KR" altLang="en-US" sz="1500" dirty="0" smtClean="0">
                <a:solidFill>
                  <a:srgbClr val="002060"/>
                </a:solidFill>
              </a:rPr>
              <a:t>의 공개키로</a:t>
            </a:r>
            <a:r>
              <a:rPr lang="en-US" altLang="ko-KR" sz="1500" dirty="0">
                <a:solidFill>
                  <a:srgbClr val="002060"/>
                </a:solidFill>
              </a:rPr>
              <a:t> </a:t>
            </a:r>
            <a:r>
              <a:rPr lang="ko-KR" altLang="en-US" sz="1500" dirty="0" err="1" smtClean="0">
                <a:solidFill>
                  <a:srgbClr val="002060"/>
                </a:solidFill>
              </a:rPr>
              <a:t>복호화</a:t>
            </a:r>
            <a:endParaRPr lang="en-US" altLang="ko-KR" sz="1500" dirty="0">
              <a:solidFill>
                <a:srgbClr val="002060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9292084" y="2013622"/>
            <a:ext cx="308401" cy="3268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4521824" y="2971516"/>
            <a:ext cx="308401" cy="3268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2" name="꺾인 연결선 21"/>
          <p:cNvCxnSpPr/>
          <p:nvPr/>
        </p:nvCxnSpPr>
        <p:spPr>
          <a:xfrm>
            <a:off x="6514095" y="3271419"/>
            <a:ext cx="1747520" cy="1354520"/>
          </a:xfrm>
          <a:prstGeom prst="bentConnector3">
            <a:avLst/>
          </a:prstGeom>
          <a:ln w="57150">
            <a:solidFill>
              <a:srgbClr val="548F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40" y="4338366"/>
            <a:ext cx="890587" cy="890587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59" y="2978022"/>
            <a:ext cx="476552" cy="476552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693" y="4476697"/>
            <a:ext cx="476552" cy="476552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75" y="6289919"/>
            <a:ext cx="476552" cy="476552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23" y="6261277"/>
            <a:ext cx="476552" cy="476552"/>
          </a:xfrm>
          <a:prstGeom prst="rect">
            <a:avLst/>
          </a:prstGeom>
        </p:spPr>
      </p:pic>
      <p:sp>
        <p:nvSpPr>
          <p:cNvPr id="64" name="오른쪽 화살표 63"/>
          <p:cNvSpPr/>
          <p:nvPr/>
        </p:nvSpPr>
        <p:spPr>
          <a:xfrm rot="20575536">
            <a:off x="2997032" y="3729650"/>
            <a:ext cx="4596456" cy="237711"/>
          </a:xfrm>
          <a:prstGeom prst="rightArrow">
            <a:avLst/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01716" y="4913769"/>
            <a:ext cx="2197115" cy="1225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669457" y="4741052"/>
            <a:ext cx="308401" cy="3268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750999" y="4920621"/>
            <a:ext cx="22698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002060"/>
                </a:solidFill>
              </a:rPr>
              <a:t>A</a:t>
            </a:r>
            <a:r>
              <a:rPr lang="ko-KR" altLang="en-US" sz="1500" dirty="0" smtClean="0">
                <a:solidFill>
                  <a:srgbClr val="002060"/>
                </a:solidFill>
              </a:rPr>
              <a:t>의 개인키로</a:t>
            </a:r>
            <a:r>
              <a:rPr lang="en-US" altLang="ko-KR" sz="1500" dirty="0" smtClean="0">
                <a:solidFill>
                  <a:srgbClr val="002060"/>
                </a:solidFill>
              </a:rPr>
              <a:t> </a:t>
            </a:r>
            <a:r>
              <a:rPr lang="ko-KR" altLang="en-US" sz="1500" dirty="0" smtClean="0">
                <a:solidFill>
                  <a:srgbClr val="002060"/>
                </a:solidFill>
              </a:rPr>
              <a:t>암호화</a:t>
            </a:r>
            <a:endParaRPr lang="en-US" altLang="ko-KR" sz="1500" dirty="0">
              <a:solidFill>
                <a:srgbClr val="002060"/>
              </a:solidFill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35" y="5241952"/>
            <a:ext cx="674498" cy="674498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62" y="5228953"/>
            <a:ext cx="674498" cy="674498"/>
          </a:xfrm>
          <a:prstGeom prst="rect">
            <a:avLst/>
          </a:prstGeom>
        </p:spPr>
      </p:pic>
      <p:sp>
        <p:nvSpPr>
          <p:cNvPr id="82" name="오른쪽 화살표 81"/>
          <p:cNvSpPr/>
          <p:nvPr/>
        </p:nvSpPr>
        <p:spPr>
          <a:xfrm>
            <a:off x="1670961" y="5323734"/>
            <a:ext cx="596277" cy="278826"/>
          </a:xfrm>
          <a:prstGeom prst="rightArrow">
            <a:avLst/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25" y="5566202"/>
            <a:ext cx="476552" cy="47655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853626" y="4538868"/>
            <a:ext cx="1145205" cy="33226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전자서명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189843" y="4077160"/>
            <a:ext cx="717947" cy="816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758098" y="3929021"/>
            <a:ext cx="308401" cy="3268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84" y="4129640"/>
            <a:ext cx="674498" cy="674498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700" y="2588099"/>
            <a:ext cx="674498" cy="67449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433" y="2630205"/>
            <a:ext cx="674498" cy="674498"/>
          </a:xfrm>
          <a:prstGeom prst="rect">
            <a:avLst/>
          </a:prstGeom>
        </p:spPr>
      </p:pic>
      <p:sp>
        <p:nvSpPr>
          <p:cNvPr id="95" name="오른쪽 화살표 94"/>
          <p:cNvSpPr/>
          <p:nvPr/>
        </p:nvSpPr>
        <p:spPr>
          <a:xfrm>
            <a:off x="10226198" y="2682529"/>
            <a:ext cx="596277" cy="278826"/>
          </a:xfrm>
          <a:prstGeom prst="rightArrow">
            <a:avLst/>
          </a:prstGeom>
          <a:solidFill>
            <a:srgbClr val="548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9442509" y="3619930"/>
            <a:ext cx="2178949" cy="33226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복호화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한 값이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평문과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같다면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054" y="3711579"/>
            <a:ext cx="448638" cy="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  <p:bldP spid="55" grpId="0" animBg="1"/>
      <p:bldP spid="46" grpId="0" animBg="1"/>
      <p:bldP spid="4" grpId="0" animBg="1"/>
      <p:bldP spid="48" grpId="0"/>
      <p:bldP spid="16" grpId="0" animBg="1"/>
      <p:bldP spid="50" grpId="0" animBg="1"/>
      <p:bldP spid="51" grpId="0"/>
      <p:bldP spid="52" grpId="0" animBg="1"/>
      <p:bldP spid="54" grpId="0" animBg="1"/>
      <p:bldP spid="56" grpId="0"/>
      <p:bldP spid="57" grpId="0" animBg="1"/>
      <p:bldP spid="58" grpId="0" animBg="1"/>
      <p:bldP spid="64" grpId="0" animBg="1"/>
      <p:bldP spid="65" grpId="0" animBg="1"/>
      <p:bldP spid="72" grpId="0" animBg="1"/>
      <p:bldP spid="73" grpId="0"/>
      <p:bldP spid="82" grpId="0" animBg="1"/>
      <p:bldP spid="5" grpId="0" animBg="1"/>
      <p:bldP spid="85" grpId="0" animBg="1"/>
      <p:bldP spid="86" grpId="0" animBg="1"/>
      <p:bldP spid="95" grpId="0" animBg="1"/>
      <p:bldP spid="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470" y="73512"/>
            <a:ext cx="4388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대칭키와</a:t>
            </a:r>
            <a:r>
              <a:rPr lang="ko-KR" altLang="en-US" sz="3000" b="1" dirty="0" smtClean="0"/>
              <a:t> </a:t>
            </a:r>
            <a:r>
              <a:rPr lang="ko-KR" altLang="en-US" sz="3000" b="1" dirty="0" err="1" smtClean="0"/>
              <a:t>비대칭키</a:t>
            </a:r>
            <a:r>
              <a:rPr lang="ko-KR" altLang="en-US" sz="3000" b="1" dirty="0" smtClean="0"/>
              <a:t> 비교</a:t>
            </a:r>
            <a:endParaRPr lang="ko-KR" altLang="en-US" sz="3000" b="1" dirty="0"/>
          </a:p>
        </p:txBody>
      </p:sp>
      <p:sp>
        <p:nvSpPr>
          <p:cNvPr id="34" name="직사각형 33"/>
          <p:cNvSpPr/>
          <p:nvPr/>
        </p:nvSpPr>
        <p:spPr>
          <a:xfrm>
            <a:off x="165462" y="663429"/>
            <a:ext cx="10911840" cy="45719"/>
          </a:xfrm>
          <a:prstGeom prst="rect">
            <a:avLst/>
          </a:prstGeom>
          <a:solidFill>
            <a:srgbClr val="428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09622"/>
              </p:ext>
            </p:extLst>
          </p:nvPr>
        </p:nvGraphicFramePr>
        <p:xfrm>
          <a:off x="1293091" y="1473199"/>
          <a:ext cx="9522690" cy="300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724">
                  <a:extLst>
                    <a:ext uri="{9D8B030D-6E8A-4147-A177-3AD203B41FA5}">
                      <a16:colId xmlns:a16="http://schemas.microsoft.com/office/drawing/2014/main" val="3054087586"/>
                    </a:ext>
                  </a:extLst>
                </a:gridCol>
                <a:gridCol w="3857105">
                  <a:extLst>
                    <a:ext uri="{9D8B030D-6E8A-4147-A177-3AD203B41FA5}">
                      <a16:colId xmlns:a16="http://schemas.microsoft.com/office/drawing/2014/main" val="3548143658"/>
                    </a:ext>
                  </a:extLst>
                </a:gridCol>
                <a:gridCol w="4089861">
                  <a:extLst>
                    <a:ext uri="{9D8B030D-6E8A-4147-A177-3AD203B41FA5}">
                      <a16:colId xmlns:a16="http://schemas.microsoft.com/office/drawing/2014/main" val="977223108"/>
                    </a:ext>
                  </a:extLst>
                </a:gridCol>
              </a:tblGrid>
              <a:tr h="4305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대칭키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비대칭키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90629"/>
                  </a:ext>
                </a:extLst>
              </a:tr>
              <a:tr h="43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대칭키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비밀키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비대칭키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공개키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개인키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79401"/>
                  </a:ext>
                </a:extLst>
              </a:tr>
              <a:tr h="43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키의 관계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암호화 키 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ko-KR" altLang="en-US" dirty="0" err="1" smtClean="0"/>
                        <a:t>복호화</a:t>
                      </a:r>
                      <a:r>
                        <a:rPr lang="ko-KR" altLang="en-US" dirty="0" smtClean="0"/>
                        <a:t> 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암호화 키 ≠ </a:t>
                      </a:r>
                      <a:r>
                        <a:rPr lang="ko-KR" altLang="en-US" dirty="0" err="1" smtClean="0"/>
                        <a:t>복호화</a:t>
                      </a:r>
                      <a:r>
                        <a:rPr lang="ko-KR" altLang="en-US" dirty="0" smtClean="0"/>
                        <a:t> 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20363"/>
                  </a:ext>
                </a:extLst>
              </a:tr>
              <a:tr h="561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계산 속도가 빠르다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암호화 키 사전 공유의 필요성 없음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관리해야 할 키의 개수 적음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682261"/>
                  </a:ext>
                </a:extLst>
              </a:tr>
              <a:tr h="561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smtClean="0"/>
                        <a:t>키 분배 및 관리의 어려움</a:t>
                      </a:r>
                      <a:endParaRPr lang="en-US" altLang="ko-KR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smtClean="0"/>
                        <a:t>기밀성만 보장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계산 속도</a:t>
                      </a:r>
                      <a:r>
                        <a:rPr lang="ko-KR" altLang="en-US" baseline="0" dirty="0" smtClean="0"/>
                        <a:t> 느림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94739"/>
                  </a:ext>
                </a:extLst>
              </a:tr>
              <a:tr h="43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알고리즘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DES,</a:t>
                      </a:r>
                      <a:r>
                        <a:rPr lang="en-US" altLang="ko-KR" baseline="0" dirty="0" smtClean="0"/>
                        <a:t> AES, SEED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디피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err="1" smtClean="0"/>
                        <a:t>펠만</a:t>
                      </a:r>
                      <a:r>
                        <a:rPr lang="en-US" altLang="ko-KR" dirty="0" smtClean="0"/>
                        <a:t>, RSA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8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742</Words>
  <Application>Microsoft Office PowerPoint</Application>
  <PresentationFormat>와이드스크린</PresentationFormat>
  <Paragraphs>161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Adobe 고딕 Std B</vt:lpstr>
      <vt:lpstr>inherit</vt:lpstr>
      <vt:lpstr>굴림</vt:lpstr>
      <vt:lpstr>Dotum</vt:lpstr>
      <vt:lpstr>맑은 고딕</vt:lpstr>
      <vt:lpstr>Adobe Caslon Pro Bold</vt:lpstr>
      <vt:lpstr>Arial</vt:lpstr>
      <vt:lpstr>Office 테마</vt:lpstr>
      <vt:lpstr>암호를 해독하고 전쟁을 이겨라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암호를 해독하고 전쟁을 이겨라</dc:title>
  <dc:creator>User</dc:creator>
  <cp:lastModifiedBy>User</cp:lastModifiedBy>
  <cp:revision>28</cp:revision>
  <dcterms:created xsi:type="dcterms:W3CDTF">2023-01-28T08:24:08Z</dcterms:created>
  <dcterms:modified xsi:type="dcterms:W3CDTF">2023-01-30T06:11:18Z</dcterms:modified>
</cp:coreProperties>
</file>