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Montserrat SemiBold"/>
      <p:regular r:id="rId31"/>
      <p:bold r:id="rId32"/>
      <p:italic r:id="rId33"/>
      <p:boldItalic r:id="rId34"/>
    </p:embeddedFont>
    <p:embeddedFont>
      <p:font typeface="Lato"/>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9206ff1f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9206ff1f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9206ff1f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9206ff1f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9206ff1f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9206ff1f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9206ff1f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9206ff1f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9206ff1f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9206ff1f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9206ff1f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89206ff1f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9206ff1f4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89206ff1f4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9206ff1f4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9206ff1f4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9206ff1f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9206ff1f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9206ff1f4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9206ff1f4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9206ff1f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9206ff1f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9206ff1f4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89206ff1f4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89206ff1f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89206ff1f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57f4e03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57f4e03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9206ff1f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9206ff1f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9206ff1f4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9206ff1f4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9206ff1f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9206ff1f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57f4e03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57f4e03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9206ff1f4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9206ff1f4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9206ff1f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9206ff1f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Angular</a:t>
            </a:r>
            <a:endParaRPr/>
          </a:p>
        </p:txBody>
      </p:sp>
      <p:sp>
        <p:nvSpPr>
          <p:cNvPr id="87" name="Google Shape;87;p13"/>
          <p:cNvSpPr txBox="1"/>
          <p:nvPr>
            <p:ph idx="1" type="subTitle"/>
          </p:nvPr>
        </p:nvSpPr>
        <p:spPr>
          <a:xfrm>
            <a:off x="729625" y="3172900"/>
            <a:ext cx="7688100" cy="149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Development Workshop - Day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GDSC CVR</a:t>
            </a:r>
            <a:endParaRPr/>
          </a:p>
          <a:p>
            <a:pPr indent="0" lvl="0" marL="0" rtl="0" algn="l">
              <a:spcBef>
                <a:spcPts val="0"/>
              </a:spcBef>
              <a:spcAft>
                <a:spcPts val="0"/>
              </a:spcAft>
              <a:buNone/>
            </a:pPr>
            <a:r>
              <a:rPr lang="en"/>
              <a:t>- Anirudh Varma &amp; Shubh A Chudasama</a:t>
            </a:r>
            <a:endParaRPr/>
          </a:p>
        </p:txBody>
      </p:sp>
      <p:pic>
        <p:nvPicPr>
          <p:cNvPr id="88" name="Google Shape;88;p13"/>
          <p:cNvPicPr preferRelativeResize="0"/>
          <p:nvPr/>
        </p:nvPicPr>
        <p:blipFill>
          <a:blip r:embed="rId3">
            <a:alphaModFix/>
          </a:blip>
          <a:stretch>
            <a:fillRect/>
          </a:stretch>
        </p:blipFill>
        <p:spPr>
          <a:xfrm>
            <a:off x="6070176" y="1620200"/>
            <a:ext cx="2146400" cy="22753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an Angular Component</a:t>
            </a:r>
            <a:endParaRPr/>
          </a:p>
        </p:txBody>
      </p:sp>
      <p:sp>
        <p:nvSpPr>
          <p:cNvPr id="144" name="Google Shape;144;p22"/>
          <p:cNvSpPr txBox="1"/>
          <p:nvPr>
            <p:ph idx="1" type="body"/>
          </p:nvPr>
        </p:nvSpPr>
        <p:spPr>
          <a:xfrm>
            <a:off x="729450" y="2078875"/>
            <a:ext cx="8202900" cy="278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From a terminal window, navigate to the directory containing your application.</a:t>
            </a:r>
            <a:endParaRPr/>
          </a:p>
          <a:p>
            <a:pPr indent="0" lvl="0" marL="0" rtl="0" algn="l">
              <a:spcBef>
                <a:spcPts val="1200"/>
              </a:spcBef>
              <a:spcAft>
                <a:spcPts val="0"/>
              </a:spcAft>
              <a:buNone/>
            </a:pPr>
            <a:r>
              <a:rPr lang="en"/>
              <a:t>Run the</a:t>
            </a:r>
            <a:r>
              <a:rPr lang="en">
                <a:latin typeface="Montserrat SemiBold"/>
                <a:ea typeface="Montserrat SemiBold"/>
                <a:cs typeface="Montserrat SemiBold"/>
                <a:sym typeface="Montserrat SemiBold"/>
              </a:rPr>
              <a:t> </a:t>
            </a:r>
            <a:r>
              <a:rPr lang="en">
                <a:solidFill>
                  <a:schemeClr val="dk2"/>
                </a:solidFill>
                <a:highlight>
                  <a:srgbClr val="CCCCCC"/>
                </a:highlight>
                <a:latin typeface="Montserrat SemiBold"/>
                <a:ea typeface="Montserrat SemiBold"/>
                <a:cs typeface="Montserrat SemiBold"/>
                <a:sym typeface="Montserrat SemiBold"/>
              </a:rPr>
              <a:t>ng generate component &lt;component-name&gt;</a:t>
            </a:r>
            <a:r>
              <a:rPr lang="en"/>
              <a:t> command, where &lt;component-name&gt; is the name of your new component.</a:t>
            </a:r>
            <a:endParaRPr/>
          </a:p>
          <a:p>
            <a:pPr indent="0" lvl="0" marL="0" rtl="0" algn="l">
              <a:spcBef>
                <a:spcPts val="1200"/>
              </a:spcBef>
              <a:spcAft>
                <a:spcPts val="0"/>
              </a:spcAft>
              <a:buNone/>
            </a:pPr>
            <a:r>
              <a:rPr lang="en"/>
              <a:t>By default, this command creates the following:</a:t>
            </a:r>
            <a:endParaRPr/>
          </a:p>
          <a:p>
            <a:pPr indent="-311150" lvl="0" marL="457200" rtl="0" algn="l">
              <a:spcBef>
                <a:spcPts val="1200"/>
              </a:spcBef>
              <a:spcAft>
                <a:spcPts val="0"/>
              </a:spcAft>
              <a:buSzPts val="1300"/>
              <a:buChar char="●"/>
            </a:pPr>
            <a:r>
              <a:rPr lang="en"/>
              <a:t>A directory named after the component</a:t>
            </a:r>
            <a:endParaRPr/>
          </a:p>
          <a:p>
            <a:pPr indent="-311150" lvl="0" marL="457200" rtl="0" algn="l">
              <a:spcBef>
                <a:spcPts val="0"/>
              </a:spcBef>
              <a:spcAft>
                <a:spcPts val="0"/>
              </a:spcAft>
              <a:buSzPts val="1300"/>
              <a:buChar char="●"/>
            </a:pPr>
            <a:r>
              <a:rPr lang="en"/>
              <a:t>A component file, &lt;component-name&gt;.component.ts</a:t>
            </a:r>
            <a:endParaRPr/>
          </a:p>
          <a:p>
            <a:pPr indent="-311150" lvl="0" marL="457200" rtl="0" algn="l">
              <a:spcBef>
                <a:spcPts val="0"/>
              </a:spcBef>
              <a:spcAft>
                <a:spcPts val="0"/>
              </a:spcAft>
              <a:buSzPts val="1300"/>
              <a:buChar char="●"/>
            </a:pPr>
            <a:r>
              <a:rPr lang="en"/>
              <a:t>A template file, &lt;component-name&gt;.component.html</a:t>
            </a:r>
            <a:endParaRPr/>
          </a:p>
          <a:p>
            <a:pPr indent="-311150" lvl="0" marL="457200" rtl="0" algn="l">
              <a:spcBef>
                <a:spcPts val="0"/>
              </a:spcBef>
              <a:spcAft>
                <a:spcPts val="0"/>
              </a:spcAft>
              <a:buSzPts val="1300"/>
              <a:buChar char="●"/>
            </a:pPr>
            <a:r>
              <a:rPr lang="en"/>
              <a:t>A CSS file, &lt;component-name&gt;.component.css</a:t>
            </a:r>
            <a:endParaRPr/>
          </a:p>
          <a:p>
            <a:pPr indent="-311150" lvl="0" marL="457200" rtl="0" algn="l">
              <a:spcBef>
                <a:spcPts val="0"/>
              </a:spcBef>
              <a:spcAft>
                <a:spcPts val="0"/>
              </a:spcAft>
              <a:buSzPts val="1300"/>
              <a:buChar char="●"/>
            </a:pPr>
            <a:r>
              <a:rPr lang="en"/>
              <a:t>A testing specification file, &lt;component-name&gt;.component.spec.ts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a:t>Templates: In Angular, a template is a chunk of HTML. Use special syntax within a template to build on many of Angular’s features.</a:t>
            </a:r>
            <a:endParaRPr/>
          </a:p>
          <a:p>
            <a:pPr indent="0" lvl="0" marL="0" rtl="0" algn="l">
              <a:lnSpc>
                <a:spcPct val="150000"/>
              </a:lnSpc>
              <a:spcBef>
                <a:spcPts val="1200"/>
              </a:spcBef>
              <a:spcAft>
                <a:spcPts val="0"/>
              </a:spcAft>
              <a:buNone/>
            </a:pPr>
            <a:r>
              <a:rPr lang="en"/>
              <a:t>Template features:</a:t>
            </a:r>
            <a:endParaRPr/>
          </a:p>
          <a:p>
            <a:pPr indent="-311150" lvl="0" marL="457200" rtl="0" algn="l">
              <a:lnSpc>
                <a:spcPct val="150000"/>
              </a:lnSpc>
              <a:spcBef>
                <a:spcPts val="1200"/>
              </a:spcBef>
              <a:spcAft>
                <a:spcPts val="0"/>
              </a:spcAft>
              <a:buSzPts val="1300"/>
              <a:buChar char="●"/>
            </a:pPr>
            <a:r>
              <a:rPr lang="en"/>
              <a:t>Interpolation</a:t>
            </a:r>
            <a:endParaRPr/>
          </a:p>
          <a:p>
            <a:pPr indent="-311150" lvl="0" marL="457200" rtl="0" algn="l">
              <a:lnSpc>
                <a:spcPct val="150000"/>
              </a:lnSpc>
              <a:spcBef>
                <a:spcPts val="0"/>
              </a:spcBef>
              <a:spcAft>
                <a:spcPts val="0"/>
              </a:spcAft>
              <a:buSzPts val="1300"/>
              <a:buChar char="●"/>
            </a:pPr>
            <a:r>
              <a:rPr lang="en"/>
              <a:t>Property binding</a:t>
            </a:r>
            <a:endParaRPr/>
          </a:p>
          <a:p>
            <a:pPr indent="-311150" lvl="0" marL="457200" rtl="0" algn="l">
              <a:lnSpc>
                <a:spcPct val="150000"/>
              </a:lnSpc>
              <a:spcBef>
                <a:spcPts val="0"/>
              </a:spcBef>
              <a:spcAft>
                <a:spcPts val="0"/>
              </a:spcAft>
              <a:buSzPts val="1300"/>
              <a:buChar char="●"/>
            </a:pPr>
            <a:r>
              <a:rPr lang="en"/>
              <a:t>Event binding</a:t>
            </a:r>
            <a:endParaRPr/>
          </a:p>
          <a:p>
            <a:pPr indent="-311150" lvl="0" marL="457200" rtl="0" algn="l">
              <a:lnSpc>
                <a:spcPct val="150000"/>
              </a:lnSpc>
              <a:spcBef>
                <a:spcPts val="0"/>
              </a:spcBef>
              <a:spcAft>
                <a:spcPts val="0"/>
              </a:spcAft>
              <a:buSzPts val="1300"/>
              <a:buChar char="●"/>
            </a:pPr>
            <a:r>
              <a:rPr lang="en"/>
              <a:t>Class &amp; Style binding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Interpolation</a:t>
            </a:r>
            <a:endParaRPr/>
          </a:p>
        </p:txBody>
      </p:sp>
      <p:sp>
        <p:nvSpPr>
          <p:cNvPr id="156" name="Google Shape;156;p24"/>
          <p:cNvSpPr txBox="1"/>
          <p:nvPr>
            <p:ph idx="1" type="body"/>
          </p:nvPr>
        </p:nvSpPr>
        <p:spPr>
          <a:xfrm>
            <a:off x="729450" y="1994875"/>
            <a:ext cx="7912500" cy="293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Interpolation refers to embedding expressions into marked up text. By default, interpolation uses the double curly braces {{ and }} as delimiters.</a:t>
            </a:r>
            <a:endParaRPr/>
          </a:p>
          <a:p>
            <a:pPr indent="0" lvl="0" marL="0" rtl="0" algn="l">
              <a:spcBef>
                <a:spcPts val="1200"/>
              </a:spcBef>
              <a:spcAft>
                <a:spcPts val="0"/>
              </a:spcAft>
              <a:buNone/>
            </a:pPr>
            <a:r>
              <a:rPr lang="en"/>
              <a:t>To illustrate how interpolation works, consider an Angular component that contains a currentCustomer variable: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 interpolation to display the value of this variable in the corresponding component template: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Angular replaces currentCustomer with the string value of the corresponding component property. In this case, the value is Maria.</a:t>
            </a:r>
            <a:endParaRPr/>
          </a:p>
        </p:txBody>
      </p:sp>
      <p:pic>
        <p:nvPicPr>
          <p:cNvPr id="157" name="Google Shape;157;p24"/>
          <p:cNvPicPr preferRelativeResize="0"/>
          <p:nvPr/>
        </p:nvPicPr>
        <p:blipFill>
          <a:blip r:embed="rId3">
            <a:alphaModFix/>
          </a:blip>
          <a:stretch>
            <a:fillRect/>
          </a:stretch>
        </p:blipFill>
        <p:spPr>
          <a:xfrm>
            <a:off x="2128850" y="3127525"/>
            <a:ext cx="1816250" cy="351975"/>
          </a:xfrm>
          <a:prstGeom prst="rect">
            <a:avLst/>
          </a:prstGeom>
          <a:noFill/>
          <a:ln>
            <a:noFill/>
          </a:ln>
        </p:spPr>
      </p:pic>
      <p:pic>
        <p:nvPicPr>
          <p:cNvPr id="158" name="Google Shape;158;p24"/>
          <p:cNvPicPr preferRelativeResize="0"/>
          <p:nvPr/>
        </p:nvPicPr>
        <p:blipFill rotWithShape="1">
          <a:blip r:embed="rId4">
            <a:alphaModFix/>
          </a:blip>
          <a:srcRect b="14744" l="0" r="0" t="26042"/>
          <a:stretch/>
        </p:blipFill>
        <p:spPr>
          <a:xfrm>
            <a:off x="1942775" y="3922750"/>
            <a:ext cx="2945725" cy="23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Property binding</a:t>
            </a:r>
            <a:endParaRPr/>
          </a:p>
        </p:txBody>
      </p:sp>
      <p:sp>
        <p:nvSpPr>
          <p:cNvPr id="164" name="Google Shape;164;p25"/>
          <p:cNvSpPr txBox="1"/>
          <p:nvPr>
            <p:ph idx="1" type="body"/>
          </p:nvPr>
        </p:nvSpPr>
        <p:spPr>
          <a:xfrm>
            <a:off x="729450" y="2011875"/>
            <a:ext cx="7741200" cy="28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Property binding in Angular helps you set values for properties of HTML elements or directives. Use property binding to do things such as toggle button features, set paths programmatically, and share values between components.</a:t>
            </a:r>
            <a:endParaRPr/>
          </a:p>
          <a:p>
            <a:pPr indent="0" lvl="0" marL="0" rtl="0" algn="l">
              <a:spcBef>
                <a:spcPts val="1200"/>
              </a:spcBef>
              <a:spcAft>
                <a:spcPts val="0"/>
              </a:spcAft>
              <a:buNone/>
            </a:pPr>
            <a:r>
              <a:rPr lang="en"/>
              <a:t>To bind to an element's property, enclose it in square brackets, [], which identifies the property as a target property.</a:t>
            </a:r>
            <a:endParaRPr/>
          </a:p>
          <a:p>
            <a:pPr indent="0" lvl="0" marL="0" rtl="0" algn="l">
              <a:spcBef>
                <a:spcPts val="1200"/>
              </a:spcBef>
              <a:spcAft>
                <a:spcPts val="0"/>
              </a:spcAft>
              <a:buNone/>
            </a:pPr>
            <a:r>
              <a:rPr lang="en"/>
              <a:t>A target property is the DOM property to which you want to assign a value.</a:t>
            </a:r>
            <a:endParaRPr/>
          </a:p>
          <a:p>
            <a:pPr indent="0" lvl="0" marL="0" rtl="0" algn="l">
              <a:spcBef>
                <a:spcPts val="1200"/>
              </a:spcBef>
              <a:spcAft>
                <a:spcPts val="1200"/>
              </a:spcAft>
              <a:buNone/>
            </a:pPr>
            <a:r>
              <a:t/>
            </a:r>
            <a:endParaRPr/>
          </a:p>
        </p:txBody>
      </p:sp>
      <p:pic>
        <p:nvPicPr>
          <p:cNvPr id="165" name="Google Shape;165;p25"/>
          <p:cNvPicPr preferRelativeResize="0"/>
          <p:nvPr/>
        </p:nvPicPr>
        <p:blipFill>
          <a:blip r:embed="rId3">
            <a:alphaModFix/>
          </a:blip>
          <a:stretch>
            <a:fillRect/>
          </a:stretch>
        </p:blipFill>
        <p:spPr>
          <a:xfrm>
            <a:off x="937900" y="3946450"/>
            <a:ext cx="2754125" cy="281025"/>
          </a:xfrm>
          <a:prstGeom prst="rect">
            <a:avLst/>
          </a:prstGeom>
          <a:noFill/>
          <a:ln>
            <a:noFill/>
          </a:ln>
        </p:spPr>
      </p:pic>
      <p:pic>
        <p:nvPicPr>
          <p:cNvPr id="166" name="Google Shape;166;p25"/>
          <p:cNvPicPr preferRelativeResize="0"/>
          <p:nvPr/>
        </p:nvPicPr>
        <p:blipFill>
          <a:blip r:embed="rId4">
            <a:alphaModFix/>
          </a:blip>
          <a:stretch>
            <a:fillRect/>
          </a:stretch>
        </p:blipFill>
        <p:spPr>
          <a:xfrm>
            <a:off x="937900" y="4324816"/>
            <a:ext cx="2754125" cy="2942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binding</a:t>
            </a:r>
            <a:endParaRPr/>
          </a:p>
        </p:txBody>
      </p:sp>
      <p:sp>
        <p:nvSpPr>
          <p:cNvPr id="172" name="Google Shape;172;p26"/>
          <p:cNvSpPr txBox="1"/>
          <p:nvPr>
            <p:ph idx="1" type="body"/>
          </p:nvPr>
        </p:nvSpPr>
        <p:spPr>
          <a:xfrm>
            <a:off x="729450" y="2078875"/>
            <a:ext cx="7726500" cy="27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binding lets you listen for and respond to user actions such as keystrokes, mouse movements, clicks, and touches.</a:t>
            </a:r>
            <a:endParaRPr/>
          </a:p>
          <a:p>
            <a:pPr indent="0" lvl="0" marL="0" rtl="0" algn="l">
              <a:spcBef>
                <a:spcPts val="1200"/>
              </a:spcBef>
              <a:spcAft>
                <a:spcPts val="0"/>
              </a:spcAft>
              <a:buNone/>
            </a:pPr>
            <a:r>
              <a:rPr lang="en"/>
              <a:t>To bind to an event you use the Angular event binding syntax. This syntax consists of a target event name within parentheses to the left of an equal sign, and a quoted template statement to the right.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event binding listens for the button's click events and calls the component's </a:t>
            </a:r>
            <a:r>
              <a:rPr lang="en">
                <a:highlight>
                  <a:srgbClr val="CCCCCC"/>
                </a:highlight>
              </a:rPr>
              <a:t>onSave()</a:t>
            </a:r>
            <a:r>
              <a:rPr lang="en"/>
              <a:t> method whenever a click occurs.</a:t>
            </a:r>
            <a:endParaRPr/>
          </a:p>
        </p:txBody>
      </p:sp>
      <p:pic>
        <p:nvPicPr>
          <p:cNvPr id="173" name="Google Shape;173;p26"/>
          <p:cNvPicPr preferRelativeResize="0"/>
          <p:nvPr/>
        </p:nvPicPr>
        <p:blipFill>
          <a:blip r:embed="rId3">
            <a:alphaModFix/>
          </a:blip>
          <a:stretch>
            <a:fillRect/>
          </a:stretch>
        </p:blipFill>
        <p:spPr>
          <a:xfrm>
            <a:off x="923000" y="3480175"/>
            <a:ext cx="3059300" cy="31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&amp; Style binding</a:t>
            </a:r>
            <a:endParaRPr/>
          </a:p>
        </p:txBody>
      </p:sp>
      <p:sp>
        <p:nvSpPr>
          <p:cNvPr id="179" name="Google Shape;179;p27"/>
          <p:cNvSpPr txBox="1"/>
          <p:nvPr>
            <p:ph idx="1" type="body"/>
          </p:nvPr>
        </p:nvSpPr>
        <p:spPr>
          <a:xfrm>
            <a:off x="729450" y="2078875"/>
            <a:ext cx="7688700" cy="2789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Use class and style bindings to add and remove CSS class names from an element's class attribute and to set styles dynamically.</a:t>
            </a:r>
            <a:endParaRPr/>
          </a:p>
          <a:p>
            <a:pPr indent="0" lvl="0" marL="0" rtl="0" algn="l">
              <a:spcBef>
                <a:spcPts val="1200"/>
              </a:spcBef>
              <a:spcAft>
                <a:spcPts val="0"/>
              </a:spcAft>
              <a:buNone/>
            </a:pPr>
            <a:r>
              <a:rPr lang="en"/>
              <a:t>To create a single class binding, use </a:t>
            </a:r>
            <a:r>
              <a:rPr lang="en">
                <a:highlight>
                  <a:srgbClr val="9FC5E8"/>
                </a:highlight>
              </a:rPr>
              <a:t>[class.sale]="onSale"</a:t>
            </a:r>
            <a:endParaRPr>
              <a:highlight>
                <a:srgbClr val="9FC5E8"/>
              </a:highlight>
            </a:endParaRPr>
          </a:p>
          <a:p>
            <a:pPr indent="0" lvl="0" marL="0" rtl="0" algn="l">
              <a:spcBef>
                <a:spcPts val="1200"/>
              </a:spcBef>
              <a:spcAft>
                <a:spcPts val="0"/>
              </a:spcAft>
              <a:buNone/>
            </a:pPr>
            <a:r>
              <a:rPr lang="en"/>
              <a:t>Angular adds the class when the bound expression, onSale is truthy, and it removes the class when the expression is falsy—with the exception of undefined</a:t>
            </a:r>
            <a:endParaRPr/>
          </a:p>
          <a:p>
            <a:pPr indent="0" lvl="0" marL="0" rtl="0" algn="l">
              <a:spcBef>
                <a:spcPts val="1200"/>
              </a:spcBef>
              <a:spcAft>
                <a:spcPts val="0"/>
              </a:spcAft>
              <a:buNone/>
            </a:pPr>
            <a:r>
              <a:rPr lang="en"/>
              <a:t>To bind to multiple classes, use </a:t>
            </a:r>
            <a:r>
              <a:rPr lang="en">
                <a:highlight>
                  <a:srgbClr val="9FC5E8"/>
                </a:highlight>
              </a:rPr>
              <a:t>[class]="classExpression"</a:t>
            </a:r>
            <a:endParaRPr>
              <a:highlight>
                <a:srgbClr val="9FC5E8"/>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Directives</a:t>
            </a:r>
            <a:endParaRPr/>
          </a:p>
        </p:txBody>
      </p:sp>
      <p:sp>
        <p:nvSpPr>
          <p:cNvPr id="185" name="Google Shape;185;p28"/>
          <p:cNvSpPr txBox="1"/>
          <p:nvPr>
            <p:ph idx="1" type="body"/>
          </p:nvPr>
        </p:nvSpPr>
        <p:spPr>
          <a:xfrm>
            <a:off x="729450" y="2078875"/>
            <a:ext cx="7741200" cy="27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Directives are classes that add additional behavior to elements in your Angular applications. Use </a:t>
            </a:r>
            <a:r>
              <a:rPr lang="en"/>
              <a:t>Angular’s</a:t>
            </a:r>
            <a:r>
              <a:rPr lang="en"/>
              <a:t> built-in directives to manage forms, lists, styles, and what users see.</a:t>
            </a:r>
            <a:endParaRPr/>
          </a:p>
          <a:p>
            <a:pPr indent="-311150" lvl="0" marL="457200" rtl="0" algn="l">
              <a:lnSpc>
                <a:spcPct val="150000"/>
              </a:lnSpc>
              <a:spcBef>
                <a:spcPts val="1200"/>
              </a:spcBef>
              <a:spcAft>
                <a:spcPts val="0"/>
              </a:spcAft>
              <a:buSzPts val="1300"/>
              <a:buChar char="●"/>
            </a:pPr>
            <a:r>
              <a:rPr lang="en"/>
              <a:t>Components: Used with a template. This type of directive is the most common directive type.</a:t>
            </a:r>
            <a:endParaRPr/>
          </a:p>
          <a:p>
            <a:pPr indent="-311150" lvl="0" marL="457200" rtl="0" algn="l">
              <a:lnSpc>
                <a:spcPct val="150000"/>
              </a:lnSpc>
              <a:spcBef>
                <a:spcPts val="0"/>
              </a:spcBef>
              <a:spcAft>
                <a:spcPts val="0"/>
              </a:spcAft>
              <a:buSzPts val="1300"/>
              <a:buChar char="●"/>
            </a:pPr>
            <a:r>
              <a:rPr lang="en"/>
              <a:t>Attribute directives: Change the appearance or behavior of an element, component, or another directive.</a:t>
            </a:r>
            <a:endParaRPr/>
          </a:p>
          <a:p>
            <a:pPr indent="-311150" lvl="0" marL="457200" rtl="0" algn="l">
              <a:lnSpc>
                <a:spcPct val="150000"/>
              </a:lnSpc>
              <a:spcBef>
                <a:spcPts val="0"/>
              </a:spcBef>
              <a:spcAft>
                <a:spcPts val="0"/>
              </a:spcAft>
              <a:buSzPts val="1300"/>
              <a:buChar char="●"/>
            </a:pPr>
            <a:r>
              <a:rPr lang="en"/>
              <a:t>Structural directives: Change the DOM layout by adding and removing DOM elements.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directives</a:t>
            </a:r>
            <a:endParaRPr/>
          </a:p>
        </p:txBody>
      </p:sp>
      <p:sp>
        <p:nvSpPr>
          <p:cNvPr id="191" name="Google Shape;191;p29"/>
          <p:cNvSpPr txBox="1"/>
          <p:nvPr>
            <p:ph idx="1" type="body"/>
          </p:nvPr>
        </p:nvSpPr>
        <p:spPr>
          <a:xfrm>
            <a:off x="727650" y="2011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 the appearance or behavior of DOM elements and Angular components with attribute directives.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2" name="Google Shape;192;p29"/>
          <p:cNvPicPr preferRelativeResize="0"/>
          <p:nvPr/>
        </p:nvPicPr>
        <p:blipFill>
          <a:blip r:embed="rId3">
            <a:alphaModFix/>
          </a:blip>
          <a:stretch>
            <a:fillRect/>
          </a:stretch>
        </p:blipFill>
        <p:spPr>
          <a:xfrm>
            <a:off x="854874" y="2571749"/>
            <a:ext cx="4863374" cy="210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Structural directives</a:t>
            </a:r>
            <a:endParaRPr/>
          </a:p>
        </p:txBody>
      </p:sp>
      <p:sp>
        <p:nvSpPr>
          <p:cNvPr id="198" name="Google Shape;198;p30"/>
          <p:cNvSpPr txBox="1"/>
          <p:nvPr>
            <p:ph idx="1" type="body"/>
          </p:nvPr>
        </p:nvSpPr>
        <p:spPr>
          <a:xfrm>
            <a:off x="729450" y="19523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Structural directives are directives which change the DOM layout by adding and removing DOM elements. Angular provides a set of built-in structural directives (such as NgIf, NgForOf, NgSwitch and others) which are commonly used in all Angular projects</a:t>
            </a:r>
            <a:endParaRPr/>
          </a:p>
          <a:p>
            <a:pPr indent="0" lvl="0" marL="0" rtl="0" algn="l">
              <a:spcBef>
                <a:spcPts val="1200"/>
              </a:spcBef>
              <a:spcAft>
                <a:spcPts val="1200"/>
              </a:spcAft>
              <a:buNone/>
            </a:pPr>
            <a:r>
              <a:t/>
            </a:r>
            <a:endParaRPr/>
          </a:p>
        </p:txBody>
      </p:sp>
      <p:pic>
        <p:nvPicPr>
          <p:cNvPr id="199" name="Google Shape;199;p30"/>
          <p:cNvPicPr preferRelativeResize="0"/>
          <p:nvPr/>
        </p:nvPicPr>
        <p:blipFill>
          <a:blip r:embed="rId3">
            <a:alphaModFix/>
          </a:blip>
          <a:stretch>
            <a:fillRect/>
          </a:stretch>
        </p:blipFill>
        <p:spPr>
          <a:xfrm>
            <a:off x="844675" y="2973500"/>
            <a:ext cx="2884550" cy="615250"/>
          </a:xfrm>
          <a:prstGeom prst="rect">
            <a:avLst/>
          </a:prstGeom>
          <a:noFill/>
          <a:ln>
            <a:noFill/>
          </a:ln>
        </p:spPr>
      </p:pic>
      <p:pic>
        <p:nvPicPr>
          <p:cNvPr id="200" name="Google Shape;200;p30"/>
          <p:cNvPicPr preferRelativeResize="0"/>
          <p:nvPr/>
        </p:nvPicPr>
        <p:blipFill>
          <a:blip r:embed="rId4">
            <a:alphaModFix/>
          </a:blip>
          <a:stretch>
            <a:fillRect/>
          </a:stretch>
        </p:blipFill>
        <p:spPr>
          <a:xfrm>
            <a:off x="844675" y="3740175"/>
            <a:ext cx="4916650" cy="98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Injection</a:t>
            </a:r>
            <a:endParaRPr/>
          </a:p>
        </p:txBody>
      </p:sp>
      <p:sp>
        <p:nvSpPr>
          <p:cNvPr id="206" name="Google Shape;20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Dependency injection, or DI, is one of the fundamental concepts in Angular. DI is wired into the Angular framework and allows classes with Angular decorators, such as Components, Directives, Pipes, and Injectables, to configure dependencies that they need.</a:t>
            </a:r>
            <a:endParaRPr/>
          </a:p>
        </p:txBody>
      </p:sp>
      <p:pic>
        <p:nvPicPr>
          <p:cNvPr id="207" name="Google Shape;207;p31"/>
          <p:cNvPicPr preferRelativeResize="0"/>
          <p:nvPr/>
        </p:nvPicPr>
        <p:blipFill rotWithShape="1">
          <a:blip r:embed="rId3">
            <a:alphaModFix/>
          </a:blip>
          <a:srcRect b="15654" l="0" r="0" t="0"/>
          <a:stretch/>
        </p:blipFill>
        <p:spPr>
          <a:xfrm>
            <a:off x="963725" y="3351152"/>
            <a:ext cx="1750950" cy="489725"/>
          </a:xfrm>
          <a:prstGeom prst="rect">
            <a:avLst/>
          </a:prstGeom>
          <a:noFill/>
          <a:ln>
            <a:noFill/>
          </a:ln>
        </p:spPr>
      </p:pic>
      <p:pic>
        <p:nvPicPr>
          <p:cNvPr id="208" name="Google Shape;208;p31"/>
          <p:cNvPicPr preferRelativeResize="0"/>
          <p:nvPr/>
        </p:nvPicPr>
        <p:blipFill>
          <a:blip r:embed="rId4">
            <a:alphaModFix/>
          </a:blip>
          <a:stretch>
            <a:fillRect/>
          </a:stretch>
        </p:blipFill>
        <p:spPr>
          <a:xfrm>
            <a:off x="3350250" y="3351150"/>
            <a:ext cx="2134075" cy="1278750"/>
          </a:xfrm>
          <a:prstGeom prst="rect">
            <a:avLst/>
          </a:prstGeom>
          <a:noFill/>
          <a:ln>
            <a:noFill/>
          </a:ln>
        </p:spPr>
      </p:pic>
      <p:pic>
        <p:nvPicPr>
          <p:cNvPr id="209" name="Google Shape;209;p31"/>
          <p:cNvPicPr preferRelativeResize="0"/>
          <p:nvPr/>
        </p:nvPicPr>
        <p:blipFill>
          <a:blip r:embed="rId5">
            <a:alphaModFix/>
          </a:blip>
          <a:stretch>
            <a:fillRect/>
          </a:stretch>
        </p:blipFill>
        <p:spPr>
          <a:xfrm>
            <a:off x="6386600" y="3351150"/>
            <a:ext cx="1675475" cy="87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Angular?</a:t>
            </a:r>
            <a:endParaRPr/>
          </a:p>
        </p:txBody>
      </p:sp>
      <p:sp>
        <p:nvSpPr>
          <p:cNvPr id="94" name="Google Shape;94;p14"/>
          <p:cNvSpPr txBox="1"/>
          <p:nvPr>
            <p:ph idx="1" type="body"/>
          </p:nvPr>
        </p:nvSpPr>
        <p:spPr>
          <a:xfrm>
            <a:off x="727650" y="2108650"/>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Angular is a development platform, built on TypeScript. As a platform, Angular includes:</a:t>
            </a:r>
            <a:endParaRPr/>
          </a:p>
          <a:p>
            <a:pPr indent="-311150" lvl="0" marL="457200" rtl="0" algn="l">
              <a:lnSpc>
                <a:spcPct val="150000"/>
              </a:lnSpc>
              <a:spcBef>
                <a:spcPts val="1200"/>
              </a:spcBef>
              <a:spcAft>
                <a:spcPts val="0"/>
              </a:spcAft>
              <a:buSzPts val="1300"/>
              <a:buChar char="●"/>
            </a:pPr>
            <a:r>
              <a:rPr lang="en"/>
              <a:t>A component-based framework for building scalable web applications</a:t>
            </a:r>
            <a:endParaRPr/>
          </a:p>
          <a:p>
            <a:pPr indent="-311150" lvl="0" marL="457200" rtl="0" algn="l">
              <a:lnSpc>
                <a:spcPct val="150000"/>
              </a:lnSpc>
              <a:spcBef>
                <a:spcPts val="0"/>
              </a:spcBef>
              <a:spcAft>
                <a:spcPts val="0"/>
              </a:spcAft>
              <a:buSzPts val="1300"/>
              <a:buChar char="●"/>
            </a:pPr>
            <a:r>
              <a:rPr lang="en"/>
              <a:t>A collection of well-integrated libraries that cover a wide variety of features, including routing, forms management, client-server communication, and more</a:t>
            </a:r>
            <a:endParaRPr/>
          </a:p>
          <a:p>
            <a:pPr indent="-311150" lvl="0" marL="457200" rtl="0" algn="l">
              <a:lnSpc>
                <a:spcPct val="150000"/>
              </a:lnSpc>
              <a:spcBef>
                <a:spcPts val="0"/>
              </a:spcBef>
              <a:spcAft>
                <a:spcPts val="0"/>
              </a:spcAft>
              <a:buSzPts val="1300"/>
              <a:buChar char="●"/>
            </a:pPr>
            <a:r>
              <a:rPr lang="en"/>
              <a:t>A suite of developer tools to help you develop, build, test, and update your code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2"/>
          <p:cNvPicPr preferRelativeResize="0"/>
          <p:nvPr/>
        </p:nvPicPr>
        <p:blipFill>
          <a:blip r:embed="rId3">
            <a:alphaModFix/>
          </a:blip>
          <a:stretch>
            <a:fillRect/>
          </a:stretch>
        </p:blipFill>
        <p:spPr>
          <a:xfrm>
            <a:off x="2262850" y="2656025"/>
            <a:ext cx="4844000" cy="2204575"/>
          </a:xfrm>
          <a:prstGeom prst="rect">
            <a:avLst/>
          </a:prstGeom>
          <a:noFill/>
          <a:ln>
            <a:noFill/>
          </a:ln>
        </p:spPr>
      </p:pic>
      <p:pic>
        <p:nvPicPr>
          <p:cNvPr id="215" name="Google Shape;215;p32"/>
          <p:cNvPicPr preferRelativeResize="0"/>
          <p:nvPr/>
        </p:nvPicPr>
        <p:blipFill>
          <a:blip r:embed="rId4">
            <a:alphaModFix/>
          </a:blip>
          <a:stretch>
            <a:fillRect/>
          </a:stretch>
        </p:blipFill>
        <p:spPr>
          <a:xfrm>
            <a:off x="3072214" y="1489675"/>
            <a:ext cx="3225275" cy="810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2519450" y="908125"/>
            <a:ext cx="3896901" cy="3896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 (Single-page application)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SPA (Single-page application) is a web app implementation that loads only a single web document, and then updates the body content of that single document via JavaScript APIs.</a:t>
            </a:r>
            <a:endParaRPr/>
          </a:p>
        </p:txBody>
      </p:sp>
      <p:pic>
        <p:nvPicPr>
          <p:cNvPr id="101" name="Google Shape;101;p15"/>
          <p:cNvPicPr preferRelativeResize="0"/>
          <p:nvPr/>
        </p:nvPicPr>
        <p:blipFill>
          <a:blip r:embed="rId3">
            <a:alphaModFix/>
          </a:blip>
          <a:stretch>
            <a:fillRect/>
          </a:stretch>
        </p:blipFill>
        <p:spPr>
          <a:xfrm>
            <a:off x="2794388" y="2858949"/>
            <a:ext cx="3558825" cy="204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Angular?</a:t>
            </a:r>
            <a:endParaRPr/>
          </a:p>
        </p:txBody>
      </p:sp>
      <p:sp>
        <p:nvSpPr>
          <p:cNvPr id="107" name="Google Shape;107;p16"/>
          <p:cNvSpPr txBox="1"/>
          <p:nvPr>
            <p:ph idx="1" type="body"/>
          </p:nvPr>
        </p:nvSpPr>
        <p:spPr>
          <a:xfrm>
            <a:off x="729450" y="2078875"/>
            <a:ext cx="7688700" cy="2759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Create dynamic frontend apps &amp; Uls</a:t>
            </a:r>
            <a:endParaRPr/>
          </a:p>
          <a:p>
            <a:pPr indent="-311150" lvl="0" marL="457200" rtl="0" algn="l">
              <a:lnSpc>
                <a:spcPct val="150000"/>
              </a:lnSpc>
              <a:spcBef>
                <a:spcPts val="0"/>
              </a:spcBef>
              <a:spcAft>
                <a:spcPts val="0"/>
              </a:spcAft>
              <a:buSzPts val="1300"/>
              <a:buChar char="●"/>
            </a:pPr>
            <a:r>
              <a:rPr lang="en"/>
              <a:t>Full featured framework (router, http, etc)</a:t>
            </a:r>
            <a:endParaRPr/>
          </a:p>
          <a:p>
            <a:pPr indent="-311150" lvl="0" marL="457200" rtl="0" algn="l">
              <a:lnSpc>
                <a:spcPct val="150000"/>
              </a:lnSpc>
              <a:spcBef>
                <a:spcPts val="0"/>
              </a:spcBef>
              <a:spcAft>
                <a:spcPts val="0"/>
              </a:spcAft>
              <a:buSzPts val="1300"/>
              <a:buChar char="●"/>
            </a:pPr>
            <a:r>
              <a:rPr lang="en"/>
              <a:t>Integrated TypeScript (optional)</a:t>
            </a:r>
            <a:endParaRPr/>
          </a:p>
          <a:p>
            <a:pPr indent="-311150" lvl="0" marL="457200" rtl="0" algn="l">
              <a:lnSpc>
                <a:spcPct val="150000"/>
              </a:lnSpc>
              <a:spcBef>
                <a:spcPts val="0"/>
              </a:spcBef>
              <a:spcAft>
                <a:spcPts val="0"/>
              </a:spcAft>
              <a:buSzPts val="1300"/>
              <a:buChar char="●"/>
            </a:pPr>
            <a:r>
              <a:rPr lang="en"/>
              <a:t>RxJS - efficient, asynchronous programming</a:t>
            </a:r>
            <a:endParaRPr/>
          </a:p>
          <a:p>
            <a:pPr indent="-311150" lvl="0" marL="457200" rtl="0" algn="l">
              <a:lnSpc>
                <a:spcPct val="150000"/>
              </a:lnSpc>
              <a:spcBef>
                <a:spcPts val="0"/>
              </a:spcBef>
              <a:spcAft>
                <a:spcPts val="0"/>
              </a:spcAft>
              <a:buSzPts val="1300"/>
              <a:buChar char="●"/>
            </a:pPr>
            <a:r>
              <a:rPr lang="en"/>
              <a:t>Test-friendly</a:t>
            </a:r>
            <a:endParaRPr/>
          </a:p>
          <a:p>
            <a:pPr indent="-311150" lvl="0" marL="457200" rtl="0" algn="l">
              <a:lnSpc>
                <a:spcPct val="150000"/>
              </a:lnSpc>
              <a:spcBef>
                <a:spcPts val="0"/>
              </a:spcBef>
              <a:spcAft>
                <a:spcPts val="0"/>
              </a:spcAft>
              <a:buSzPts val="1300"/>
              <a:buChar char="●"/>
            </a:pPr>
            <a:r>
              <a:rPr lang="en"/>
              <a:t>Popular in enterprise business</a:t>
            </a:r>
            <a:endParaRPr/>
          </a:p>
          <a:p>
            <a:pPr indent="-311150" lvl="0" marL="457200" rtl="0" algn="l">
              <a:lnSpc>
                <a:spcPct val="150000"/>
              </a:lnSpc>
              <a:spcBef>
                <a:spcPts val="0"/>
              </a:spcBef>
              <a:spcAft>
                <a:spcPts val="0"/>
              </a:spcAft>
              <a:buSzPts val="1300"/>
              <a:buChar char="●"/>
            </a:pPr>
            <a:r>
              <a:rPr lang="en"/>
              <a:t>Supported by Google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3">
            <a:alphaModFix/>
          </a:blip>
          <a:srcRect b="7986" l="0" r="0" t="0"/>
          <a:stretch/>
        </p:blipFill>
        <p:spPr>
          <a:xfrm>
            <a:off x="580575" y="949275"/>
            <a:ext cx="8224924" cy="3948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Angular </a:t>
            </a:r>
            <a:endParaRPr/>
          </a:p>
        </p:txBody>
      </p:sp>
      <p:sp>
        <p:nvSpPr>
          <p:cNvPr id="118" name="Google Shape;118;p18"/>
          <p:cNvSpPr txBox="1"/>
          <p:nvPr>
            <p:ph idx="1" type="body"/>
          </p:nvPr>
        </p:nvSpPr>
        <p:spPr>
          <a:xfrm>
            <a:off x="729450" y="2078875"/>
            <a:ext cx="7912500" cy="2856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Prerequisites: NodeJS, Code Editor (Visual Studio Code)</a:t>
            </a:r>
            <a:endParaRPr/>
          </a:p>
          <a:p>
            <a:pPr indent="-304958" lvl="0" marL="457200" rtl="0" algn="l">
              <a:spcBef>
                <a:spcPts val="0"/>
              </a:spcBef>
              <a:spcAft>
                <a:spcPts val="0"/>
              </a:spcAft>
              <a:buSzPct val="100000"/>
              <a:buChar char="●"/>
            </a:pPr>
            <a:r>
              <a:rPr lang="en"/>
              <a:t>Install the Angular CLI</a:t>
            </a:r>
            <a:endParaRPr/>
          </a:p>
          <a:p>
            <a:pPr indent="0" lvl="0" marL="457200" rtl="0" algn="l">
              <a:spcBef>
                <a:spcPts val="1200"/>
              </a:spcBef>
              <a:spcAft>
                <a:spcPts val="0"/>
              </a:spcAft>
              <a:buNone/>
            </a:pPr>
            <a:r>
              <a:rPr lang="en"/>
              <a:t>You use the Angular CLI to create projects, generate application and library code, and perform a variety of ongoing development tasks such as testing, bundling, and deployment.</a:t>
            </a:r>
            <a:endParaRPr/>
          </a:p>
          <a:p>
            <a:pPr indent="0" lvl="0" marL="457200" rtl="0" algn="l">
              <a:spcBef>
                <a:spcPts val="1200"/>
              </a:spcBef>
              <a:spcAft>
                <a:spcPts val="0"/>
              </a:spcAft>
              <a:buNone/>
            </a:pPr>
            <a:r>
              <a:rPr lang="en" sz="1100">
                <a:solidFill>
                  <a:srgbClr val="17FF0B"/>
                </a:solidFill>
                <a:highlight>
                  <a:srgbClr val="444444"/>
                </a:highlight>
                <a:latin typeface="Roboto Mono"/>
                <a:ea typeface="Roboto Mono"/>
                <a:cs typeface="Roboto Mono"/>
                <a:sym typeface="Roboto Mono"/>
              </a:rPr>
              <a:t>npm install -g @angular/cli</a:t>
            </a:r>
            <a:endParaRPr>
              <a:latin typeface="Montserrat SemiBold"/>
              <a:ea typeface="Montserrat SemiBold"/>
              <a:cs typeface="Montserrat SemiBold"/>
              <a:sym typeface="Montserrat SemiBold"/>
            </a:endParaRPr>
          </a:p>
          <a:p>
            <a:pPr indent="-304958" lvl="0" marL="457200" rtl="0" algn="l">
              <a:spcBef>
                <a:spcPts val="1200"/>
              </a:spcBef>
              <a:spcAft>
                <a:spcPts val="0"/>
              </a:spcAft>
              <a:buSzPct val="118181"/>
              <a:buChar char="●"/>
            </a:pPr>
            <a:r>
              <a:rPr lang="en"/>
              <a:t>To create an angular app: </a:t>
            </a:r>
            <a:r>
              <a:rPr lang="en" sz="1100">
                <a:solidFill>
                  <a:srgbClr val="17FF0B"/>
                </a:solidFill>
                <a:highlight>
                  <a:srgbClr val="444444"/>
                </a:highlight>
                <a:latin typeface="Roboto Mono"/>
                <a:ea typeface="Roboto Mono"/>
                <a:cs typeface="Roboto Mono"/>
                <a:sym typeface="Roboto Mono"/>
              </a:rPr>
              <a:t>ng new &lt;app-name&gt;</a:t>
            </a:r>
            <a:endParaRPr sz="1100">
              <a:solidFill>
                <a:srgbClr val="17FF0B"/>
              </a:solidFill>
              <a:highlight>
                <a:srgbClr val="444444"/>
              </a:highlight>
              <a:latin typeface="Roboto Mono"/>
              <a:ea typeface="Roboto Mono"/>
              <a:cs typeface="Roboto Mono"/>
              <a:sym typeface="Roboto Mono"/>
            </a:endParaRPr>
          </a:p>
          <a:p>
            <a:pPr indent="-304958" lvl="0" marL="457200" rtl="0" algn="l">
              <a:spcBef>
                <a:spcPts val="0"/>
              </a:spcBef>
              <a:spcAft>
                <a:spcPts val="0"/>
              </a:spcAft>
              <a:buSzPct val="100000"/>
              <a:buChar char="●"/>
            </a:pPr>
            <a:r>
              <a:rPr lang="en"/>
              <a:t>To run the application:</a:t>
            </a:r>
            <a:endParaRPr/>
          </a:p>
          <a:p>
            <a:pPr indent="0" lvl="0" marL="457200" rtl="0" algn="l">
              <a:spcBef>
                <a:spcPts val="1200"/>
              </a:spcBef>
              <a:spcAft>
                <a:spcPts val="0"/>
              </a:spcAft>
              <a:buNone/>
            </a:pPr>
            <a:r>
              <a:rPr lang="en" sz="1100">
                <a:solidFill>
                  <a:srgbClr val="17FF0B"/>
                </a:solidFill>
                <a:highlight>
                  <a:srgbClr val="444444"/>
                </a:highlight>
                <a:latin typeface="Roboto Mono"/>
                <a:ea typeface="Roboto Mono"/>
                <a:cs typeface="Roboto Mono"/>
                <a:sym typeface="Roboto Mono"/>
              </a:rPr>
              <a:t>cd app-name</a:t>
            </a:r>
            <a:endParaRPr sz="1100">
              <a:solidFill>
                <a:srgbClr val="17FF0B"/>
              </a:solidFill>
              <a:highlight>
                <a:srgbClr val="444444"/>
              </a:highlight>
              <a:latin typeface="Roboto Mono"/>
              <a:ea typeface="Roboto Mono"/>
              <a:cs typeface="Roboto Mono"/>
              <a:sym typeface="Roboto Mono"/>
            </a:endParaRPr>
          </a:p>
          <a:p>
            <a:pPr indent="0" lvl="0" marL="457200" rtl="0" algn="l">
              <a:spcBef>
                <a:spcPts val="1200"/>
              </a:spcBef>
              <a:spcAft>
                <a:spcPts val="0"/>
              </a:spcAft>
              <a:buNone/>
            </a:pPr>
            <a:r>
              <a:rPr lang="en" sz="1100">
                <a:solidFill>
                  <a:srgbClr val="17FF0B"/>
                </a:solidFill>
                <a:highlight>
                  <a:srgbClr val="444444"/>
                </a:highlight>
                <a:latin typeface="Roboto Mono"/>
                <a:ea typeface="Roboto Mono"/>
                <a:cs typeface="Roboto Mono"/>
                <a:sym typeface="Roboto Mono"/>
              </a:rPr>
              <a:t>ng serve --open</a:t>
            </a:r>
            <a:endParaRPr/>
          </a:p>
          <a:p>
            <a:pPr indent="457200" lvl="0" marL="0" rtl="0" algn="l">
              <a:spcBef>
                <a:spcPts val="1200"/>
              </a:spcBef>
              <a:spcAft>
                <a:spcPts val="1200"/>
              </a:spcAft>
              <a:buNone/>
            </a:pPr>
            <a:r>
              <a:rPr lang="en"/>
              <a:t>App opens in </a:t>
            </a:r>
            <a:r>
              <a:rPr lang="en" sz="1100">
                <a:solidFill>
                  <a:srgbClr val="FFFFFF"/>
                </a:solidFill>
                <a:highlight>
                  <a:srgbClr val="444444"/>
                </a:highlight>
                <a:latin typeface="Roboto Mono"/>
                <a:ea typeface="Roboto Mono"/>
                <a:cs typeface="Roboto Mono"/>
                <a:sym typeface="Roboto Mono"/>
              </a:rPr>
              <a:t>http://localhost:4200/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2716901" y="662200"/>
            <a:ext cx="3843000" cy="435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59225" y="1318650"/>
            <a:ext cx="5020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Angular Architecture</a:t>
            </a:r>
            <a:endParaRPr/>
          </a:p>
        </p:txBody>
      </p:sp>
      <p:pic>
        <p:nvPicPr>
          <p:cNvPr id="129" name="Google Shape;129;p20"/>
          <p:cNvPicPr preferRelativeResize="0"/>
          <p:nvPr/>
        </p:nvPicPr>
        <p:blipFill>
          <a:blip r:embed="rId3">
            <a:alphaModFix/>
          </a:blip>
          <a:stretch>
            <a:fillRect/>
          </a:stretch>
        </p:blipFill>
        <p:spPr>
          <a:xfrm>
            <a:off x="450150" y="1853850"/>
            <a:ext cx="5329374" cy="2921375"/>
          </a:xfrm>
          <a:prstGeom prst="rect">
            <a:avLst/>
          </a:prstGeom>
          <a:noFill/>
          <a:ln>
            <a:noFill/>
          </a:ln>
        </p:spPr>
      </p:pic>
      <p:sp>
        <p:nvSpPr>
          <p:cNvPr id="130" name="Google Shape;130;p20"/>
          <p:cNvSpPr txBox="1"/>
          <p:nvPr>
            <p:ph type="title"/>
          </p:nvPr>
        </p:nvSpPr>
        <p:spPr>
          <a:xfrm>
            <a:off x="5947425" y="1401600"/>
            <a:ext cx="3572400" cy="36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Angular features:</a:t>
            </a:r>
            <a:endParaRPr/>
          </a:p>
        </p:txBody>
      </p:sp>
      <p:sp>
        <p:nvSpPr>
          <p:cNvPr id="131" name="Google Shape;131;p20"/>
          <p:cNvSpPr txBox="1"/>
          <p:nvPr>
            <p:ph idx="1" type="body"/>
          </p:nvPr>
        </p:nvSpPr>
        <p:spPr>
          <a:xfrm>
            <a:off x="6103750" y="2095125"/>
            <a:ext cx="2776500" cy="15600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150000"/>
              </a:lnSpc>
              <a:spcBef>
                <a:spcPts val="0"/>
              </a:spcBef>
              <a:spcAft>
                <a:spcPts val="0"/>
              </a:spcAft>
              <a:buSzPct val="100000"/>
              <a:buChar char="●"/>
            </a:pPr>
            <a:r>
              <a:rPr lang="en"/>
              <a:t>Components</a:t>
            </a:r>
            <a:endParaRPr/>
          </a:p>
          <a:p>
            <a:pPr indent="-304958" lvl="0" marL="457200" rtl="0" algn="l">
              <a:lnSpc>
                <a:spcPct val="150000"/>
              </a:lnSpc>
              <a:spcBef>
                <a:spcPts val="0"/>
              </a:spcBef>
              <a:spcAft>
                <a:spcPts val="0"/>
              </a:spcAft>
              <a:buSzPct val="100000"/>
              <a:buChar char="●"/>
            </a:pPr>
            <a:r>
              <a:rPr lang="en"/>
              <a:t>Templates</a:t>
            </a:r>
            <a:endParaRPr/>
          </a:p>
          <a:p>
            <a:pPr indent="-304958" lvl="0" marL="457200" rtl="0" algn="l">
              <a:lnSpc>
                <a:spcPct val="150000"/>
              </a:lnSpc>
              <a:spcBef>
                <a:spcPts val="0"/>
              </a:spcBef>
              <a:spcAft>
                <a:spcPts val="0"/>
              </a:spcAft>
              <a:buSzPct val="100000"/>
              <a:buChar char="●"/>
            </a:pPr>
            <a:r>
              <a:rPr lang="en"/>
              <a:t>Directives</a:t>
            </a:r>
            <a:endParaRPr/>
          </a:p>
          <a:p>
            <a:pPr indent="-304958" lvl="0" marL="457200" rtl="0" algn="l">
              <a:lnSpc>
                <a:spcPct val="150000"/>
              </a:lnSpc>
              <a:spcBef>
                <a:spcPts val="0"/>
              </a:spcBef>
              <a:spcAft>
                <a:spcPts val="0"/>
              </a:spcAft>
              <a:buSzPct val="100000"/>
              <a:buChar char="●"/>
            </a:pPr>
            <a:r>
              <a:rPr lang="en"/>
              <a:t>Dependency injection</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Angular Components</a:t>
            </a:r>
            <a:endParaRPr/>
          </a:p>
        </p:txBody>
      </p:sp>
      <p:sp>
        <p:nvSpPr>
          <p:cNvPr id="137" name="Google Shape;137;p21"/>
          <p:cNvSpPr txBox="1"/>
          <p:nvPr>
            <p:ph idx="1" type="body"/>
          </p:nvPr>
        </p:nvSpPr>
        <p:spPr>
          <a:xfrm>
            <a:off x="729450" y="1987425"/>
            <a:ext cx="8016600" cy="28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 are the main building block for Angular applications. Each component consists of:</a:t>
            </a:r>
            <a:endParaRPr/>
          </a:p>
          <a:p>
            <a:pPr indent="-311150" lvl="0" marL="457200" rtl="0" algn="l">
              <a:spcBef>
                <a:spcPts val="1200"/>
              </a:spcBef>
              <a:spcAft>
                <a:spcPts val="0"/>
              </a:spcAft>
              <a:buSzPts val="1300"/>
              <a:buChar char="●"/>
            </a:pPr>
            <a:r>
              <a:rPr lang="en"/>
              <a:t>An HTML template that declares what renders on the page</a:t>
            </a:r>
            <a:endParaRPr/>
          </a:p>
          <a:p>
            <a:pPr indent="-311150" lvl="0" marL="457200" rtl="0" algn="l">
              <a:spcBef>
                <a:spcPts val="0"/>
              </a:spcBef>
              <a:spcAft>
                <a:spcPts val="0"/>
              </a:spcAft>
              <a:buSzPts val="1300"/>
              <a:buChar char="●"/>
            </a:pPr>
            <a:r>
              <a:rPr lang="en"/>
              <a:t>A TypeScript class that defines behavior</a:t>
            </a:r>
            <a:endParaRPr/>
          </a:p>
          <a:p>
            <a:pPr indent="-311150" lvl="0" marL="457200" rtl="0" algn="l">
              <a:spcBef>
                <a:spcPts val="0"/>
              </a:spcBef>
              <a:spcAft>
                <a:spcPts val="0"/>
              </a:spcAft>
              <a:buSzPts val="1300"/>
              <a:buChar char="●"/>
            </a:pPr>
            <a:r>
              <a:rPr lang="en"/>
              <a:t>A CSS selector that defines how the component is used in a template</a:t>
            </a:r>
            <a:endParaRPr/>
          </a:p>
          <a:p>
            <a:pPr indent="-311150" lvl="0" marL="457200" rtl="0" algn="l">
              <a:spcBef>
                <a:spcPts val="0"/>
              </a:spcBef>
              <a:spcAft>
                <a:spcPts val="0"/>
              </a:spcAft>
              <a:buSzPts val="1300"/>
              <a:buChar char="●"/>
            </a:pPr>
            <a:r>
              <a:rPr lang="en"/>
              <a:t>Optionally, CSS styles applied to the template</a:t>
            </a:r>
            <a:endParaRPr/>
          </a:p>
          <a:p>
            <a:pPr indent="0" lvl="0" marL="0" rtl="0" algn="l">
              <a:spcBef>
                <a:spcPts val="120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1603900" y="3583900"/>
            <a:ext cx="5561266" cy="10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