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6" r:id="rId2"/>
    <p:sldId id="257" r:id="rId3"/>
    <p:sldId id="258" r:id="rId4"/>
    <p:sldId id="297" r:id="rId5"/>
    <p:sldId id="296" r:id="rId6"/>
    <p:sldId id="298" r:id="rId7"/>
    <p:sldId id="334" r:id="rId8"/>
    <p:sldId id="350" r:id="rId9"/>
    <p:sldId id="263" r:id="rId10"/>
    <p:sldId id="299" r:id="rId11"/>
    <p:sldId id="335" r:id="rId12"/>
    <p:sldId id="336" r:id="rId13"/>
    <p:sldId id="337" r:id="rId14"/>
    <p:sldId id="338" r:id="rId15"/>
    <p:sldId id="300" r:id="rId16"/>
    <p:sldId id="301" r:id="rId17"/>
    <p:sldId id="302" r:id="rId18"/>
    <p:sldId id="304" r:id="rId19"/>
    <p:sldId id="346" r:id="rId20"/>
    <p:sldId id="347" r:id="rId21"/>
    <p:sldId id="348" r:id="rId22"/>
    <p:sldId id="278" r:id="rId23"/>
  </p:sldIdLst>
  <p:sldSz cx="9144000" cy="5143500" type="screen16x9"/>
  <p:notesSz cx="6858000" cy="9144000"/>
  <p:embeddedFontLst>
    <p:embeddedFont>
      <p:font typeface="Consolas" panose="020B0609020204030204" pitchFamily="49" charset="0"/>
      <p:regular r:id="rId25"/>
      <p:bold r:id="rId26"/>
      <p:italic r:id="rId27"/>
      <p:boldItalic r:id="rId28"/>
    </p:embeddedFont>
    <p:embeddedFont>
      <p:font typeface="Cousine" panose="020B0604020202020204" charset="0"/>
      <p:regular r:id="rId29"/>
      <p:bold r:id="rId30"/>
      <p:italic r:id="rId31"/>
      <p:boldItalic r:id="rId32"/>
    </p:embeddedFont>
    <p:embeddedFont>
      <p:font typeface="Liberation Mono" panose="02070409020205020404" pitchFamily="49" charset="0"/>
      <p:regular r:id="rId33"/>
      <p:bold r:id="rId34"/>
      <p:italic r:id="rId35"/>
      <p:boldItalic r:id="rId36"/>
    </p:embeddedFont>
    <p:embeddedFont>
      <p:font typeface="Nunito" pitchFamily="2"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BCF0693-6DE5-4453-90B2-F6DE3BCD6959}">
          <p14:sldIdLst>
            <p14:sldId id="256"/>
            <p14:sldId id="257"/>
            <p14:sldId id="258"/>
            <p14:sldId id="297"/>
            <p14:sldId id="296"/>
            <p14:sldId id="298"/>
            <p14:sldId id="334"/>
            <p14:sldId id="350"/>
            <p14:sldId id="263"/>
          </p14:sldIdLst>
        </p14:section>
        <p14:section name="Untitled Section" id="{2B72885C-3652-4734-8F1B-772A821FF343}">
          <p14:sldIdLst>
            <p14:sldId id="299"/>
            <p14:sldId id="335"/>
            <p14:sldId id="336"/>
            <p14:sldId id="337"/>
            <p14:sldId id="338"/>
            <p14:sldId id="300"/>
            <p14:sldId id="301"/>
            <p14:sldId id="302"/>
            <p14:sldId id="304"/>
            <p14:sldId id="346"/>
            <p14:sldId id="347"/>
            <p14:sldId id="348"/>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4" d="100"/>
          <a:sy n="124" d="100"/>
        </p:scale>
        <p:origin x="211" y="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036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9" name="Google Shape;49;p7"/>
          <p:cNvSpPr txBox="1">
            <a:spLocks noGrp="1"/>
          </p:cNvSpPr>
          <p:nvPr>
            <p:ph type="body" idx="1"/>
          </p:nvPr>
        </p:nvSpPr>
        <p:spPr>
          <a:xfrm>
            <a:off x="457200"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0" name="Google Shape;50;p7"/>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body" idx="3"/>
          </p:nvPr>
        </p:nvSpPr>
        <p:spPr>
          <a:xfrm>
            <a:off x="5990727"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2" name="Google Shape;52;p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8">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erver-side" TargetMode="External"/><Relationship Id="rId2" Type="http://schemas.openxmlformats.org/officeDocument/2006/relationships/hyperlink" Target="https://en.wikipedia.org/wiki/Client-side" TargetMode="Externa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Typescript</a:t>
            </a:r>
            <a:br>
              <a:rPr lang="en"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FCDC-238A-C259-D6FF-D55EA33ED226}"/>
              </a:ext>
            </a:extLst>
          </p:cNvPr>
          <p:cNvSpPr>
            <a:spLocks noGrp="1"/>
          </p:cNvSpPr>
          <p:nvPr>
            <p:ph type="title"/>
          </p:nvPr>
        </p:nvSpPr>
        <p:spPr/>
        <p:txBody>
          <a:bodyPr/>
          <a:lstStyle/>
          <a:p>
            <a:r>
              <a:rPr lang="en-US" dirty="0">
                <a:solidFill>
                  <a:schemeClr val="tx1"/>
                </a:solidFill>
              </a:rPr>
              <a:t>Type Assignments</a:t>
            </a:r>
            <a:endParaRPr lang="en-IN" dirty="0">
              <a:solidFill>
                <a:schemeClr val="tx1"/>
              </a:solidFill>
            </a:endParaRPr>
          </a:p>
        </p:txBody>
      </p:sp>
      <p:sp>
        <p:nvSpPr>
          <p:cNvPr id="3" name="Text Placeholder 2">
            <a:extLst>
              <a:ext uri="{FF2B5EF4-FFF2-40B4-BE49-F238E27FC236}">
                <a16:creationId xmlns:a16="http://schemas.microsoft.com/office/drawing/2014/main" id="{F5F55859-F139-BCAD-198F-D2824986E04D}"/>
              </a:ext>
            </a:extLst>
          </p:cNvPr>
          <p:cNvSpPr>
            <a:spLocks noGrp="1"/>
          </p:cNvSpPr>
          <p:nvPr>
            <p:ph type="body" idx="1"/>
          </p:nvPr>
        </p:nvSpPr>
        <p:spPr/>
        <p:txBody>
          <a:bodyPr/>
          <a:lstStyle/>
          <a:p>
            <a:r>
              <a:rPr lang="en-US" sz="1400" dirty="0"/>
              <a:t>Assigning types to the variable will be done in 2 ways</a:t>
            </a:r>
          </a:p>
          <a:p>
            <a:endParaRPr lang="en-US" sz="1400" dirty="0"/>
          </a:p>
          <a:p>
            <a:r>
              <a:rPr lang="en-US" sz="1400" dirty="0">
                <a:solidFill>
                  <a:schemeClr val="tx1"/>
                </a:solidFill>
              </a:rPr>
              <a:t>1.Explicit Assignment</a:t>
            </a:r>
            <a:r>
              <a:rPr lang="en-US" sz="1400" dirty="0"/>
              <a:t>(Here we will explicitly mention its type)</a:t>
            </a:r>
          </a:p>
          <a:p>
            <a:r>
              <a:rPr lang="en-US" sz="1400" dirty="0"/>
              <a:t>     Ex : let a : number = 50</a:t>
            </a:r>
          </a:p>
          <a:p>
            <a:endParaRPr lang="en-US" sz="1400" dirty="0"/>
          </a:p>
          <a:p>
            <a:r>
              <a:rPr lang="en-US" sz="1400" dirty="0">
                <a:solidFill>
                  <a:schemeClr val="tx1"/>
                </a:solidFill>
              </a:rPr>
              <a:t>2.Implicit Assignment [Type Inference]</a:t>
            </a:r>
          </a:p>
          <a:p>
            <a:r>
              <a:rPr lang="en-US" sz="1400" dirty="0"/>
              <a:t>(Here in this kind he typescript will automatically detect its type) </a:t>
            </a:r>
          </a:p>
          <a:p>
            <a:r>
              <a:rPr lang="en-US" sz="1400" dirty="0"/>
              <a:t>Ex : let a = 50;</a:t>
            </a:r>
          </a:p>
          <a:p>
            <a:r>
              <a:rPr lang="en-US" sz="1400" dirty="0"/>
              <a:t> </a:t>
            </a:r>
          </a:p>
          <a:p>
            <a:endParaRPr lang="en-IN" sz="1400" dirty="0"/>
          </a:p>
        </p:txBody>
      </p:sp>
      <p:sp>
        <p:nvSpPr>
          <p:cNvPr id="4" name="Slide Number Placeholder 3">
            <a:extLst>
              <a:ext uri="{FF2B5EF4-FFF2-40B4-BE49-F238E27FC236}">
                <a16:creationId xmlns:a16="http://schemas.microsoft.com/office/drawing/2014/main" id="{EA561EAF-259A-B1B9-F9ED-386AC3A33A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589A1663-D64C-3E9B-6711-A33237D73579}"/>
              </a:ext>
            </a:extLst>
          </p:cNvPr>
          <p:cNvPicPr>
            <a:picLocks noChangeAspect="1"/>
          </p:cNvPicPr>
          <p:nvPr/>
        </p:nvPicPr>
        <p:blipFill>
          <a:blip r:embed="rId2"/>
          <a:stretch>
            <a:fillRect/>
          </a:stretch>
        </p:blipFill>
        <p:spPr>
          <a:xfrm>
            <a:off x="4190740" y="3480628"/>
            <a:ext cx="2628900" cy="1501140"/>
          </a:xfrm>
          <a:prstGeom prst="rect">
            <a:avLst/>
          </a:prstGeom>
        </p:spPr>
      </p:pic>
    </p:spTree>
    <p:extLst>
      <p:ext uri="{BB962C8B-B14F-4D97-AF65-F5344CB8AC3E}">
        <p14:creationId xmlns:p14="http://schemas.microsoft.com/office/powerpoint/2010/main" val="329968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BAF6-1929-7305-1AFF-E5F022B89BB9}"/>
              </a:ext>
            </a:extLst>
          </p:cNvPr>
          <p:cNvSpPr>
            <a:spLocks noGrp="1"/>
          </p:cNvSpPr>
          <p:nvPr>
            <p:ph type="title"/>
          </p:nvPr>
        </p:nvSpPr>
        <p:spPr/>
        <p:txBody>
          <a:bodyPr/>
          <a:lstStyle/>
          <a:p>
            <a:r>
              <a:rPr lang="en-US" dirty="0"/>
              <a:t>Control statements</a:t>
            </a:r>
            <a:endParaRPr lang="en-IN" dirty="0"/>
          </a:p>
        </p:txBody>
      </p:sp>
      <p:sp>
        <p:nvSpPr>
          <p:cNvPr id="3" name="Text Placeholder 2">
            <a:extLst>
              <a:ext uri="{FF2B5EF4-FFF2-40B4-BE49-F238E27FC236}">
                <a16:creationId xmlns:a16="http://schemas.microsoft.com/office/drawing/2014/main" id="{A8C72C4E-FF42-1D4A-2D30-C593A51C67E7}"/>
              </a:ext>
            </a:extLst>
          </p:cNvPr>
          <p:cNvSpPr>
            <a:spLocks noGrp="1"/>
          </p:cNvSpPr>
          <p:nvPr>
            <p:ph type="body" idx="1"/>
          </p:nvPr>
        </p:nvSpPr>
        <p:spPr>
          <a:xfrm>
            <a:off x="343225" y="1125000"/>
            <a:ext cx="4411655" cy="3639000"/>
          </a:xfrm>
        </p:spPr>
        <p:txBody>
          <a:bodyPr/>
          <a:lstStyle/>
          <a:p>
            <a:r>
              <a:rPr lang="en-US" sz="2000" dirty="0">
                <a:solidFill>
                  <a:schemeClr val="tx1"/>
                </a:solidFill>
              </a:rPr>
              <a:t>If-else </a:t>
            </a:r>
            <a:r>
              <a:rPr lang="en-US" sz="1400" dirty="0">
                <a:solidFill>
                  <a:schemeClr val="tx1"/>
                </a:solidFill>
              </a:rPr>
              <a:t>:</a:t>
            </a:r>
            <a:r>
              <a:rPr lang="en-US" sz="1400" dirty="0"/>
              <a:t> </a:t>
            </a:r>
          </a:p>
          <a:p>
            <a:r>
              <a:rPr lang="en-US" sz="1400" dirty="0"/>
              <a:t>       syntax :   if(condition)</a:t>
            </a:r>
          </a:p>
          <a:p>
            <a:r>
              <a:rPr lang="en-US" sz="1400" dirty="0"/>
              <a:t>                   {  </a:t>
            </a:r>
          </a:p>
          <a:p>
            <a:r>
              <a:rPr lang="en-US" sz="1400" dirty="0"/>
              <a:t>                       //statements</a:t>
            </a:r>
          </a:p>
          <a:p>
            <a:r>
              <a:rPr lang="en-US" sz="1400" dirty="0"/>
              <a:t>                    }</a:t>
            </a:r>
          </a:p>
          <a:p>
            <a:r>
              <a:rPr lang="en-US" sz="1400" dirty="0"/>
              <a:t>                    else</a:t>
            </a:r>
          </a:p>
          <a:p>
            <a:r>
              <a:rPr lang="en-US" sz="1400" dirty="0"/>
              <a:t>                    {</a:t>
            </a:r>
          </a:p>
          <a:p>
            <a:r>
              <a:rPr lang="en-US" sz="1400" dirty="0"/>
              <a:t>                       //statements</a:t>
            </a:r>
          </a:p>
          <a:p>
            <a:r>
              <a:rPr lang="en-US" sz="1400" dirty="0"/>
              <a:t>                    }</a:t>
            </a:r>
            <a:endParaRPr lang="en-IN" sz="1400" dirty="0"/>
          </a:p>
        </p:txBody>
      </p:sp>
      <p:sp>
        <p:nvSpPr>
          <p:cNvPr id="4" name="Slide Number Placeholder 3">
            <a:extLst>
              <a:ext uri="{FF2B5EF4-FFF2-40B4-BE49-F238E27FC236}">
                <a16:creationId xmlns:a16="http://schemas.microsoft.com/office/drawing/2014/main" id="{9A454A4F-2312-6FD7-1242-CCA551E2F9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40767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AAE1-F598-63E2-9DF3-B7792C56F4B5}"/>
              </a:ext>
            </a:extLst>
          </p:cNvPr>
          <p:cNvSpPr>
            <a:spLocks noGrp="1"/>
          </p:cNvSpPr>
          <p:nvPr>
            <p:ph type="title"/>
          </p:nvPr>
        </p:nvSpPr>
        <p:spPr/>
        <p:txBody>
          <a:bodyPr/>
          <a:lstStyle/>
          <a:p>
            <a:r>
              <a:rPr lang="en-US" dirty="0"/>
              <a:t>Control statements</a:t>
            </a:r>
            <a:endParaRPr lang="en-IN" dirty="0"/>
          </a:p>
        </p:txBody>
      </p:sp>
      <p:sp>
        <p:nvSpPr>
          <p:cNvPr id="3" name="Text Placeholder 2">
            <a:extLst>
              <a:ext uri="{FF2B5EF4-FFF2-40B4-BE49-F238E27FC236}">
                <a16:creationId xmlns:a16="http://schemas.microsoft.com/office/drawing/2014/main" id="{7C214F57-1742-794B-7939-F9C88C61FF46}"/>
              </a:ext>
            </a:extLst>
          </p:cNvPr>
          <p:cNvSpPr>
            <a:spLocks noGrp="1"/>
          </p:cNvSpPr>
          <p:nvPr>
            <p:ph type="body" idx="1"/>
          </p:nvPr>
        </p:nvSpPr>
        <p:spPr/>
        <p:txBody>
          <a:bodyPr/>
          <a:lstStyle/>
          <a:p>
            <a:r>
              <a:rPr lang="en-US" sz="1600" dirty="0">
                <a:solidFill>
                  <a:schemeClr val="tx1"/>
                </a:solidFill>
              </a:rPr>
              <a:t>If-else :</a:t>
            </a:r>
            <a:r>
              <a:rPr lang="en-US" sz="1200" dirty="0"/>
              <a:t> </a:t>
            </a:r>
          </a:p>
          <a:p>
            <a:pPr marL="114300" indent="0">
              <a:buNone/>
            </a:pPr>
            <a:r>
              <a:rPr lang="en-US" sz="1200" dirty="0"/>
              <a:t>   </a:t>
            </a:r>
          </a:p>
          <a:p>
            <a:pPr marL="114300" indent="0">
              <a:buNone/>
            </a:pPr>
            <a:r>
              <a:rPr lang="en-US" sz="1200" dirty="0"/>
              <a:t>    Syntax :  </a:t>
            </a:r>
          </a:p>
          <a:p>
            <a:pPr marL="114300" indent="0">
              <a:buNone/>
            </a:pPr>
            <a:r>
              <a:rPr lang="en-US" sz="1200" dirty="0"/>
              <a:t> </a:t>
            </a:r>
          </a:p>
          <a:p>
            <a:r>
              <a:rPr lang="en-US" sz="1200" dirty="0">
                <a:solidFill>
                  <a:schemeClr val="tx1"/>
                </a:solidFill>
              </a:rPr>
              <a:t>if(condition)</a:t>
            </a:r>
          </a:p>
          <a:p>
            <a:pPr marL="114300" indent="0">
              <a:buNone/>
            </a:pPr>
            <a:r>
              <a:rPr lang="en-US" sz="1200" dirty="0">
                <a:solidFill>
                  <a:schemeClr val="tx1"/>
                </a:solidFill>
              </a:rPr>
              <a:t>    {  </a:t>
            </a:r>
          </a:p>
          <a:p>
            <a:r>
              <a:rPr lang="en-US" sz="1200" dirty="0">
                <a:solidFill>
                  <a:schemeClr val="tx1"/>
                </a:solidFill>
              </a:rPr>
              <a:t>    //statements</a:t>
            </a:r>
          </a:p>
          <a:p>
            <a:r>
              <a:rPr lang="en-US" sz="1200" dirty="0">
                <a:solidFill>
                  <a:schemeClr val="tx1"/>
                </a:solidFill>
              </a:rPr>
              <a:t>}</a:t>
            </a:r>
          </a:p>
          <a:p>
            <a:r>
              <a:rPr lang="en-US" sz="1200" dirty="0">
                <a:solidFill>
                  <a:schemeClr val="tx1"/>
                </a:solidFill>
              </a:rPr>
              <a:t>else</a:t>
            </a:r>
          </a:p>
          <a:p>
            <a:pPr marL="114300" indent="0">
              <a:buNone/>
            </a:pPr>
            <a:r>
              <a:rPr lang="en-US" sz="1200" dirty="0">
                <a:solidFill>
                  <a:schemeClr val="tx1"/>
                </a:solidFill>
              </a:rPr>
              <a:t>    {</a:t>
            </a:r>
          </a:p>
          <a:p>
            <a:r>
              <a:rPr lang="en-US" sz="1200" dirty="0">
                <a:solidFill>
                  <a:schemeClr val="tx1"/>
                </a:solidFill>
              </a:rPr>
              <a:t>    //statements</a:t>
            </a:r>
          </a:p>
          <a:p>
            <a:r>
              <a:rPr lang="en-US" sz="1200" dirty="0">
                <a:solidFill>
                  <a:schemeClr val="tx1"/>
                </a:solidFill>
              </a:rPr>
              <a:t>}</a:t>
            </a:r>
            <a:endParaRPr lang="en-IN" sz="1200" dirty="0">
              <a:solidFill>
                <a:schemeClr val="tx1"/>
              </a:solidFill>
            </a:endParaRPr>
          </a:p>
        </p:txBody>
      </p:sp>
      <p:sp>
        <p:nvSpPr>
          <p:cNvPr id="4" name="Text Placeholder 3">
            <a:extLst>
              <a:ext uri="{FF2B5EF4-FFF2-40B4-BE49-F238E27FC236}">
                <a16:creationId xmlns:a16="http://schemas.microsoft.com/office/drawing/2014/main" id="{96B4DC44-4412-1BBA-C849-9E7B584D1EB8}"/>
              </a:ext>
            </a:extLst>
          </p:cNvPr>
          <p:cNvSpPr>
            <a:spLocks noGrp="1"/>
          </p:cNvSpPr>
          <p:nvPr>
            <p:ph type="body" idx="2"/>
          </p:nvPr>
        </p:nvSpPr>
        <p:spPr/>
        <p:txBody>
          <a:bodyPr/>
          <a:lstStyle/>
          <a:p>
            <a:r>
              <a:rPr lang="en-US" sz="1600" dirty="0">
                <a:solidFill>
                  <a:schemeClr val="tx1"/>
                </a:solidFill>
              </a:rPr>
              <a:t>Switch : </a:t>
            </a:r>
          </a:p>
          <a:p>
            <a:endParaRPr lang="en-US" sz="1600" dirty="0">
              <a:solidFill>
                <a:schemeClr val="tx1"/>
              </a:solidFill>
            </a:endParaRPr>
          </a:p>
          <a:p>
            <a:r>
              <a:rPr lang="en-US" sz="1400" dirty="0">
                <a:solidFill>
                  <a:schemeClr val="bg1"/>
                </a:solidFill>
              </a:rPr>
              <a:t>Syntax : </a:t>
            </a:r>
          </a:p>
          <a:p>
            <a:r>
              <a:rPr lang="en-US" sz="1400" b="0" i="0" dirty="0">
                <a:solidFill>
                  <a:schemeClr val="tx1"/>
                </a:solidFill>
                <a:effectLst/>
                <a:latin typeface="Consolas" panose="020B0609020204030204" pitchFamily="49" charset="0"/>
              </a:rPr>
              <a:t>switch(</a:t>
            </a:r>
            <a:r>
              <a:rPr lang="en-US" sz="1400" b="0" i="1" dirty="0">
                <a:solidFill>
                  <a:schemeClr val="tx1"/>
                </a:solidFill>
                <a:effectLst/>
                <a:latin typeface="Consolas" panose="020B0609020204030204" pitchFamily="49" charset="0"/>
              </a:rPr>
              <a:t>expression</a:t>
            </a:r>
            <a:r>
              <a:rPr lang="en-US" sz="1400" b="0" i="0" dirty="0">
                <a:solidFill>
                  <a:schemeClr val="tx1"/>
                </a:solidFill>
                <a:effectLst/>
                <a:latin typeface="Consolas" panose="020B0609020204030204" pitchFamily="49" charset="0"/>
              </a:rPr>
              <a:t>) {</a:t>
            </a:r>
            <a:br>
              <a:rPr lang="en-US" sz="1400" dirty="0">
                <a:solidFill>
                  <a:schemeClr val="tx1"/>
                </a:solidFill>
              </a:rPr>
            </a:br>
            <a:r>
              <a:rPr lang="en-US" sz="1400" b="0" i="0" dirty="0">
                <a:solidFill>
                  <a:schemeClr val="tx1"/>
                </a:solidFill>
                <a:effectLst/>
                <a:latin typeface="Consolas" panose="020B0609020204030204" pitchFamily="49" charset="0"/>
              </a:rPr>
              <a:t>  case </a:t>
            </a:r>
            <a:r>
              <a:rPr lang="en-US" sz="1400" b="0" i="1" dirty="0">
                <a:solidFill>
                  <a:schemeClr val="tx1"/>
                </a:solidFill>
                <a:effectLst/>
                <a:latin typeface="Consolas" panose="020B0609020204030204" pitchFamily="49" charset="0"/>
              </a:rPr>
              <a:t>x</a:t>
            </a:r>
            <a:r>
              <a:rPr lang="en-US" sz="1400" b="0" i="0" dirty="0">
                <a:solidFill>
                  <a:schemeClr val="tx1"/>
                </a:solidFill>
                <a:effectLst/>
                <a:latin typeface="Consolas" panose="020B0609020204030204" pitchFamily="49" charset="0"/>
              </a:rPr>
              <a:t>:</a:t>
            </a:r>
            <a:br>
              <a:rPr lang="en-US" sz="1400" dirty="0">
                <a:solidFill>
                  <a:schemeClr val="tx1"/>
                </a:solidFill>
              </a:rPr>
            </a:br>
            <a:r>
              <a:rPr lang="en-US" sz="1400" b="0" i="1" dirty="0">
                <a:solidFill>
                  <a:schemeClr val="tx1"/>
                </a:solidFill>
                <a:effectLst/>
                <a:latin typeface="Consolas" panose="020B0609020204030204" pitchFamily="49" charset="0"/>
              </a:rPr>
              <a:t>    // code block</a:t>
            </a:r>
            <a:br>
              <a:rPr lang="en-US" sz="1400" b="0" i="1" dirty="0">
                <a:solidFill>
                  <a:schemeClr val="tx1"/>
                </a:solidFill>
                <a:effectLst/>
                <a:latin typeface="Consolas" panose="020B0609020204030204" pitchFamily="49" charset="0"/>
              </a:rPr>
            </a:br>
            <a:r>
              <a:rPr lang="en-US" sz="1400" b="0" i="0" dirty="0">
                <a:solidFill>
                  <a:schemeClr val="tx1"/>
                </a:solidFill>
                <a:effectLst/>
                <a:latin typeface="Consolas" panose="020B0609020204030204" pitchFamily="49" charset="0"/>
              </a:rPr>
              <a:t>    break;</a:t>
            </a:r>
            <a:br>
              <a:rPr lang="en-US" sz="1400" dirty="0">
                <a:solidFill>
                  <a:schemeClr val="tx1"/>
                </a:solidFill>
              </a:rPr>
            </a:br>
            <a:r>
              <a:rPr lang="en-US" sz="1400" b="0" i="0" dirty="0">
                <a:solidFill>
                  <a:schemeClr val="tx1"/>
                </a:solidFill>
                <a:effectLst/>
                <a:latin typeface="Consolas" panose="020B0609020204030204" pitchFamily="49" charset="0"/>
              </a:rPr>
              <a:t>  case </a:t>
            </a:r>
            <a:r>
              <a:rPr lang="en-US" sz="1400" b="0" i="1" dirty="0">
                <a:solidFill>
                  <a:schemeClr val="tx1"/>
                </a:solidFill>
                <a:effectLst/>
                <a:latin typeface="Consolas" panose="020B0609020204030204" pitchFamily="49" charset="0"/>
              </a:rPr>
              <a:t>y</a:t>
            </a:r>
            <a:r>
              <a:rPr lang="en-US" sz="1400" b="0" i="0" dirty="0">
                <a:solidFill>
                  <a:schemeClr val="tx1"/>
                </a:solidFill>
                <a:effectLst/>
                <a:latin typeface="Consolas" panose="020B0609020204030204" pitchFamily="49" charset="0"/>
              </a:rPr>
              <a:t>:</a:t>
            </a:r>
            <a:br>
              <a:rPr lang="en-US" sz="1400" dirty="0">
                <a:solidFill>
                  <a:schemeClr val="tx1"/>
                </a:solidFill>
              </a:rPr>
            </a:br>
            <a:r>
              <a:rPr lang="en-US" sz="1400" b="0" i="1" dirty="0">
                <a:solidFill>
                  <a:schemeClr val="tx1"/>
                </a:solidFill>
                <a:effectLst/>
                <a:latin typeface="Consolas" panose="020B0609020204030204" pitchFamily="49" charset="0"/>
              </a:rPr>
              <a:t>    // code block</a:t>
            </a:r>
            <a:br>
              <a:rPr lang="en-US" sz="1400" b="0" i="1" dirty="0">
                <a:solidFill>
                  <a:schemeClr val="tx1"/>
                </a:solidFill>
                <a:effectLst/>
                <a:latin typeface="Consolas" panose="020B0609020204030204" pitchFamily="49" charset="0"/>
              </a:rPr>
            </a:br>
            <a:r>
              <a:rPr lang="en-US" sz="1400" b="0" i="0" dirty="0">
                <a:solidFill>
                  <a:schemeClr val="tx1"/>
                </a:solidFill>
                <a:effectLst/>
                <a:latin typeface="Consolas" panose="020B0609020204030204" pitchFamily="49" charset="0"/>
              </a:rPr>
              <a:t>    break;</a:t>
            </a:r>
            <a:br>
              <a:rPr lang="en-US" sz="1400" dirty="0">
                <a:solidFill>
                  <a:schemeClr val="tx1"/>
                </a:solidFill>
              </a:rPr>
            </a:br>
            <a:r>
              <a:rPr lang="en-US" sz="1400" b="0" i="0" dirty="0">
                <a:solidFill>
                  <a:schemeClr val="tx1"/>
                </a:solidFill>
                <a:effectLst/>
                <a:latin typeface="Consolas" panose="020B0609020204030204" pitchFamily="49" charset="0"/>
              </a:rPr>
              <a:t>  default:</a:t>
            </a:r>
            <a:br>
              <a:rPr lang="en-US" sz="1400" dirty="0">
                <a:solidFill>
                  <a:schemeClr val="tx1"/>
                </a:solidFill>
              </a:rPr>
            </a:br>
            <a:r>
              <a:rPr lang="en-US" sz="1400" b="0" i="0" dirty="0">
                <a:solidFill>
                  <a:schemeClr val="tx1"/>
                </a:solidFill>
                <a:effectLst/>
                <a:latin typeface="Consolas" panose="020B0609020204030204" pitchFamily="49" charset="0"/>
              </a:rPr>
              <a:t>    // </a:t>
            </a:r>
            <a:r>
              <a:rPr lang="en-US" sz="1400" b="0" i="1" dirty="0">
                <a:solidFill>
                  <a:schemeClr val="tx1"/>
                </a:solidFill>
                <a:effectLst/>
                <a:latin typeface="Consolas" panose="020B0609020204030204" pitchFamily="49" charset="0"/>
              </a:rPr>
              <a:t>code block</a:t>
            </a:r>
            <a:br>
              <a:rPr lang="en-US" sz="1400" b="0" i="0" dirty="0">
                <a:solidFill>
                  <a:schemeClr val="tx1"/>
                </a:solidFill>
                <a:effectLst/>
                <a:latin typeface="Consolas" panose="020B0609020204030204" pitchFamily="49" charset="0"/>
              </a:rPr>
            </a:br>
            <a:r>
              <a:rPr lang="en-US" sz="1400" b="0" i="0" dirty="0">
                <a:solidFill>
                  <a:schemeClr val="tx1"/>
                </a:solidFill>
                <a:effectLst/>
                <a:latin typeface="Consolas" panose="020B0609020204030204" pitchFamily="49" charset="0"/>
              </a:rPr>
              <a:t>}</a:t>
            </a:r>
            <a:endParaRPr lang="en-US" sz="1400" dirty="0">
              <a:solidFill>
                <a:schemeClr val="tx1"/>
              </a:solidFill>
            </a:endParaRPr>
          </a:p>
        </p:txBody>
      </p:sp>
      <p:sp>
        <p:nvSpPr>
          <p:cNvPr id="5" name="Slide Number Placeholder 4">
            <a:extLst>
              <a:ext uri="{FF2B5EF4-FFF2-40B4-BE49-F238E27FC236}">
                <a16:creationId xmlns:a16="http://schemas.microsoft.com/office/drawing/2014/main" id="{0BB60A57-C056-AE00-912E-8FE43EE15F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85780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954E-8CF5-21DC-C990-315192CB421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5F93626-EDE2-BA0A-F6ED-246DD58D40AA}"/>
              </a:ext>
            </a:extLst>
          </p:cNvPr>
          <p:cNvSpPr>
            <a:spLocks noGrp="1"/>
          </p:cNvSpPr>
          <p:nvPr>
            <p:ph type="body" idx="1"/>
          </p:nvPr>
        </p:nvSpPr>
        <p:spPr>
          <a:xfrm>
            <a:off x="420778" y="1239803"/>
            <a:ext cx="4608422" cy="3725700"/>
          </a:xfrm>
        </p:spPr>
        <p:txBody>
          <a:bodyPr/>
          <a:lstStyle/>
          <a:p>
            <a:r>
              <a:rPr lang="en-US" dirty="0"/>
              <a:t>For-loop</a:t>
            </a:r>
          </a:p>
          <a:p>
            <a:pPr algn="just">
              <a:buFont typeface="+mj-lt"/>
              <a:buAutoNum type="arabicPeriod"/>
            </a:pPr>
            <a:r>
              <a:rPr lang="en-US" b="0" i="0" dirty="0">
                <a:solidFill>
                  <a:srgbClr val="000000"/>
                </a:solidFill>
                <a:effectLst/>
                <a:latin typeface="inter-regular"/>
              </a:rPr>
              <a:t>for (initialization; condition; increment)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code to be executed  </a:t>
            </a:r>
          </a:p>
          <a:p>
            <a:pPr algn="just">
              <a:buFont typeface="+mj-lt"/>
              <a:buAutoNum type="arabicPeriod"/>
            </a:pPr>
            <a:r>
              <a:rPr lang="en-US" b="0" i="0" dirty="0">
                <a:solidFill>
                  <a:srgbClr val="000000"/>
                </a:solidFill>
                <a:effectLst/>
                <a:latin typeface="inter-regular"/>
              </a:rPr>
              <a:t>}  </a:t>
            </a:r>
          </a:p>
          <a:p>
            <a:pPr marL="114300" indent="0" algn="just">
              <a:buNone/>
            </a:pPr>
            <a:r>
              <a:rPr lang="en-US" dirty="0">
                <a:solidFill>
                  <a:srgbClr val="000000"/>
                </a:solidFill>
                <a:latin typeface="inter-regular"/>
              </a:rPr>
              <a:t> </a:t>
            </a:r>
          </a:p>
          <a:p>
            <a:pPr marL="114300" indent="0" algn="just">
              <a:buNone/>
            </a:pPr>
            <a:r>
              <a:rPr lang="en-US" dirty="0">
                <a:solidFill>
                  <a:srgbClr val="000000"/>
                </a:solidFill>
                <a:latin typeface="inter-regular"/>
              </a:rPr>
              <a:t>Ex : for(var </a:t>
            </a:r>
            <a:r>
              <a:rPr lang="en-US" dirty="0" err="1">
                <a:solidFill>
                  <a:srgbClr val="000000"/>
                </a:solidFill>
                <a:latin typeface="inter-regular"/>
              </a:rPr>
              <a:t>i</a:t>
            </a:r>
            <a:r>
              <a:rPr lang="en-US" dirty="0">
                <a:solidFill>
                  <a:srgbClr val="000000"/>
                </a:solidFill>
                <a:latin typeface="inter-regular"/>
              </a:rPr>
              <a:t>=0;i&lt;10;i++){</a:t>
            </a:r>
          </a:p>
          <a:p>
            <a:pPr marL="114300" indent="0" algn="just">
              <a:buNone/>
            </a:pPr>
            <a:r>
              <a:rPr lang="en-US" dirty="0">
                <a:solidFill>
                  <a:srgbClr val="000000"/>
                </a:solidFill>
                <a:latin typeface="inter-regular"/>
              </a:rPr>
              <a:t>               console.log(“Hello”)</a:t>
            </a:r>
          </a:p>
          <a:p>
            <a:pPr marL="114300" indent="0" algn="just">
              <a:buNone/>
            </a:pPr>
            <a:r>
              <a:rPr lang="en-US" dirty="0">
                <a:solidFill>
                  <a:srgbClr val="000000"/>
                </a:solidFill>
                <a:latin typeface="inter-regular"/>
              </a:rPr>
              <a:t>    }</a:t>
            </a:r>
          </a:p>
          <a:p>
            <a:pPr marL="114300" indent="0" algn="just">
              <a:buNone/>
            </a:pPr>
            <a:endParaRPr lang="en-US" b="0" i="0" dirty="0">
              <a:solidFill>
                <a:schemeClr val="accent3">
                  <a:lumMod val="20000"/>
                  <a:lumOff val="80000"/>
                </a:schemeClr>
              </a:solidFill>
              <a:effectLst/>
              <a:latin typeface="inter-regular"/>
            </a:endParaRPr>
          </a:p>
          <a:p>
            <a:endParaRPr lang="en-IN" dirty="0"/>
          </a:p>
        </p:txBody>
      </p:sp>
      <p:sp>
        <p:nvSpPr>
          <p:cNvPr id="4" name="Text Placeholder 3">
            <a:extLst>
              <a:ext uri="{FF2B5EF4-FFF2-40B4-BE49-F238E27FC236}">
                <a16:creationId xmlns:a16="http://schemas.microsoft.com/office/drawing/2014/main" id="{CB91393E-08C6-E3DF-D6BB-81EB95D654C0}"/>
              </a:ext>
            </a:extLst>
          </p:cNvPr>
          <p:cNvSpPr>
            <a:spLocks noGrp="1"/>
          </p:cNvSpPr>
          <p:nvPr>
            <p:ph type="body" idx="2"/>
          </p:nvPr>
        </p:nvSpPr>
        <p:spPr>
          <a:xfrm>
            <a:off x="4731380" y="1239803"/>
            <a:ext cx="4412619" cy="3725700"/>
          </a:xfrm>
        </p:spPr>
        <p:txBody>
          <a:bodyPr/>
          <a:lstStyle/>
          <a:p>
            <a:r>
              <a:rPr lang="en-US" dirty="0"/>
              <a:t>While</a:t>
            </a:r>
          </a:p>
          <a:p>
            <a:r>
              <a:rPr lang="en-IN" dirty="0">
                <a:solidFill>
                  <a:schemeClr val="tx1"/>
                </a:solidFill>
              </a:rPr>
              <a:t>While(condition)</a:t>
            </a:r>
          </a:p>
          <a:p>
            <a:r>
              <a:rPr lang="en-IN" dirty="0">
                <a:solidFill>
                  <a:schemeClr val="tx1"/>
                </a:solidFill>
              </a:rPr>
              <a:t>{</a:t>
            </a:r>
          </a:p>
          <a:p>
            <a:r>
              <a:rPr lang="en-IN" dirty="0">
                <a:solidFill>
                  <a:schemeClr val="tx1"/>
                </a:solidFill>
              </a:rPr>
              <a:t>    //statements  </a:t>
            </a:r>
          </a:p>
          <a:p>
            <a:r>
              <a:rPr lang="en-IN" dirty="0">
                <a:solidFill>
                  <a:schemeClr val="tx1"/>
                </a:solidFill>
              </a:rPr>
              <a:t>}</a:t>
            </a:r>
          </a:p>
          <a:p>
            <a:r>
              <a:rPr lang="en-IN" dirty="0">
                <a:solidFill>
                  <a:schemeClr val="tx1"/>
                </a:solidFill>
              </a:rPr>
              <a:t>Ex : while(condition)</a:t>
            </a:r>
          </a:p>
          <a:p>
            <a:r>
              <a:rPr lang="en-IN" dirty="0">
                <a:solidFill>
                  <a:schemeClr val="tx1"/>
                </a:solidFill>
              </a:rPr>
              <a:t>     {</a:t>
            </a:r>
          </a:p>
          <a:p>
            <a:r>
              <a:rPr lang="en-IN" dirty="0">
                <a:solidFill>
                  <a:schemeClr val="tx1"/>
                </a:solidFill>
              </a:rPr>
              <a:t>       console.log(“hello”)</a:t>
            </a:r>
          </a:p>
          <a:p>
            <a:r>
              <a:rPr lang="en-IN" dirty="0">
                <a:solidFill>
                  <a:schemeClr val="tx1"/>
                </a:solidFill>
              </a:rPr>
              <a:t>     }</a:t>
            </a:r>
          </a:p>
          <a:p>
            <a:pPr marL="114300" indent="0">
              <a:buNone/>
            </a:pPr>
            <a:endParaRPr lang="en-IN" dirty="0">
              <a:solidFill>
                <a:schemeClr val="tx1"/>
              </a:solidFill>
            </a:endParaRPr>
          </a:p>
        </p:txBody>
      </p:sp>
      <p:sp>
        <p:nvSpPr>
          <p:cNvPr id="5" name="Slide Number Placeholder 4">
            <a:extLst>
              <a:ext uri="{FF2B5EF4-FFF2-40B4-BE49-F238E27FC236}">
                <a16:creationId xmlns:a16="http://schemas.microsoft.com/office/drawing/2014/main" id="{E224DA1C-D302-C450-C8C5-D9B9A23AD0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41071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9CBD-55BB-169D-2CCE-9FBBBE51C4A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F9E5355-25E1-7575-AC2D-7E392E0EF259}"/>
              </a:ext>
            </a:extLst>
          </p:cNvPr>
          <p:cNvSpPr>
            <a:spLocks noGrp="1"/>
          </p:cNvSpPr>
          <p:nvPr>
            <p:ph type="body" idx="1"/>
          </p:nvPr>
        </p:nvSpPr>
        <p:spPr/>
        <p:txBody>
          <a:bodyPr/>
          <a:lstStyle/>
          <a:p>
            <a:r>
              <a:rPr lang="en-US" dirty="0">
                <a:solidFill>
                  <a:schemeClr val="bg1"/>
                </a:solidFill>
              </a:rPr>
              <a:t>do-while loop</a:t>
            </a:r>
          </a:p>
          <a:p>
            <a:r>
              <a:rPr lang="en-US" sz="1600" dirty="0">
                <a:solidFill>
                  <a:schemeClr val="tx1"/>
                </a:solidFill>
              </a:rPr>
              <a:t>Syntax:</a:t>
            </a:r>
          </a:p>
          <a:p>
            <a:r>
              <a:rPr lang="en-US" sz="1600" dirty="0">
                <a:solidFill>
                  <a:schemeClr val="tx1"/>
                </a:solidFill>
              </a:rPr>
              <a:t>    do</a:t>
            </a:r>
          </a:p>
          <a:p>
            <a:r>
              <a:rPr lang="en-US" sz="1600" dirty="0">
                <a:solidFill>
                  <a:schemeClr val="tx1"/>
                </a:solidFill>
              </a:rPr>
              <a:t>    {</a:t>
            </a:r>
          </a:p>
          <a:p>
            <a:r>
              <a:rPr lang="en-US" sz="1600" dirty="0">
                <a:solidFill>
                  <a:schemeClr val="tx1"/>
                </a:solidFill>
              </a:rPr>
              <a:t>         //statements</a:t>
            </a:r>
          </a:p>
          <a:p>
            <a:r>
              <a:rPr lang="en-US" sz="1600" dirty="0">
                <a:solidFill>
                  <a:schemeClr val="tx1"/>
                </a:solidFill>
              </a:rPr>
              <a:t>    }while(condition)</a:t>
            </a:r>
          </a:p>
          <a:p>
            <a:r>
              <a:rPr lang="en-US" sz="1600" dirty="0"/>
              <a:t>Ex:</a:t>
            </a:r>
          </a:p>
          <a:p>
            <a:r>
              <a:rPr lang="en-US" sz="1600" dirty="0"/>
              <a:t>    var x = 5;</a:t>
            </a:r>
          </a:p>
          <a:p>
            <a:r>
              <a:rPr lang="en-US" sz="1600" dirty="0"/>
              <a:t>    do</a:t>
            </a:r>
          </a:p>
          <a:p>
            <a:r>
              <a:rPr lang="en-US" sz="1600" dirty="0"/>
              <a:t>    {  console.log(“Hello”)</a:t>
            </a:r>
          </a:p>
          <a:p>
            <a:r>
              <a:rPr lang="en-US" sz="1600" dirty="0"/>
              <a:t>       x++</a:t>
            </a:r>
          </a:p>
          <a:p>
            <a:r>
              <a:rPr lang="en-US" sz="1600" dirty="0"/>
              <a:t>     }</a:t>
            </a:r>
          </a:p>
          <a:p>
            <a:r>
              <a:rPr lang="en-US" sz="1600" dirty="0"/>
              <a:t>     while(x&lt;5)</a:t>
            </a:r>
            <a:endParaRPr lang="en-IN" sz="1600" dirty="0"/>
          </a:p>
        </p:txBody>
      </p:sp>
      <p:sp>
        <p:nvSpPr>
          <p:cNvPr id="4" name="Text Placeholder 3">
            <a:extLst>
              <a:ext uri="{FF2B5EF4-FFF2-40B4-BE49-F238E27FC236}">
                <a16:creationId xmlns:a16="http://schemas.microsoft.com/office/drawing/2014/main" id="{F1685C63-0B35-1A02-6B06-BE0EB90750AD}"/>
              </a:ext>
            </a:extLst>
          </p:cNvPr>
          <p:cNvSpPr>
            <a:spLocks noGrp="1"/>
          </p:cNvSpPr>
          <p:nvPr>
            <p:ph type="body" idx="2"/>
          </p:nvPr>
        </p:nvSpPr>
        <p:spPr/>
        <p:txBody>
          <a:bodyPr/>
          <a:lstStyle/>
          <a:p>
            <a:r>
              <a:rPr lang="en-US" dirty="0"/>
              <a:t>for-in loop</a:t>
            </a:r>
          </a:p>
          <a:p>
            <a:r>
              <a:rPr lang="en-US" sz="1600" dirty="0">
                <a:solidFill>
                  <a:schemeClr val="tx1"/>
                </a:solidFill>
              </a:rPr>
              <a:t>Syntax :</a:t>
            </a:r>
          </a:p>
          <a:p>
            <a:r>
              <a:rPr lang="en-US" sz="1600" dirty="0">
                <a:solidFill>
                  <a:schemeClr val="tx1"/>
                </a:solidFill>
              </a:rPr>
              <a:t>   for(var </a:t>
            </a:r>
            <a:r>
              <a:rPr lang="en-US" sz="1600" dirty="0" err="1">
                <a:solidFill>
                  <a:schemeClr val="tx1"/>
                </a:solidFill>
              </a:rPr>
              <a:t>i</a:t>
            </a:r>
            <a:r>
              <a:rPr lang="en-US" sz="1600" dirty="0">
                <a:solidFill>
                  <a:schemeClr val="tx1"/>
                </a:solidFill>
              </a:rPr>
              <a:t> in Array)</a:t>
            </a:r>
          </a:p>
          <a:p>
            <a:r>
              <a:rPr lang="en-US" sz="1600" dirty="0">
                <a:solidFill>
                  <a:schemeClr val="tx1"/>
                </a:solidFill>
              </a:rPr>
              <a:t>   {</a:t>
            </a:r>
          </a:p>
          <a:p>
            <a:r>
              <a:rPr lang="en-US" sz="1600" dirty="0">
                <a:solidFill>
                  <a:schemeClr val="tx1"/>
                </a:solidFill>
              </a:rPr>
              <a:t>      console.log(</a:t>
            </a:r>
            <a:r>
              <a:rPr lang="en-US" sz="1600" dirty="0" err="1">
                <a:solidFill>
                  <a:schemeClr val="tx1"/>
                </a:solidFill>
              </a:rPr>
              <a:t>i</a:t>
            </a:r>
            <a:r>
              <a:rPr lang="en-US" sz="1600" dirty="0">
                <a:solidFill>
                  <a:schemeClr val="tx1"/>
                </a:solidFill>
              </a:rPr>
              <a:t>)</a:t>
            </a:r>
          </a:p>
          <a:p>
            <a:r>
              <a:rPr lang="en-US" sz="1600" dirty="0">
                <a:solidFill>
                  <a:schemeClr val="tx1"/>
                </a:solidFill>
              </a:rPr>
              <a:t>   } </a:t>
            </a:r>
          </a:p>
          <a:p>
            <a:r>
              <a:rPr lang="en-US" sz="1600" dirty="0">
                <a:solidFill>
                  <a:schemeClr val="tx1"/>
                </a:solidFill>
              </a:rPr>
              <a:t>  </a:t>
            </a:r>
            <a:r>
              <a:rPr lang="en-US" sz="1600" dirty="0">
                <a:solidFill>
                  <a:schemeClr val="bg1"/>
                </a:solidFill>
              </a:rPr>
              <a:t>Ex : let </a:t>
            </a:r>
            <a:r>
              <a:rPr lang="en-US" sz="1600" dirty="0" err="1">
                <a:solidFill>
                  <a:schemeClr val="bg1"/>
                </a:solidFill>
              </a:rPr>
              <a:t>arr</a:t>
            </a:r>
            <a:r>
              <a:rPr lang="en-US" sz="1600" dirty="0">
                <a:solidFill>
                  <a:schemeClr val="bg1"/>
                </a:solidFill>
              </a:rPr>
              <a:t> = [10,20]</a:t>
            </a:r>
          </a:p>
          <a:p>
            <a:r>
              <a:rPr lang="en-US" sz="1600" dirty="0">
                <a:solidFill>
                  <a:schemeClr val="bg1"/>
                </a:solidFill>
              </a:rPr>
              <a:t>       for(var i in </a:t>
            </a:r>
            <a:r>
              <a:rPr lang="en-US" sz="1600" dirty="0" err="1">
                <a:solidFill>
                  <a:schemeClr val="bg1"/>
                </a:solidFill>
              </a:rPr>
              <a:t>arr</a:t>
            </a:r>
            <a:r>
              <a:rPr lang="en-US" sz="1600" dirty="0">
                <a:solidFill>
                  <a:schemeClr val="bg1"/>
                </a:solidFill>
              </a:rPr>
              <a:t>)</a:t>
            </a:r>
          </a:p>
          <a:p>
            <a:r>
              <a:rPr lang="en-US" sz="1600" dirty="0">
                <a:solidFill>
                  <a:schemeClr val="bg1"/>
                </a:solidFill>
              </a:rPr>
              <a:t>       {</a:t>
            </a:r>
          </a:p>
          <a:p>
            <a:r>
              <a:rPr lang="en-US" sz="1600" dirty="0">
                <a:solidFill>
                  <a:schemeClr val="bg1"/>
                </a:solidFill>
              </a:rPr>
              <a:t>           console.log(</a:t>
            </a:r>
            <a:r>
              <a:rPr lang="en-US" sz="1600" dirty="0" err="1">
                <a:solidFill>
                  <a:schemeClr val="bg1"/>
                </a:solidFill>
              </a:rPr>
              <a:t>i</a:t>
            </a:r>
            <a:r>
              <a:rPr lang="en-US" sz="1600" dirty="0">
                <a:solidFill>
                  <a:schemeClr val="bg1"/>
                </a:solidFill>
              </a:rPr>
              <a:t>)</a:t>
            </a:r>
          </a:p>
          <a:p>
            <a:r>
              <a:rPr lang="en-US" sz="1600" dirty="0">
                <a:solidFill>
                  <a:schemeClr val="bg1"/>
                </a:solidFill>
              </a:rPr>
              <a:t>        }</a:t>
            </a:r>
          </a:p>
          <a:p>
            <a:endParaRPr lang="en-US" sz="1600" dirty="0">
              <a:solidFill>
                <a:schemeClr val="tx1"/>
              </a:solidFill>
            </a:endParaRPr>
          </a:p>
          <a:p>
            <a:r>
              <a:rPr lang="en-US" dirty="0"/>
              <a:t>     </a:t>
            </a:r>
            <a:endParaRPr lang="en-IN" dirty="0"/>
          </a:p>
        </p:txBody>
      </p:sp>
      <p:sp>
        <p:nvSpPr>
          <p:cNvPr id="5" name="Slide Number Placeholder 4">
            <a:extLst>
              <a:ext uri="{FF2B5EF4-FFF2-40B4-BE49-F238E27FC236}">
                <a16:creationId xmlns:a16="http://schemas.microsoft.com/office/drawing/2014/main" id="{1EF312F5-E373-4885-C17E-A744CF1D78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4040942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8C8E-2E7E-F2CE-E405-810A36E2284F}"/>
              </a:ext>
            </a:extLst>
          </p:cNvPr>
          <p:cNvSpPr>
            <a:spLocks noGrp="1"/>
          </p:cNvSpPr>
          <p:nvPr>
            <p:ph type="title"/>
          </p:nvPr>
        </p:nvSpPr>
        <p:spPr/>
        <p:txBody>
          <a:bodyPr/>
          <a:lstStyle/>
          <a:p>
            <a:r>
              <a:rPr lang="en-US" sz="2400" dirty="0">
                <a:solidFill>
                  <a:schemeClr val="tx1"/>
                </a:solidFill>
              </a:rPr>
              <a:t>Arrays</a:t>
            </a:r>
            <a:endParaRPr lang="en-IN" sz="2400" dirty="0">
              <a:solidFill>
                <a:schemeClr val="tx1"/>
              </a:solidFill>
            </a:endParaRPr>
          </a:p>
        </p:txBody>
      </p:sp>
      <p:sp>
        <p:nvSpPr>
          <p:cNvPr id="3" name="Text Placeholder 2">
            <a:extLst>
              <a:ext uri="{FF2B5EF4-FFF2-40B4-BE49-F238E27FC236}">
                <a16:creationId xmlns:a16="http://schemas.microsoft.com/office/drawing/2014/main" id="{1C19136D-E388-555D-5853-23097049694C}"/>
              </a:ext>
            </a:extLst>
          </p:cNvPr>
          <p:cNvSpPr>
            <a:spLocks noGrp="1"/>
          </p:cNvSpPr>
          <p:nvPr>
            <p:ph type="body" idx="1"/>
          </p:nvPr>
        </p:nvSpPr>
        <p:spPr/>
        <p:txBody>
          <a:bodyPr/>
          <a:lstStyle/>
          <a:p>
            <a:r>
              <a:rPr lang="en-US" sz="1400" b="0" i="0" dirty="0">
                <a:solidFill>
                  <a:srgbClr val="FFFFFF"/>
                </a:solidFill>
                <a:effectLst/>
                <a:latin typeface="urw-din"/>
              </a:rPr>
              <a:t>An array is a user-defined data type. An array is a homogeneous collection of similar types of elements that have a contiguous memory location and which can store multiple values of different data types.</a:t>
            </a:r>
          </a:p>
          <a:p>
            <a:r>
              <a:rPr lang="en-US" sz="1400" b="0" i="0" dirty="0">
                <a:solidFill>
                  <a:srgbClr val="FFFFFF"/>
                </a:solidFill>
                <a:effectLst/>
                <a:latin typeface="urw-din"/>
              </a:rPr>
              <a:t>The array follows Index based storage </a:t>
            </a:r>
            <a:r>
              <a:rPr lang="en-US" sz="1400" b="0" i="0" dirty="0" err="1">
                <a:solidFill>
                  <a:srgbClr val="FFFFFF"/>
                </a:solidFill>
                <a:effectLst/>
                <a:latin typeface="urw-din"/>
              </a:rPr>
              <a:t>i.e</a:t>
            </a:r>
            <a:r>
              <a:rPr lang="en-US" sz="1400" b="0" i="0" dirty="0">
                <a:solidFill>
                  <a:srgbClr val="FFFFFF"/>
                </a:solidFill>
                <a:effectLst/>
                <a:latin typeface="urw-din"/>
              </a:rPr>
              <a:t>)the first element of an array is stored at index 0 or at index ‘</a:t>
            </a:r>
            <a:r>
              <a:rPr lang="en-US" sz="1400" b="0" i="0" dirty="0" err="1">
                <a:solidFill>
                  <a:srgbClr val="FFFFFF"/>
                </a:solidFill>
                <a:effectLst/>
                <a:latin typeface="urw-din"/>
              </a:rPr>
              <a:t>i</a:t>
            </a:r>
            <a:r>
              <a:rPr lang="en-US" sz="1400" b="0" i="0" dirty="0">
                <a:solidFill>
                  <a:srgbClr val="FFFFFF"/>
                </a:solidFill>
                <a:effectLst/>
                <a:latin typeface="urw-din"/>
              </a:rPr>
              <a:t>’ and the remaining elements are stored at the location ‘i+1’.</a:t>
            </a:r>
          </a:p>
          <a:p>
            <a:r>
              <a:rPr lang="en-US" sz="1400" dirty="0">
                <a:solidFill>
                  <a:srgbClr val="FFFFFF"/>
                </a:solidFill>
                <a:latin typeface="urw-din"/>
              </a:rPr>
              <a:t>Syntax : let &lt;</a:t>
            </a:r>
            <a:r>
              <a:rPr lang="en-US" sz="1400" dirty="0" err="1">
                <a:solidFill>
                  <a:srgbClr val="FFFFFF"/>
                </a:solidFill>
                <a:latin typeface="urw-din"/>
              </a:rPr>
              <a:t>array_name</a:t>
            </a:r>
            <a:r>
              <a:rPr lang="en-US" sz="1400" dirty="0">
                <a:solidFill>
                  <a:srgbClr val="FFFFFF"/>
                </a:solidFill>
                <a:latin typeface="urw-din"/>
              </a:rPr>
              <a:t>&gt; : &lt;type&gt;[ ] = [val1,val2,val3…….]</a:t>
            </a:r>
          </a:p>
          <a:p>
            <a:endParaRPr lang="en-US" sz="1400" dirty="0">
              <a:solidFill>
                <a:srgbClr val="FFFFFF"/>
              </a:solidFill>
              <a:latin typeface="urw-din"/>
            </a:endParaRPr>
          </a:p>
          <a:p>
            <a:r>
              <a:rPr lang="en-US" sz="1400" dirty="0">
                <a:solidFill>
                  <a:srgbClr val="FFFFFF"/>
                </a:solidFill>
                <a:latin typeface="urw-din"/>
              </a:rPr>
              <a:t>Example :  let marks : number[ ] = [158,356,965,425,321]       // 1-d Array</a:t>
            </a:r>
          </a:p>
          <a:p>
            <a:r>
              <a:rPr lang="en-US" sz="1400" dirty="0">
                <a:solidFill>
                  <a:srgbClr val="FFFFFF"/>
                </a:solidFill>
                <a:latin typeface="urw-din"/>
              </a:rPr>
              <a:t>Example : let </a:t>
            </a:r>
            <a:r>
              <a:rPr lang="en-US" sz="1400" dirty="0" err="1">
                <a:solidFill>
                  <a:srgbClr val="FFFFFF"/>
                </a:solidFill>
                <a:latin typeface="urw-din"/>
              </a:rPr>
              <a:t>studata</a:t>
            </a:r>
            <a:r>
              <a:rPr lang="en-US" sz="1400" dirty="0">
                <a:solidFill>
                  <a:srgbClr val="FFFFFF"/>
                </a:solidFill>
                <a:latin typeface="urw-din"/>
              </a:rPr>
              <a:t> = [ [10,56],[89,56],[25,68] ]   // 2-d Array</a:t>
            </a:r>
          </a:p>
          <a:p>
            <a:endParaRPr lang="en-US" sz="1400" dirty="0">
              <a:solidFill>
                <a:schemeClr val="bg1"/>
              </a:solidFill>
              <a:latin typeface="urw-din"/>
            </a:endParaRPr>
          </a:p>
          <a:p>
            <a:endParaRPr lang="en-US" sz="1400" dirty="0">
              <a:solidFill>
                <a:schemeClr val="bg1"/>
              </a:solidFill>
              <a:latin typeface="urw-din"/>
            </a:endParaRPr>
          </a:p>
          <a:p>
            <a:endParaRPr lang="en-US" sz="1400" dirty="0">
              <a:solidFill>
                <a:srgbClr val="FFFFFF"/>
              </a:solidFill>
              <a:latin typeface="urw-din"/>
            </a:endParaRPr>
          </a:p>
          <a:p>
            <a:endParaRPr lang="en-US" sz="1400" dirty="0">
              <a:solidFill>
                <a:srgbClr val="FFFFFF"/>
              </a:solidFill>
              <a:latin typeface="urw-din"/>
            </a:endParaRPr>
          </a:p>
          <a:p>
            <a:r>
              <a:rPr lang="en-US" sz="1400" dirty="0">
                <a:solidFill>
                  <a:srgbClr val="FFFFFF"/>
                </a:solidFill>
                <a:latin typeface="urw-din"/>
              </a:rPr>
              <a:t>  </a:t>
            </a:r>
            <a:endParaRPr lang="en-US" sz="1400" b="0" i="0" dirty="0">
              <a:solidFill>
                <a:srgbClr val="FFFFFF"/>
              </a:solidFill>
              <a:effectLst/>
              <a:latin typeface="urw-din"/>
            </a:endParaRPr>
          </a:p>
          <a:p>
            <a:endParaRPr lang="en-IN" sz="1400" dirty="0"/>
          </a:p>
        </p:txBody>
      </p:sp>
      <p:sp>
        <p:nvSpPr>
          <p:cNvPr id="4" name="Slide Number Placeholder 3">
            <a:extLst>
              <a:ext uri="{FF2B5EF4-FFF2-40B4-BE49-F238E27FC236}">
                <a16:creationId xmlns:a16="http://schemas.microsoft.com/office/drawing/2014/main" id="{28861202-071C-2FCD-4B1B-8A7E47E788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836165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E2D9-784C-06A5-0C5E-BAE6A08CDA35}"/>
              </a:ext>
            </a:extLst>
          </p:cNvPr>
          <p:cNvSpPr>
            <a:spLocks noGrp="1"/>
          </p:cNvSpPr>
          <p:nvPr>
            <p:ph type="title"/>
          </p:nvPr>
        </p:nvSpPr>
        <p:spPr/>
        <p:txBody>
          <a:bodyPr/>
          <a:lstStyle/>
          <a:p>
            <a:r>
              <a:rPr lang="en-US" dirty="0"/>
              <a:t>Array Methods : </a:t>
            </a:r>
            <a:endParaRPr lang="en-IN" dirty="0"/>
          </a:p>
        </p:txBody>
      </p:sp>
      <p:sp>
        <p:nvSpPr>
          <p:cNvPr id="3" name="Text Placeholder 2">
            <a:extLst>
              <a:ext uri="{FF2B5EF4-FFF2-40B4-BE49-F238E27FC236}">
                <a16:creationId xmlns:a16="http://schemas.microsoft.com/office/drawing/2014/main" id="{8A96A3C5-69B3-F07D-19C9-5311C8ED280C}"/>
              </a:ext>
            </a:extLst>
          </p:cNvPr>
          <p:cNvSpPr>
            <a:spLocks noGrp="1"/>
          </p:cNvSpPr>
          <p:nvPr>
            <p:ph type="body" idx="1"/>
          </p:nvPr>
        </p:nvSpPr>
        <p:spPr/>
        <p:txBody>
          <a:bodyPr/>
          <a:lstStyle/>
          <a:p>
            <a:r>
              <a:rPr lang="en-US" sz="1600" dirty="0"/>
              <a:t>&lt;</a:t>
            </a:r>
            <a:r>
              <a:rPr lang="en-US" sz="1600" dirty="0" err="1"/>
              <a:t>array_name</a:t>
            </a:r>
            <a:r>
              <a:rPr lang="en-US" sz="1600" dirty="0"/>
              <a:t>&gt;.push(value) // adds an value at last position of array</a:t>
            </a:r>
          </a:p>
          <a:p>
            <a:r>
              <a:rPr lang="en-US" sz="1600" dirty="0"/>
              <a:t>&lt;</a:t>
            </a:r>
            <a:r>
              <a:rPr lang="en-US" sz="1600" dirty="0" err="1"/>
              <a:t>array_name</a:t>
            </a:r>
            <a:r>
              <a:rPr lang="en-US" sz="1600" dirty="0"/>
              <a:t>&gt;.pop()  //deletes last index element</a:t>
            </a:r>
          </a:p>
          <a:p>
            <a:r>
              <a:rPr lang="en-US" sz="1600" dirty="0"/>
              <a:t>&lt;</a:t>
            </a:r>
            <a:r>
              <a:rPr lang="en-US" sz="1600" dirty="0" err="1"/>
              <a:t>array_name</a:t>
            </a:r>
            <a:r>
              <a:rPr lang="en-US" sz="1600" dirty="0"/>
              <a:t>&gt;.length  // finds length of array</a:t>
            </a:r>
          </a:p>
          <a:p>
            <a:r>
              <a:rPr lang="en-US" sz="1600" dirty="0"/>
              <a:t>&lt;array_name1&gt;.</a:t>
            </a:r>
            <a:r>
              <a:rPr lang="en-US" sz="1600" dirty="0" err="1"/>
              <a:t>concat</a:t>
            </a:r>
            <a:r>
              <a:rPr lang="en-US" sz="1600" dirty="0"/>
              <a:t>(&lt;array_name2&gt;)  //combining 2 arrays</a:t>
            </a:r>
            <a:endParaRPr lang="en-IN" sz="1600" dirty="0"/>
          </a:p>
        </p:txBody>
      </p:sp>
      <p:sp>
        <p:nvSpPr>
          <p:cNvPr id="4" name="Slide Number Placeholder 3">
            <a:extLst>
              <a:ext uri="{FF2B5EF4-FFF2-40B4-BE49-F238E27FC236}">
                <a16:creationId xmlns:a16="http://schemas.microsoft.com/office/drawing/2014/main" id="{6A569E3B-4760-5FF3-7537-272C13471B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446202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3DBD-49B9-45BA-ABDE-537C5B72E015}"/>
              </a:ext>
            </a:extLst>
          </p:cNvPr>
          <p:cNvSpPr>
            <a:spLocks noGrp="1"/>
          </p:cNvSpPr>
          <p:nvPr>
            <p:ph type="title"/>
          </p:nvPr>
        </p:nvSpPr>
        <p:spPr/>
        <p:txBody>
          <a:bodyPr/>
          <a:lstStyle/>
          <a:p>
            <a:r>
              <a:rPr lang="en-US" dirty="0"/>
              <a:t>Union</a:t>
            </a:r>
            <a:br>
              <a:rPr lang="en-US" dirty="0"/>
            </a:br>
            <a:endParaRPr lang="en-IN" dirty="0"/>
          </a:p>
        </p:txBody>
      </p:sp>
      <p:sp>
        <p:nvSpPr>
          <p:cNvPr id="3" name="Text Placeholder 2">
            <a:extLst>
              <a:ext uri="{FF2B5EF4-FFF2-40B4-BE49-F238E27FC236}">
                <a16:creationId xmlns:a16="http://schemas.microsoft.com/office/drawing/2014/main" id="{97AEE3A7-589F-3A0D-69DB-3C7D3ED22F35}"/>
              </a:ext>
            </a:extLst>
          </p:cNvPr>
          <p:cNvSpPr>
            <a:spLocks noGrp="1"/>
          </p:cNvSpPr>
          <p:nvPr>
            <p:ph type="body" idx="1"/>
          </p:nvPr>
        </p:nvSpPr>
        <p:spPr/>
        <p:txBody>
          <a:bodyPr/>
          <a:lstStyle/>
          <a:p>
            <a:r>
              <a:rPr lang="en-US" sz="1400" b="0" i="0" dirty="0">
                <a:solidFill>
                  <a:schemeClr val="bg1"/>
                </a:solidFill>
                <a:effectLst/>
                <a:latin typeface="Verdana" panose="020B0604030504040204" pitchFamily="34" charset="0"/>
              </a:rPr>
              <a:t>TypeScript allows us to use more than one data type for a variable or a function parameter. This is called union type.</a:t>
            </a:r>
          </a:p>
          <a:p>
            <a:r>
              <a:rPr lang="en-US" sz="1400" dirty="0">
                <a:solidFill>
                  <a:schemeClr val="bg1"/>
                </a:solidFill>
                <a:latin typeface="Verdana" panose="020B0604030504040204" pitchFamily="34" charset="0"/>
              </a:rPr>
              <a:t>Ex : let </a:t>
            </a:r>
            <a:r>
              <a:rPr lang="en-US" sz="1400" dirty="0" err="1">
                <a:solidFill>
                  <a:schemeClr val="bg1"/>
                </a:solidFill>
                <a:latin typeface="Verdana" panose="020B0604030504040204" pitchFamily="34" charset="0"/>
              </a:rPr>
              <a:t>locationA</a:t>
            </a:r>
            <a:r>
              <a:rPr lang="en-US" sz="1400" dirty="0">
                <a:solidFill>
                  <a:schemeClr val="bg1"/>
                </a:solidFill>
                <a:latin typeface="Verdana" panose="020B0604030504040204" pitchFamily="34" charset="0"/>
              </a:rPr>
              <a:t> : string | number = 150  // no error</a:t>
            </a:r>
          </a:p>
          <a:p>
            <a:r>
              <a:rPr lang="en-US" sz="1400" b="0" i="0" dirty="0">
                <a:solidFill>
                  <a:schemeClr val="bg1"/>
                </a:solidFill>
                <a:effectLst/>
                <a:latin typeface="Verdana" panose="020B0604030504040204" pitchFamily="34" charset="0"/>
              </a:rPr>
              <a:t>        </a:t>
            </a:r>
            <a:r>
              <a:rPr lang="en-US" sz="1400" b="0" i="0" dirty="0" err="1">
                <a:solidFill>
                  <a:schemeClr val="bg1"/>
                </a:solidFill>
                <a:effectLst/>
                <a:latin typeface="Verdana" panose="020B0604030504040204" pitchFamily="34" charset="0"/>
              </a:rPr>
              <a:t>locationA</a:t>
            </a:r>
            <a:r>
              <a:rPr lang="en-US" sz="1400" b="0" i="0" dirty="0">
                <a:solidFill>
                  <a:schemeClr val="bg1"/>
                </a:solidFill>
                <a:effectLst/>
                <a:latin typeface="Verdana" panose="020B0604030504040204" pitchFamily="34" charset="0"/>
              </a:rPr>
              <a:t> = “Typescript”   // no error</a:t>
            </a:r>
          </a:p>
          <a:p>
            <a:r>
              <a:rPr lang="en-US" sz="1400" dirty="0">
                <a:solidFill>
                  <a:schemeClr val="bg1"/>
                </a:solidFill>
                <a:latin typeface="Verdana" panose="020B0604030504040204" pitchFamily="34" charset="0"/>
              </a:rPr>
              <a:t>        </a:t>
            </a:r>
            <a:r>
              <a:rPr lang="en-US" sz="1400" dirty="0" err="1">
                <a:solidFill>
                  <a:schemeClr val="bg1"/>
                </a:solidFill>
                <a:latin typeface="Verdana" panose="020B0604030504040204" pitchFamily="34" charset="0"/>
              </a:rPr>
              <a:t>locationA</a:t>
            </a:r>
            <a:r>
              <a:rPr lang="en-US" sz="1400" dirty="0">
                <a:solidFill>
                  <a:schemeClr val="bg1"/>
                </a:solidFill>
                <a:latin typeface="Verdana" panose="020B0604030504040204" pitchFamily="34" charset="0"/>
              </a:rPr>
              <a:t> = true   // throws an error</a:t>
            </a:r>
          </a:p>
          <a:p>
            <a:r>
              <a:rPr lang="en-US" sz="1400" b="0" i="0" dirty="0">
                <a:solidFill>
                  <a:schemeClr val="bg1"/>
                </a:solidFill>
                <a:effectLst/>
                <a:latin typeface="Verdana" panose="020B0604030504040204" pitchFamily="34" charset="0"/>
              </a:rPr>
              <a:t>        </a:t>
            </a:r>
            <a:r>
              <a:rPr lang="en-US" sz="1400" dirty="0">
                <a:solidFill>
                  <a:schemeClr val="bg1"/>
                </a:solidFill>
                <a:latin typeface="Verdana" panose="020B0604030504040204" pitchFamily="34" charset="0"/>
              </a:rPr>
              <a:t>let </a:t>
            </a:r>
            <a:r>
              <a:rPr lang="en-US" sz="1400" dirty="0" err="1">
                <a:solidFill>
                  <a:schemeClr val="bg1"/>
                </a:solidFill>
                <a:latin typeface="Verdana" panose="020B0604030504040204" pitchFamily="34" charset="0"/>
              </a:rPr>
              <a:t>arr</a:t>
            </a:r>
            <a:r>
              <a:rPr lang="en-US" sz="1400" dirty="0">
                <a:solidFill>
                  <a:schemeClr val="bg1"/>
                </a:solidFill>
                <a:latin typeface="Verdana" panose="020B0604030504040204" pitchFamily="34" charset="0"/>
              </a:rPr>
              <a:t> : number[] | string[] = [10,”ten”,20,”twenty]     //no errors</a:t>
            </a:r>
            <a:endParaRPr lang="en-US" sz="1400" b="0" i="0" dirty="0">
              <a:solidFill>
                <a:schemeClr val="bg1"/>
              </a:solidFill>
              <a:effectLst/>
              <a:latin typeface="Verdana" panose="020B0604030504040204" pitchFamily="34" charset="0"/>
            </a:endParaRPr>
          </a:p>
          <a:p>
            <a:endParaRPr lang="en-IN" sz="1400" dirty="0">
              <a:solidFill>
                <a:schemeClr val="bg1"/>
              </a:solidFill>
            </a:endParaRPr>
          </a:p>
        </p:txBody>
      </p:sp>
      <p:sp>
        <p:nvSpPr>
          <p:cNvPr id="4" name="Slide Number Placeholder 3">
            <a:extLst>
              <a:ext uri="{FF2B5EF4-FFF2-40B4-BE49-F238E27FC236}">
                <a16:creationId xmlns:a16="http://schemas.microsoft.com/office/drawing/2014/main" id="{673424A7-292A-29F2-5707-DDDB592733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435487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291B-6C1F-1AC7-67F4-03D8ACE4E188}"/>
              </a:ext>
            </a:extLst>
          </p:cNvPr>
          <p:cNvSpPr>
            <a:spLocks noGrp="1"/>
          </p:cNvSpPr>
          <p:nvPr>
            <p:ph type="title"/>
          </p:nvPr>
        </p:nvSpPr>
        <p:spPr/>
        <p:txBody>
          <a:bodyPr/>
          <a:lstStyle/>
          <a:p>
            <a:r>
              <a:rPr lang="en-US" dirty="0"/>
              <a:t>Objects in Typescript</a:t>
            </a:r>
            <a:endParaRPr lang="en-IN" dirty="0"/>
          </a:p>
        </p:txBody>
      </p:sp>
      <p:sp>
        <p:nvSpPr>
          <p:cNvPr id="3" name="Text Placeholder 2">
            <a:extLst>
              <a:ext uri="{FF2B5EF4-FFF2-40B4-BE49-F238E27FC236}">
                <a16:creationId xmlns:a16="http://schemas.microsoft.com/office/drawing/2014/main" id="{7F4FBD66-4653-6019-2BC1-3F985C4A3A83}"/>
              </a:ext>
            </a:extLst>
          </p:cNvPr>
          <p:cNvSpPr>
            <a:spLocks noGrp="1"/>
          </p:cNvSpPr>
          <p:nvPr>
            <p:ph type="body" idx="1"/>
          </p:nvPr>
        </p:nvSpPr>
        <p:spPr/>
        <p:txBody>
          <a:bodyPr/>
          <a:lstStyle/>
          <a:p>
            <a:pPr marL="76200" indent="0">
              <a:buNone/>
            </a:pPr>
            <a:r>
              <a:rPr lang="en-US" sz="1400" b="0" i="0" dirty="0">
                <a:solidFill>
                  <a:srgbClr val="FFFFFF"/>
                </a:solidFill>
                <a:effectLst/>
                <a:latin typeface="urw-din"/>
              </a:rPr>
              <a:t>Objects, in TypeScript, are the most important data type and form the building blocks for Typescript. These objects are quite different from Typescript’s primitive data types (Number, String, Boolean, null, undefined, and symbol) in the sense that these primitive data types all store a single value each (depending on their types).</a:t>
            </a:r>
          </a:p>
          <a:p>
            <a:pPr marL="76200" indent="0">
              <a:buNone/>
            </a:pPr>
            <a:endParaRPr lang="en-US" sz="1400" dirty="0">
              <a:solidFill>
                <a:srgbClr val="FFFFFF"/>
              </a:solidFill>
              <a:latin typeface="urw-din"/>
            </a:endParaRPr>
          </a:p>
          <a:p>
            <a:pPr marL="76200" indent="0">
              <a:buNone/>
            </a:pPr>
            <a:r>
              <a:rPr lang="en-US" sz="1400" dirty="0">
                <a:solidFill>
                  <a:srgbClr val="FFFFFF"/>
                </a:solidFill>
                <a:latin typeface="urw-din"/>
              </a:rPr>
              <a:t>Syntax : {key1:value1,key2:value2}</a:t>
            </a:r>
          </a:p>
          <a:p>
            <a:pPr marL="76200" indent="0">
              <a:buNone/>
            </a:pPr>
            <a:r>
              <a:rPr lang="en-IN" sz="1400" dirty="0">
                <a:solidFill>
                  <a:srgbClr val="FFFFFF"/>
                </a:solidFill>
                <a:latin typeface="urw-din"/>
              </a:rPr>
              <a:t>Ex : {</a:t>
            </a:r>
            <a:r>
              <a:rPr lang="en-IN" sz="1400" dirty="0" err="1">
                <a:solidFill>
                  <a:srgbClr val="FFFFFF"/>
                </a:solidFill>
                <a:latin typeface="urw-din"/>
              </a:rPr>
              <a:t>name:”Saiteja</a:t>
            </a:r>
            <a:r>
              <a:rPr lang="en-IN" sz="1400" dirty="0">
                <a:solidFill>
                  <a:srgbClr val="FFFFFF"/>
                </a:solidFill>
                <a:latin typeface="urw-din"/>
              </a:rPr>
              <a:t>”, marks:156}  //this is an object</a:t>
            </a:r>
          </a:p>
          <a:p>
            <a:pPr marL="76200" indent="0">
              <a:buNone/>
            </a:pPr>
            <a:endParaRPr lang="en-IN" sz="1400" dirty="0">
              <a:solidFill>
                <a:srgbClr val="FFFFFF"/>
              </a:solidFill>
              <a:latin typeface="urw-din"/>
            </a:endParaRPr>
          </a:p>
          <a:p>
            <a:pPr marL="76200" indent="0">
              <a:buNone/>
            </a:pPr>
            <a:r>
              <a:rPr lang="en-IN" sz="1400" dirty="0">
                <a:solidFill>
                  <a:srgbClr val="FFFFFF"/>
                </a:solidFill>
                <a:latin typeface="urw-din"/>
              </a:rPr>
              <a:t>Arrays of objects : We will create an array with objects as its members.</a:t>
            </a:r>
          </a:p>
          <a:p>
            <a:pPr marL="76200" indent="0">
              <a:buNone/>
            </a:pPr>
            <a:r>
              <a:rPr lang="en-IN" sz="1400" dirty="0">
                <a:solidFill>
                  <a:srgbClr val="FFFFFF"/>
                </a:solidFill>
                <a:latin typeface="urw-din"/>
              </a:rPr>
              <a:t>EX : let </a:t>
            </a:r>
            <a:r>
              <a:rPr lang="en-IN" sz="1400" dirty="0" err="1">
                <a:solidFill>
                  <a:srgbClr val="FFFFFF"/>
                </a:solidFill>
                <a:latin typeface="urw-din"/>
              </a:rPr>
              <a:t>arr</a:t>
            </a:r>
            <a:r>
              <a:rPr lang="en-IN" sz="1400" dirty="0">
                <a:solidFill>
                  <a:srgbClr val="FFFFFF"/>
                </a:solidFill>
                <a:latin typeface="urw-din"/>
              </a:rPr>
              <a:t> = [ { name : “S1” , marks : 158 } , { name : “S2” , marks : 589} ]</a:t>
            </a:r>
            <a:endParaRPr lang="en-US" sz="1400" dirty="0">
              <a:solidFill>
                <a:srgbClr val="FFFFFF"/>
              </a:solidFill>
              <a:latin typeface="urw-din"/>
            </a:endParaRPr>
          </a:p>
        </p:txBody>
      </p:sp>
      <p:sp>
        <p:nvSpPr>
          <p:cNvPr id="4" name="Slide Number Placeholder 3">
            <a:extLst>
              <a:ext uri="{FF2B5EF4-FFF2-40B4-BE49-F238E27FC236}">
                <a16:creationId xmlns:a16="http://schemas.microsoft.com/office/drawing/2014/main" id="{9BB47EF0-C6DF-B097-D94E-CE91C3CA48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762031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5D98-F60F-058D-633E-C3E041CF860D}"/>
              </a:ext>
            </a:extLst>
          </p:cNvPr>
          <p:cNvSpPr>
            <a:spLocks noGrp="1"/>
          </p:cNvSpPr>
          <p:nvPr>
            <p:ph type="title"/>
          </p:nvPr>
        </p:nvSpPr>
        <p:spPr/>
        <p:txBody>
          <a:bodyPr/>
          <a:lstStyle/>
          <a:p>
            <a:r>
              <a:rPr lang="en-IN" dirty="0"/>
              <a:t>Functions</a:t>
            </a:r>
          </a:p>
        </p:txBody>
      </p:sp>
      <p:sp>
        <p:nvSpPr>
          <p:cNvPr id="3" name="Text Placeholder 2">
            <a:extLst>
              <a:ext uri="{FF2B5EF4-FFF2-40B4-BE49-F238E27FC236}">
                <a16:creationId xmlns:a16="http://schemas.microsoft.com/office/drawing/2014/main" id="{E136E5C2-C9E5-8B15-48DE-2528DD39DB7D}"/>
              </a:ext>
            </a:extLst>
          </p:cNvPr>
          <p:cNvSpPr>
            <a:spLocks noGrp="1"/>
          </p:cNvSpPr>
          <p:nvPr>
            <p:ph type="body" idx="1"/>
          </p:nvPr>
        </p:nvSpPr>
        <p:spPr/>
        <p:txBody>
          <a:bodyPr/>
          <a:lstStyle/>
          <a:p>
            <a:pPr algn="l"/>
            <a:r>
              <a:rPr lang="en-US" sz="1600" b="0" i="0" dirty="0">
                <a:solidFill>
                  <a:srgbClr val="DDDDDD"/>
                </a:solidFill>
                <a:effectLst/>
                <a:latin typeface="Verdana" panose="020B0604030504040204" pitchFamily="34" charset="0"/>
              </a:rPr>
              <a:t>A TypeScript function is a block of code designed to perform a particular task.</a:t>
            </a:r>
          </a:p>
          <a:p>
            <a:pPr algn="l"/>
            <a:r>
              <a:rPr lang="en-US" sz="1600" b="0" i="0" dirty="0">
                <a:solidFill>
                  <a:srgbClr val="DDDDDD"/>
                </a:solidFill>
                <a:effectLst/>
                <a:latin typeface="Verdana" panose="020B0604030504040204" pitchFamily="34" charset="0"/>
              </a:rPr>
              <a:t>A TypeScript function is executed when "something" invokes it (calls it).</a:t>
            </a:r>
          </a:p>
          <a:p>
            <a:endParaRPr lang="en-IN" dirty="0"/>
          </a:p>
          <a:p>
            <a:r>
              <a:rPr lang="en-IN" sz="1600" dirty="0"/>
              <a:t>Syntax : </a:t>
            </a:r>
            <a:r>
              <a:rPr lang="en-US" sz="1600" b="0" i="0" dirty="0">
                <a:solidFill>
                  <a:schemeClr val="bg1"/>
                </a:solidFill>
                <a:effectLst/>
                <a:latin typeface="Consolas" panose="020B0609020204030204" pitchFamily="49" charset="0"/>
              </a:rPr>
              <a:t>function </a:t>
            </a:r>
            <a:r>
              <a:rPr lang="en-US" sz="1600" b="0" i="1" dirty="0">
                <a:solidFill>
                  <a:schemeClr val="bg1"/>
                </a:solidFill>
                <a:effectLst/>
                <a:latin typeface="Consolas" panose="020B0609020204030204" pitchFamily="49" charset="0"/>
              </a:rPr>
              <a:t>name</a:t>
            </a:r>
            <a:r>
              <a:rPr lang="en-US" sz="1600" b="0" i="0" dirty="0">
                <a:solidFill>
                  <a:schemeClr val="bg1"/>
                </a:solidFill>
                <a:effectLst/>
                <a:latin typeface="Consolas" panose="020B0609020204030204" pitchFamily="49" charset="0"/>
              </a:rPr>
              <a:t>(</a:t>
            </a:r>
            <a:r>
              <a:rPr lang="en-US" sz="1600" b="0" i="1" dirty="0">
                <a:solidFill>
                  <a:schemeClr val="bg1"/>
                </a:solidFill>
                <a:effectLst/>
                <a:latin typeface="Consolas" panose="020B0609020204030204" pitchFamily="49" charset="0"/>
              </a:rPr>
              <a:t>parameter1 :type, parameter2 : type</a:t>
            </a:r>
            <a:r>
              <a:rPr lang="en-US" sz="1600" b="0" i="0" dirty="0">
                <a:solidFill>
                  <a:schemeClr val="bg1"/>
                </a:solidFill>
                <a:effectLst/>
                <a:latin typeface="Consolas" panose="020B0609020204030204" pitchFamily="49" charset="0"/>
              </a:rPr>
              <a:t>) :return</a:t>
            </a:r>
          </a:p>
          <a:p>
            <a:pPr marL="1447800" lvl="3" indent="0">
              <a:buNone/>
            </a:pPr>
            <a:r>
              <a:rPr lang="en-US" sz="1600" b="0" i="0" dirty="0">
                <a:solidFill>
                  <a:schemeClr val="bg1"/>
                </a:solidFill>
                <a:effectLst/>
                <a:latin typeface="Consolas" panose="020B0609020204030204" pitchFamily="49" charset="0"/>
              </a:rPr>
              <a:t> {</a:t>
            </a:r>
            <a:br>
              <a:rPr lang="en-US" sz="1600" dirty="0">
                <a:solidFill>
                  <a:schemeClr val="bg1"/>
                </a:solidFill>
              </a:rPr>
            </a:br>
            <a:r>
              <a:rPr lang="en-US" sz="1600" b="0" i="0" dirty="0">
                <a:solidFill>
                  <a:schemeClr val="bg1"/>
                </a:solidFill>
                <a:effectLst/>
                <a:latin typeface="Consolas" panose="020B0609020204030204" pitchFamily="49" charset="0"/>
              </a:rPr>
              <a:t>   // </a:t>
            </a:r>
            <a:r>
              <a:rPr lang="en-US" sz="1600" b="0" i="1" dirty="0">
                <a:solidFill>
                  <a:schemeClr val="bg1"/>
                </a:solidFill>
                <a:effectLst/>
                <a:latin typeface="Consolas" panose="020B0609020204030204" pitchFamily="49" charset="0"/>
              </a:rPr>
              <a:t>code to be executed</a:t>
            </a:r>
            <a:br>
              <a:rPr lang="en-US" sz="1600" b="0" i="0" dirty="0">
                <a:solidFill>
                  <a:schemeClr val="bg1"/>
                </a:solidFill>
                <a:effectLst/>
                <a:latin typeface="Consolas" panose="020B0609020204030204" pitchFamily="49" charset="0"/>
              </a:rPr>
            </a:br>
            <a:r>
              <a:rPr lang="en-US" sz="1600" b="0" i="0" dirty="0">
                <a:solidFill>
                  <a:schemeClr val="bg1"/>
                </a:solidFill>
                <a:effectLst/>
                <a:latin typeface="Consolas" panose="020B0609020204030204" pitchFamily="49" charset="0"/>
              </a:rPr>
              <a:t> }</a:t>
            </a:r>
            <a:endParaRPr lang="en-US" sz="1600" dirty="0">
              <a:solidFill>
                <a:schemeClr val="bg1"/>
              </a:solidFill>
              <a:latin typeface="Consolas" panose="020B0609020204030204" pitchFamily="49" charset="0"/>
            </a:endParaRPr>
          </a:p>
          <a:p>
            <a:pPr marL="1447800" lvl="3" indent="0">
              <a:buNone/>
            </a:pPr>
            <a:endParaRPr lang="en-US" sz="1600" b="0" i="0" dirty="0">
              <a:solidFill>
                <a:schemeClr val="bg1"/>
              </a:solidFill>
              <a:effectLst/>
              <a:latin typeface="Consolas" panose="020B0609020204030204" pitchFamily="49" charset="0"/>
            </a:endParaRPr>
          </a:p>
          <a:p>
            <a:pPr marL="1447800" lvl="3" indent="0">
              <a:buNone/>
            </a:pPr>
            <a:r>
              <a:rPr lang="en-US" sz="1600" dirty="0">
                <a:solidFill>
                  <a:schemeClr val="bg1"/>
                </a:solidFill>
                <a:latin typeface="Consolas" panose="020B0609020204030204" pitchFamily="49" charset="0"/>
              </a:rPr>
              <a:t>Ex : function </a:t>
            </a:r>
            <a:r>
              <a:rPr lang="en-US" sz="1600" dirty="0" err="1">
                <a:solidFill>
                  <a:schemeClr val="bg1"/>
                </a:solidFill>
                <a:latin typeface="Consolas" panose="020B0609020204030204" pitchFamily="49" charset="0"/>
              </a:rPr>
              <a:t>printName</a:t>
            </a:r>
            <a:r>
              <a:rPr lang="en-US" sz="1600" dirty="0">
                <a:solidFill>
                  <a:schemeClr val="bg1"/>
                </a:solidFill>
                <a:latin typeface="Consolas" panose="020B0609020204030204" pitchFamily="49" charset="0"/>
              </a:rPr>
              <a:t>(</a:t>
            </a:r>
            <a:r>
              <a:rPr lang="en-US" sz="1600" dirty="0" err="1">
                <a:solidFill>
                  <a:schemeClr val="bg1"/>
                </a:solidFill>
                <a:latin typeface="Consolas" panose="020B0609020204030204" pitchFamily="49" charset="0"/>
              </a:rPr>
              <a:t>name:string</a:t>
            </a:r>
            <a:r>
              <a:rPr lang="en-US" sz="1600" dirty="0">
                <a:solidFill>
                  <a:schemeClr val="bg1"/>
                </a:solidFill>
                <a:latin typeface="Consolas" panose="020B0609020204030204" pitchFamily="49" charset="0"/>
              </a:rPr>
              <a:t>) : void</a:t>
            </a:r>
          </a:p>
          <a:p>
            <a:pPr marL="1447800" lvl="3" indent="0">
              <a:buNone/>
            </a:pPr>
            <a:r>
              <a:rPr lang="en-US" sz="1600" b="0" i="0" dirty="0">
                <a:solidFill>
                  <a:schemeClr val="bg1"/>
                </a:solidFill>
                <a:effectLst/>
                <a:latin typeface="Consolas" panose="020B0609020204030204" pitchFamily="49" charset="0"/>
              </a:rPr>
              <a:t>     {</a:t>
            </a:r>
          </a:p>
          <a:p>
            <a:pPr marL="1447800" lvl="3" indent="0">
              <a:buNone/>
            </a:pPr>
            <a:r>
              <a:rPr lang="en-US" sz="1600" dirty="0">
                <a:solidFill>
                  <a:schemeClr val="bg1"/>
                </a:solidFill>
                <a:latin typeface="Consolas" panose="020B0609020204030204" pitchFamily="49" charset="0"/>
              </a:rPr>
              <a:t>          console.log(name);</a:t>
            </a:r>
          </a:p>
          <a:p>
            <a:pPr marL="1447800" lvl="3" indent="0">
              <a:buNone/>
            </a:pPr>
            <a:r>
              <a:rPr lang="en-US" sz="1600" b="0" i="0" dirty="0">
                <a:solidFill>
                  <a:schemeClr val="bg1"/>
                </a:solidFill>
                <a:effectLst/>
                <a:latin typeface="Consolas" panose="020B0609020204030204" pitchFamily="49" charset="0"/>
              </a:rPr>
              <a:t>     }</a:t>
            </a:r>
          </a:p>
        </p:txBody>
      </p:sp>
      <p:sp>
        <p:nvSpPr>
          <p:cNvPr id="4" name="Slide Number Placeholder 3">
            <a:extLst>
              <a:ext uri="{FF2B5EF4-FFF2-40B4-BE49-F238E27FC236}">
                <a16:creationId xmlns:a16="http://schemas.microsoft.com/office/drawing/2014/main" id="{2DC87137-98AD-1790-CF02-9F3083E515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81409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Table of Contents</a:t>
            </a:r>
            <a:endParaRPr dirty="0"/>
          </a:p>
        </p:txBody>
      </p:sp>
      <p:sp>
        <p:nvSpPr>
          <p:cNvPr id="2" name="Text Placeholder 1">
            <a:extLst>
              <a:ext uri="{FF2B5EF4-FFF2-40B4-BE49-F238E27FC236}">
                <a16:creationId xmlns:a16="http://schemas.microsoft.com/office/drawing/2014/main" id="{3B2FD6F2-E11B-F40C-7305-7744F87646CA}"/>
              </a:ext>
            </a:extLst>
          </p:cNvPr>
          <p:cNvSpPr>
            <a:spLocks noGrp="1"/>
          </p:cNvSpPr>
          <p:nvPr>
            <p:ph type="body" idx="1"/>
          </p:nvPr>
        </p:nvSpPr>
        <p:spPr/>
        <p:txBody>
          <a:bodyPr/>
          <a:lstStyle/>
          <a:p>
            <a:endParaRPr lang="en-IN"/>
          </a:p>
        </p:txBody>
      </p:sp>
      <p:sp>
        <p:nvSpPr>
          <p:cNvPr id="3" name="Text Placeholder 2">
            <a:extLst>
              <a:ext uri="{FF2B5EF4-FFF2-40B4-BE49-F238E27FC236}">
                <a16:creationId xmlns:a16="http://schemas.microsoft.com/office/drawing/2014/main" id="{3EA0FD79-494C-A02B-55F0-395E52C57008}"/>
              </a:ext>
            </a:extLst>
          </p:cNvPr>
          <p:cNvSpPr>
            <a:spLocks noGrp="1"/>
          </p:cNvSpPr>
          <p:nvPr>
            <p:ph type="body" idx="2"/>
          </p:nvPr>
        </p:nvSpPr>
        <p:spPr/>
        <p:txBody>
          <a:bodyPr/>
          <a:lstStyle/>
          <a:p>
            <a:r>
              <a:rPr lang="en-IN" sz="1200" dirty="0"/>
              <a:t>Functions</a:t>
            </a:r>
          </a:p>
          <a:p>
            <a:r>
              <a:rPr lang="en-IN" sz="1200" dirty="0"/>
              <a:t>Arrow functions</a:t>
            </a:r>
          </a:p>
          <a:p>
            <a:r>
              <a:rPr lang="en-IN" sz="1200" dirty="0"/>
              <a:t>Decorators</a:t>
            </a:r>
          </a:p>
          <a:p>
            <a:endParaRPr lang="en-IN" sz="1200" dirty="0"/>
          </a:p>
          <a:p>
            <a:pPr>
              <a:buFont typeface="Wingdings" panose="05000000000000000000" pitchFamily="2" charset="2"/>
              <a:buChar char="§"/>
            </a:pPr>
            <a:endParaRPr lang="en-IN" dirty="0"/>
          </a:p>
        </p:txBody>
      </p:sp>
      <p:sp>
        <p:nvSpPr>
          <p:cNvPr id="74" name="Google Shape;74;p1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1" name="Google Shape;71;p12"/>
          <p:cNvSpPr txBox="1"/>
          <p:nvPr/>
        </p:nvSpPr>
        <p:spPr>
          <a:xfrm>
            <a:off x="275570" y="1004971"/>
            <a:ext cx="4352797" cy="3782546"/>
          </a:xfrm>
          <a:prstGeom prst="rect">
            <a:avLst/>
          </a:prstGeom>
          <a:noFill/>
          <a:ln>
            <a:noFill/>
          </a:ln>
        </p:spPr>
        <p:txBody>
          <a:bodyPr spcFirstLastPara="1" wrap="square" lIns="91425" tIns="91425" rIns="91425" bIns="91425" anchor="t" anchorCtr="0">
            <a:noAutofit/>
          </a:bodyPr>
          <a:lstStyle/>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What is Typescript</a:t>
            </a:r>
          </a:p>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Info of </a:t>
            </a:r>
            <a:r>
              <a:rPr lang="en-IN" sz="1200" dirty="0" err="1">
                <a:solidFill>
                  <a:srgbClr val="FFFFFF"/>
                </a:solidFill>
                <a:latin typeface="Cousine"/>
                <a:ea typeface="Cousine"/>
                <a:cs typeface="Cousine"/>
                <a:sym typeface="Cousine"/>
              </a:rPr>
              <a:t>Javascript</a:t>
            </a:r>
            <a:endParaRPr lang="en-IN" sz="1200" dirty="0">
              <a:solidFill>
                <a:srgbClr val="FFFFFF"/>
              </a:solidFill>
              <a:latin typeface="Cousine"/>
              <a:ea typeface="Cousine"/>
              <a:cs typeface="Cousine"/>
              <a:sym typeface="Cousine"/>
            </a:endParaRPr>
          </a:p>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Why there was an need for Typescript</a:t>
            </a:r>
          </a:p>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Installation in our machine</a:t>
            </a:r>
          </a:p>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Datatypes</a:t>
            </a:r>
          </a:p>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Variables – </a:t>
            </a:r>
            <a:r>
              <a:rPr lang="en-IN" sz="1200" dirty="0" err="1">
                <a:solidFill>
                  <a:srgbClr val="FFFFFF"/>
                </a:solidFill>
                <a:latin typeface="Cousine"/>
                <a:ea typeface="Cousine"/>
                <a:cs typeface="Cousine"/>
                <a:sym typeface="Cousine"/>
              </a:rPr>
              <a:t>let,var,const</a:t>
            </a:r>
            <a:endParaRPr lang="en-IN" sz="1200" dirty="0">
              <a:solidFill>
                <a:srgbClr val="FFFFFF"/>
              </a:solidFill>
              <a:latin typeface="Cousine"/>
              <a:ea typeface="Cousine"/>
              <a:cs typeface="Cousine"/>
              <a:sym typeface="Cousine"/>
            </a:endParaRPr>
          </a:p>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a:t>
            </a:r>
            <a:r>
              <a:rPr lang="en-IN" sz="1200" dirty="0" err="1">
                <a:solidFill>
                  <a:srgbClr val="FFFFFF"/>
                </a:solidFill>
                <a:latin typeface="Cousine"/>
                <a:ea typeface="Cousine"/>
                <a:cs typeface="Cousine"/>
                <a:sym typeface="Cousine"/>
              </a:rPr>
              <a:t>string,number,Boolean</a:t>
            </a:r>
            <a:r>
              <a:rPr lang="en-IN" sz="1200" dirty="0">
                <a:solidFill>
                  <a:srgbClr val="FFFFFF"/>
                </a:solidFill>
                <a:latin typeface="Cousine"/>
                <a:ea typeface="Cousine"/>
                <a:cs typeface="Cousine"/>
                <a:sym typeface="Cousine"/>
              </a:rPr>
              <a:t>) = Primitive types</a:t>
            </a:r>
          </a:p>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Arrays</a:t>
            </a:r>
          </a:p>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Type Assignments(Explicit and implicit)</a:t>
            </a:r>
          </a:p>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Type Inference</a:t>
            </a:r>
          </a:p>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Union</a:t>
            </a:r>
          </a:p>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Object types</a:t>
            </a:r>
          </a:p>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Control statements(if-</a:t>
            </a:r>
            <a:r>
              <a:rPr lang="en-IN" sz="1200" dirty="0" err="1">
                <a:solidFill>
                  <a:srgbClr val="FFFFFF"/>
                </a:solidFill>
                <a:latin typeface="Cousine"/>
                <a:ea typeface="Cousine"/>
                <a:cs typeface="Cousine"/>
                <a:sym typeface="Cousine"/>
              </a:rPr>
              <a:t>else,switch</a:t>
            </a:r>
            <a:r>
              <a:rPr lang="en-IN" sz="1200" dirty="0">
                <a:solidFill>
                  <a:srgbClr val="FFFFFF"/>
                </a:solidFill>
                <a:latin typeface="Cousine"/>
                <a:ea typeface="Cousine"/>
                <a:cs typeface="Cousine"/>
                <a:sym typeface="Cousine"/>
              </a:rPr>
              <a:t>)</a:t>
            </a:r>
          </a:p>
          <a:p>
            <a:pPr marL="171450" lvl="0" indent="-171450" algn="l" rtl="0">
              <a:spcBef>
                <a:spcPts val="600"/>
              </a:spcBef>
              <a:spcAft>
                <a:spcPts val="0"/>
              </a:spcAft>
              <a:buFont typeface="Wingdings" panose="05000000000000000000" pitchFamily="2" charset="2"/>
              <a:buChar char="ü"/>
            </a:pPr>
            <a:r>
              <a:rPr lang="en-IN" sz="1200" dirty="0">
                <a:solidFill>
                  <a:srgbClr val="FFFFFF"/>
                </a:solidFill>
                <a:latin typeface="Cousine"/>
                <a:ea typeface="Cousine"/>
                <a:cs typeface="Cousine"/>
                <a:sym typeface="Cousine"/>
              </a:rPr>
              <a:t>Loops(for , for-in , for-of , while)</a:t>
            </a:r>
          </a:p>
          <a:p>
            <a:pPr marL="171450" lvl="0" indent="-171450" algn="l" rtl="0">
              <a:spcBef>
                <a:spcPts val="600"/>
              </a:spcBef>
              <a:spcAft>
                <a:spcPts val="0"/>
              </a:spcAft>
              <a:buFont typeface="Wingdings" panose="05000000000000000000" pitchFamily="2" charset="2"/>
              <a:buChar char="ü"/>
            </a:pPr>
            <a:endParaRPr lang="en-IN" sz="1200" dirty="0">
              <a:solidFill>
                <a:srgbClr val="FFFFFF"/>
              </a:solidFill>
              <a:latin typeface="Cousine"/>
              <a:ea typeface="Cousine"/>
              <a:cs typeface="Cousine"/>
              <a:sym typeface="Cousine"/>
            </a:endParaRPr>
          </a:p>
          <a:p>
            <a:pPr marL="171450" lvl="0" indent="-171450" algn="l" rtl="0">
              <a:spcBef>
                <a:spcPts val="600"/>
              </a:spcBef>
              <a:spcAft>
                <a:spcPts val="0"/>
              </a:spcAft>
              <a:buFont typeface="Wingdings" panose="05000000000000000000" pitchFamily="2" charset="2"/>
              <a:buChar char="ü"/>
            </a:pPr>
            <a:endParaRPr lang="en-IN" sz="1200" dirty="0">
              <a:solidFill>
                <a:srgbClr val="FFFFFF"/>
              </a:solidFill>
              <a:latin typeface="Cousine"/>
              <a:ea typeface="Cousine"/>
              <a:cs typeface="Cousine"/>
              <a:sym typeface="Cousine"/>
            </a:endParaRPr>
          </a:p>
          <a:p>
            <a:pPr marL="171450" lvl="0" indent="-171450" algn="l" rtl="0">
              <a:spcBef>
                <a:spcPts val="600"/>
              </a:spcBef>
              <a:spcAft>
                <a:spcPts val="0"/>
              </a:spcAft>
              <a:buFont typeface="Wingdings" panose="05000000000000000000" pitchFamily="2" charset="2"/>
              <a:buChar char="ü"/>
            </a:pPr>
            <a:endParaRPr lang="en-IN" sz="1200" dirty="0">
              <a:solidFill>
                <a:srgbClr val="FFFFFF"/>
              </a:solidFill>
              <a:latin typeface="Cousine"/>
              <a:ea typeface="Cousine"/>
              <a:cs typeface="Cousine"/>
              <a:sym typeface="Cousine"/>
            </a:endParaRPr>
          </a:p>
          <a:p>
            <a:pPr lvl="0" algn="l" rtl="0">
              <a:spcBef>
                <a:spcPts val="600"/>
              </a:spcBef>
              <a:spcAft>
                <a:spcPts val="0"/>
              </a:spcAft>
            </a:pPr>
            <a:endParaRPr lang="en-IN" sz="1200" dirty="0">
              <a:solidFill>
                <a:srgbClr val="FFFFFF"/>
              </a:solidFill>
              <a:latin typeface="Cousine"/>
              <a:ea typeface="Cousine"/>
              <a:cs typeface="Cousine"/>
              <a:sym typeface="Cousine"/>
            </a:endParaRPr>
          </a:p>
          <a:p>
            <a:pPr marL="171450" lvl="0" indent="-171450" algn="l" rtl="0">
              <a:spcBef>
                <a:spcPts val="600"/>
              </a:spcBef>
              <a:spcAft>
                <a:spcPts val="0"/>
              </a:spcAft>
              <a:buFont typeface="Wingdings" panose="05000000000000000000" pitchFamily="2" charset="2"/>
              <a:buChar char="ü"/>
            </a:pPr>
            <a:endParaRPr lang="en-IN" sz="1200" dirty="0">
              <a:solidFill>
                <a:srgbClr val="FFFFFF"/>
              </a:solidFill>
              <a:latin typeface="Cousine"/>
              <a:ea typeface="Cousine"/>
              <a:cs typeface="Cousine"/>
              <a:sym typeface="Cousine"/>
            </a:endParaRPr>
          </a:p>
          <a:p>
            <a:pPr marL="171450" lvl="0" indent="-171450" algn="l" rtl="0">
              <a:spcBef>
                <a:spcPts val="600"/>
              </a:spcBef>
              <a:spcAft>
                <a:spcPts val="0"/>
              </a:spcAft>
              <a:buFont typeface="Wingdings" panose="05000000000000000000" pitchFamily="2" charset="2"/>
              <a:buChar char="ü"/>
            </a:pPr>
            <a:endParaRPr lang="en-IN" sz="1200" dirty="0">
              <a:solidFill>
                <a:srgbClr val="FFFFFF"/>
              </a:solidFill>
              <a:latin typeface="Cousine"/>
              <a:ea typeface="Cousine"/>
              <a:cs typeface="Cousine"/>
              <a:sym typeface="Cousine"/>
            </a:endParaRPr>
          </a:p>
          <a:p>
            <a:pPr marL="171450" lvl="0" indent="-171450" algn="l" rtl="0">
              <a:spcBef>
                <a:spcPts val="600"/>
              </a:spcBef>
              <a:spcAft>
                <a:spcPts val="0"/>
              </a:spcAft>
              <a:buFont typeface="Wingdings" panose="05000000000000000000" pitchFamily="2" charset="2"/>
              <a:buChar char="ü"/>
            </a:pPr>
            <a:endParaRPr lang="en-IN" sz="1200" dirty="0">
              <a:solidFill>
                <a:srgbClr val="FFFFFF"/>
              </a:solidFill>
              <a:latin typeface="Cousine"/>
              <a:ea typeface="Cousine"/>
              <a:cs typeface="Cousine"/>
              <a:sym typeface="Cousine"/>
            </a:endParaRPr>
          </a:p>
          <a:p>
            <a:pPr marL="171450" lvl="0" indent="-171450" algn="l" rtl="0">
              <a:spcBef>
                <a:spcPts val="600"/>
              </a:spcBef>
              <a:spcAft>
                <a:spcPts val="0"/>
              </a:spcAft>
              <a:buFont typeface="Wingdings" panose="05000000000000000000" pitchFamily="2" charset="2"/>
              <a:buChar char="ü"/>
            </a:pPr>
            <a:endParaRPr sz="1200" dirty="0">
              <a:solidFill>
                <a:srgbClr val="FFFFFF"/>
              </a:solidFill>
              <a:latin typeface="Cousine"/>
              <a:ea typeface="Cousine"/>
              <a:cs typeface="Cousine"/>
              <a:sym typeface="Cousine"/>
            </a:endParaRPr>
          </a:p>
        </p:txBody>
      </p:sp>
      <p:sp>
        <p:nvSpPr>
          <p:cNvPr id="72" name="Google Shape;72;p12"/>
          <p:cNvSpPr txBox="1"/>
          <p:nvPr/>
        </p:nvSpPr>
        <p:spPr>
          <a:xfrm>
            <a:off x="4744975" y="3601233"/>
            <a:ext cx="3941700" cy="1008297"/>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FFFFFF"/>
              </a:solidFill>
              <a:latin typeface="Cousine"/>
              <a:ea typeface="Cousine"/>
              <a:cs typeface="Cousine"/>
              <a:sym typeface="Cousine"/>
            </a:endParaRPr>
          </a:p>
        </p:txBody>
      </p:sp>
      <p:sp>
        <p:nvSpPr>
          <p:cNvPr id="73" name="Google Shape;73;p12"/>
          <p:cNvSpPr txBox="1"/>
          <p:nvPr/>
        </p:nvSpPr>
        <p:spPr>
          <a:xfrm>
            <a:off x="457200" y="3444583"/>
            <a:ext cx="82296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200" dirty="0">
              <a:solidFill>
                <a:srgbClr val="FFFFFF"/>
              </a:solidFill>
              <a:latin typeface="Cousine"/>
              <a:ea typeface="Cousine"/>
              <a:cs typeface="Cousine"/>
              <a:sym typeface="Cousine"/>
            </a:endParaRPr>
          </a:p>
          <a:p>
            <a:pPr marL="0" lvl="0" indent="0" algn="l" rtl="0">
              <a:spcBef>
                <a:spcPts val="1000"/>
              </a:spcBef>
              <a:spcAft>
                <a:spcPts val="0"/>
              </a:spcAft>
              <a:buNone/>
            </a:pPr>
            <a:endParaRPr sz="1200" dirty="0">
              <a:solidFill>
                <a:srgbClr val="FFFFFF"/>
              </a:solidFill>
              <a:latin typeface="Cousine"/>
              <a:ea typeface="Cousine"/>
              <a:cs typeface="Cousine"/>
              <a:sym typeface="Cousine"/>
            </a:endParaRPr>
          </a:p>
          <a:p>
            <a:pPr marL="0" lvl="0" indent="0" algn="l" rtl="0">
              <a:spcBef>
                <a:spcPts val="1000"/>
              </a:spcBef>
              <a:spcAft>
                <a:spcPts val="1000"/>
              </a:spcAft>
              <a:buNone/>
            </a:pPr>
            <a:endParaRPr sz="1200" dirty="0">
              <a:solidFill>
                <a:srgbClr val="FFFFFF"/>
              </a:solidFill>
              <a:latin typeface="Cousine"/>
              <a:ea typeface="Cousine"/>
              <a:cs typeface="Cousine"/>
              <a:sym typeface="Cousin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0D97-E381-77CA-6603-E93B1978EE3F}"/>
              </a:ext>
            </a:extLst>
          </p:cNvPr>
          <p:cNvSpPr>
            <a:spLocks noGrp="1"/>
          </p:cNvSpPr>
          <p:nvPr>
            <p:ph type="title"/>
          </p:nvPr>
        </p:nvSpPr>
        <p:spPr/>
        <p:txBody>
          <a:bodyPr/>
          <a:lstStyle/>
          <a:p>
            <a:r>
              <a:rPr lang="en-IN" dirty="0"/>
              <a:t>Arrow functions</a:t>
            </a:r>
          </a:p>
        </p:txBody>
      </p:sp>
      <p:sp>
        <p:nvSpPr>
          <p:cNvPr id="3" name="Text Placeholder 2">
            <a:extLst>
              <a:ext uri="{FF2B5EF4-FFF2-40B4-BE49-F238E27FC236}">
                <a16:creationId xmlns:a16="http://schemas.microsoft.com/office/drawing/2014/main" id="{ED6AED55-149D-C04A-0076-AADAA9C5ECE1}"/>
              </a:ext>
            </a:extLst>
          </p:cNvPr>
          <p:cNvSpPr>
            <a:spLocks noGrp="1"/>
          </p:cNvSpPr>
          <p:nvPr>
            <p:ph type="body" idx="1"/>
          </p:nvPr>
        </p:nvSpPr>
        <p:spPr/>
        <p:txBody>
          <a:bodyPr/>
          <a:lstStyle/>
          <a:p>
            <a:r>
              <a:rPr lang="en-US" sz="1600" b="0" i="0" dirty="0">
                <a:solidFill>
                  <a:schemeClr val="bg1"/>
                </a:solidFill>
                <a:effectLst/>
                <a:latin typeface="inter-regular"/>
              </a:rPr>
              <a:t>ES6 version of TypeScript provides an arrow function which is the </a:t>
            </a:r>
            <a:r>
              <a:rPr lang="en-US" sz="1600" b="1" i="0" dirty="0">
                <a:solidFill>
                  <a:schemeClr val="bg1"/>
                </a:solidFill>
                <a:effectLst/>
                <a:latin typeface="inter-bold"/>
              </a:rPr>
              <a:t>shorthand</a:t>
            </a:r>
            <a:r>
              <a:rPr lang="en-US" sz="1600" b="0" i="0" dirty="0">
                <a:solidFill>
                  <a:schemeClr val="bg1"/>
                </a:solidFill>
                <a:effectLst/>
                <a:latin typeface="inter-regular"/>
              </a:rPr>
              <a:t> syntax for defining the anonymous function, i.e., for function expressions. It omits the function keyword.</a:t>
            </a:r>
          </a:p>
          <a:p>
            <a:r>
              <a:rPr lang="en-US" sz="1600" dirty="0">
                <a:solidFill>
                  <a:schemeClr val="bg1"/>
                </a:solidFill>
                <a:latin typeface="inter-regular"/>
              </a:rPr>
              <a:t>Syntax :  </a:t>
            </a:r>
            <a:endParaRPr lang="en-US" sz="1600" b="0" i="0" dirty="0">
              <a:solidFill>
                <a:schemeClr val="bg1"/>
              </a:solidFill>
              <a:effectLst/>
              <a:latin typeface="inter-regular"/>
            </a:endParaRPr>
          </a:p>
          <a:p>
            <a:r>
              <a:rPr lang="en-US" sz="1600" dirty="0">
                <a:solidFill>
                  <a:schemeClr val="bg1"/>
                </a:solidFill>
                <a:latin typeface="inter-regular"/>
              </a:rPr>
              <a:t>let </a:t>
            </a:r>
            <a:r>
              <a:rPr lang="en-US" sz="1600" dirty="0" err="1">
                <a:solidFill>
                  <a:schemeClr val="bg1"/>
                </a:solidFill>
                <a:latin typeface="inter-regular"/>
              </a:rPr>
              <a:t>function_name</a:t>
            </a:r>
            <a:r>
              <a:rPr lang="en-US" sz="1600" dirty="0">
                <a:solidFill>
                  <a:schemeClr val="bg1"/>
                </a:solidFill>
                <a:latin typeface="inter-regular"/>
              </a:rPr>
              <a:t> = (</a:t>
            </a:r>
            <a:r>
              <a:rPr lang="en-US" sz="1600" dirty="0" err="1">
                <a:solidFill>
                  <a:schemeClr val="bg1"/>
                </a:solidFill>
                <a:latin typeface="inter-regular"/>
              </a:rPr>
              <a:t>parameter:type,parameter:type</a:t>
            </a:r>
            <a:r>
              <a:rPr lang="en-US" sz="1600" dirty="0">
                <a:solidFill>
                  <a:schemeClr val="bg1"/>
                </a:solidFill>
                <a:latin typeface="inter-regular"/>
              </a:rPr>
              <a:t>……) =&gt; {  </a:t>
            </a:r>
          </a:p>
          <a:p>
            <a:r>
              <a:rPr lang="en-US" sz="1600" dirty="0">
                <a:solidFill>
                  <a:schemeClr val="bg1"/>
                </a:solidFill>
                <a:latin typeface="inter-regular"/>
              </a:rPr>
              <a:t>                 console.log();</a:t>
            </a:r>
          </a:p>
          <a:p>
            <a:r>
              <a:rPr lang="en-US" sz="1600" dirty="0">
                <a:solidFill>
                  <a:schemeClr val="bg1"/>
                </a:solidFill>
                <a:latin typeface="inter-regular"/>
              </a:rPr>
              <a:t>}</a:t>
            </a:r>
          </a:p>
          <a:p>
            <a:r>
              <a:rPr lang="en-US" sz="1600" dirty="0">
                <a:solidFill>
                  <a:schemeClr val="bg1"/>
                </a:solidFill>
                <a:latin typeface="inter-regular"/>
              </a:rPr>
              <a:t>Ex :   let </a:t>
            </a:r>
            <a:r>
              <a:rPr lang="en-US" sz="1600" dirty="0" err="1">
                <a:solidFill>
                  <a:schemeClr val="bg1"/>
                </a:solidFill>
                <a:latin typeface="inter-regular"/>
              </a:rPr>
              <a:t>printHello</a:t>
            </a:r>
            <a:r>
              <a:rPr lang="en-US" sz="1600" dirty="0">
                <a:solidFill>
                  <a:schemeClr val="bg1"/>
                </a:solidFill>
                <a:latin typeface="inter-regular"/>
              </a:rPr>
              <a:t> = (a : string) =&gt; {</a:t>
            </a:r>
          </a:p>
          <a:p>
            <a:r>
              <a:rPr lang="en-US" sz="1600" dirty="0">
                <a:solidFill>
                  <a:schemeClr val="bg1"/>
                </a:solidFill>
                <a:latin typeface="inter-regular"/>
              </a:rPr>
              <a:t>                   console.log(“string passed is “ + a)</a:t>
            </a:r>
          </a:p>
          <a:p>
            <a:r>
              <a:rPr lang="en-US" sz="1600" dirty="0">
                <a:solidFill>
                  <a:schemeClr val="bg1"/>
                </a:solidFill>
                <a:latin typeface="inter-regular"/>
              </a:rPr>
              <a:t>         }</a:t>
            </a:r>
          </a:p>
        </p:txBody>
      </p:sp>
      <p:sp>
        <p:nvSpPr>
          <p:cNvPr id="4" name="Slide Number Placeholder 3">
            <a:extLst>
              <a:ext uri="{FF2B5EF4-FFF2-40B4-BE49-F238E27FC236}">
                <a16:creationId xmlns:a16="http://schemas.microsoft.com/office/drawing/2014/main" id="{6F8B2D11-99A0-6E6E-CF8F-FD77395DD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65106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F37A-0567-3A16-DFCE-757E31B0CB4C}"/>
              </a:ext>
            </a:extLst>
          </p:cNvPr>
          <p:cNvSpPr>
            <a:spLocks noGrp="1"/>
          </p:cNvSpPr>
          <p:nvPr>
            <p:ph type="title"/>
          </p:nvPr>
        </p:nvSpPr>
        <p:spPr/>
        <p:txBody>
          <a:bodyPr/>
          <a:lstStyle/>
          <a:p>
            <a:r>
              <a:rPr lang="en-IN" dirty="0"/>
              <a:t>Decorators in Typescript</a:t>
            </a:r>
          </a:p>
        </p:txBody>
      </p:sp>
      <p:sp>
        <p:nvSpPr>
          <p:cNvPr id="3" name="Text Placeholder 2">
            <a:extLst>
              <a:ext uri="{FF2B5EF4-FFF2-40B4-BE49-F238E27FC236}">
                <a16:creationId xmlns:a16="http://schemas.microsoft.com/office/drawing/2014/main" id="{30369CC2-2342-7B71-2692-EF3462969EBD}"/>
              </a:ext>
            </a:extLst>
          </p:cNvPr>
          <p:cNvSpPr>
            <a:spLocks noGrp="1"/>
          </p:cNvSpPr>
          <p:nvPr>
            <p:ph type="body" idx="1"/>
          </p:nvPr>
        </p:nvSpPr>
        <p:spPr/>
        <p:txBody>
          <a:bodyPr/>
          <a:lstStyle/>
          <a:p>
            <a:r>
              <a:rPr lang="en-US" sz="1400" dirty="0"/>
              <a:t>A Decorator is a special kind of declaration that can be applied to classes, methods, accessor, property, or parameter. Decorators are simply functions that are prefixed @expression symbol, where expression must evaluate to a function that will be called at runtime with information about the decorated declaration.</a:t>
            </a:r>
          </a:p>
          <a:p>
            <a:r>
              <a:rPr lang="en-US" sz="1400" dirty="0"/>
              <a:t>TypeScript Decorators serves the purpose of adding both annotations and metadata to the existing code in a declarative way.</a:t>
            </a:r>
          </a:p>
          <a:p>
            <a:r>
              <a:rPr lang="en-US" sz="1400" dirty="0"/>
              <a:t>To enable experimental support for decorators, we must enable the </a:t>
            </a:r>
            <a:r>
              <a:rPr lang="en-US" sz="1400" dirty="0" err="1"/>
              <a:t>experimentalDecorators</a:t>
            </a:r>
            <a:r>
              <a:rPr lang="en-US" sz="1400" dirty="0"/>
              <a:t> compiler option either on the command line or in our </a:t>
            </a:r>
            <a:r>
              <a:rPr lang="en-US" sz="1400" dirty="0" err="1"/>
              <a:t>tsconfig.json</a:t>
            </a:r>
            <a:r>
              <a:rPr lang="en-US" sz="1400" dirty="0"/>
              <a:t>:</a:t>
            </a:r>
          </a:p>
        </p:txBody>
      </p:sp>
      <p:sp>
        <p:nvSpPr>
          <p:cNvPr id="4" name="Slide Number Placeholder 3">
            <a:extLst>
              <a:ext uri="{FF2B5EF4-FFF2-40B4-BE49-F238E27FC236}">
                <a16:creationId xmlns:a16="http://schemas.microsoft.com/office/drawing/2014/main" id="{4846854D-8B8F-8687-E63C-080CF2BA2D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859011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3"/>
          <p:cNvSpPr txBox="1">
            <a:spLocks noGrp="1"/>
          </p:cNvSpPr>
          <p:nvPr>
            <p:ph type="ctrTitle" idx="4294967295"/>
          </p:nvPr>
        </p:nvSpPr>
        <p:spPr>
          <a:xfrm>
            <a:off x="878657" y="1440025"/>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a:t>Thanks!</a:t>
            </a:r>
            <a:endParaRPr sz="6000" b="1"/>
          </a:p>
        </p:txBody>
      </p:sp>
      <p:sp>
        <p:nvSpPr>
          <p:cNvPr id="330" name="Google Shape;330;p33"/>
          <p:cNvSpPr txBox="1">
            <a:spLocks noGrp="1"/>
          </p:cNvSpPr>
          <p:nvPr>
            <p:ph type="subTitle" idx="4294967295"/>
          </p:nvPr>
        </p:nvSpPr>
        <p:spPr>
          <a:xfrm>
            <a:off x="878657" y="2444295"/>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dirty="0"/>
          </a:p>
        </p:txBody>
      </p:sp>
      <p:sp>
        <p:nvSpPr>
          <p:cNvPr id="331" name="Google Shape;331;p33"/>
          <p:cNvSpPr txBox="1">
            <a:spLocks noGrp="1"/>
          </p:cNvSpPr>
          <p:nvPr>
            <p:ph type="body" idx="4294967295"/>
          </p:nvPr>
        </p:nvSpPr>
        <p:spPr>
          <a:xfrm>
            <a:off x="909500" y="3160274"/>
            <a:ext cx="3711300" cy="9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800" dirty="0"/>
          </a:p>
        </p:txBody>
      </p:sp>
      <p:sp>
        <p:nvSpPr>
          <p:cNvPr id="332" name="Google Shape;332;p3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pSp>
        <p:nvGrpSpPr>
          <p:cNvPr id="79" name="Google Shape;79;p13"/>
          <p:cNvGrpSpPr/>
          <p:nvPr/>
        </p:nvGrpSpPr>
        <p:grpSpPr>
          <a:xfrm>
            <a:off x="6125804" y="2334470"/>
            <a:ext cx="2174335" cy="2111735"/>
            <a:chOff x="5708850" y="3417450"/>
            <a:chExt cx="2931161" cy="2815646"/>
          </a:xfrm>
        </p:grpSpPr>
        <p:sp>
          <p:nvSpPr>
            <p:cNvPr id="80" name="Google Shape;80;p13"/>
            <p:cNvSpPr/>
            <p:nvPr/>
          </p:nvSpPr>
          <p:spPr>
            <a:xfrm>
              <a:off x="6102011" y="3942011"/>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8516561" y="39420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2" name="Google Shape;82;p13"/>
            <p:cNvSpPr/>
            <p:nvPr/>
          </p:nvSpPr>
          <p:spPr>
            <a:xfrm rot="-5400000">
              <a:off x="7180125" y="260552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3" name="Google Shape;83;p13"/>
            <p:cNvSpPr/>
            <p:nvPr/>
          </p:nvSpPr>
          <p:spPr>
            <a:xfrm rot="-5400000">
              <a:off x="5708850" y="34174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3"/>
            <p:cNvCxnSpPr/>
            <p:nvPr/>
          </p:nvCxnSpPr>
          <p:spPr>
            <a:xfrm>
              <a:off x="6109725" y="3957425"/>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85" name="Google Shape;85;p13"/>
            <p:cNvCxnSpPr/>
            <p:nvPr/>
          </p:nvCxnSpPr>
          <p:spPr>
            <a:xfrm flipH="1">
              <a:off x="6102050" y="3941996"/>
              <a:ext cx="2291100" cy="2291100"/>
            </a:xfrm>
            <a:prstGeom prst="straightConnector1">
              <a:avLst/>
            </a:prstGeom>
            <a:noFill/>
            <a:ln w="9525" cap="flat" cmpd="sng">
              <a:solidFill>
                <a:srgbClr val="FFFFFF"/>
              </a:solidFill>
              <a:prstDash val="dash"/>
              <a:round/>
              <a:headEnd type="none" w="med" len="med"/>
              <a:tailEnd type="none" w="med" len="med"/>
            </a:ln>
          </p:spPr>
        </p:cxnSp>
        <p:cxnSp>
          <p:nvCxnSpPr>
            <p:cNvPr id="86" name="Google Shape;86;p13"/>
            <p:cNvCxnSpPr/>
            <p:nvPr/>
          </p:nvCxnSpPr>
          <p:spPr>
            <a:xfrm>
              <a:off x="5978575" y="3949725"/>
              <a:ext cx="0" cy="2283300"/>
            </a:xfrm>
            <a:prstGeom prst="straightConnector1">
              <a:avLst/>
            </a:prstGeom>
            <a:noFill/>
            <a:ln w="9525" cap="flat" cmpd="sng">
              <a:solidFill>
                <a:srgbClr val="FFFFFF"/>
              </a:solidFill>
              <a:prstDash val="solid"/>
              <a:round/>
              <a:headEnd type="triangle" w="sm" len="sm"/>
              <a:tailEnd type="triangle" w="sm" len="sm"/>
            </a:ln>
          </p:spPr>
        </p:cxnSp>
      </p:grpSp>
      <p:sp>
        <p:nvSpPr>
          <p:cNvPr id="87" name="Google Shape;87;p13"/>
          <p:cNvSpPr txBox="1">
            <a:spLocks noGrp="1"/>
          </p:cNvSpPr>
          <p:nvPr>
            <p:ph type="ctrTitle" idx="4294967295"/>
          </p:nvPr>
        </p:nvSpPr>
        <p:spPr>
          <a:xfrm>
            <a:off x="878657" y="647541"/>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800" b="1" dirty="0"/>
              <a:t>What is Typescript</a:t>
            </a:r>
            <a:endParaRPr sz="4800" b="1" dirty="0"/>
          </a:p>
        </p:txBody>
      </p:sp>
      <p:sp>
        <p:nvSpPr>
          <p:cNvPr id="88" name="Google Shape;88;p13"/>
          <p:cNvSpPr txBox="1">
            <a:spLocks noGrp="1"/>
          </p:cNvSpPr>
          <p:nvPr>
            <p:ph type="subTitle" idx="4294967295"/>
          </p:nvPr>
        </p:nvSpPr>
        <p:spPr>
          <a:xfrm>
            <a:off x="878657" y="1423212"/>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dirty="0"/>
          </a:p>
        </p:txBody>
      </p:sp>
      <p:sp>
        <p:nvSpPr>
          <p:cNvPr id="89" name="Google Shape;89;p13"/>
          <p:cNvSpPr txBox="1">
            <a:spLocks noGrp="1"/>
          </p:cNvSpPr>
          <p:nvPr>
            <p:ph type="body" idx="4294967295"/>
          </p:nvPr>
        </p:nvSpPr>
        <p:spPr>
          <a:xfrm>
            <a:off x="425886" y="2208012"/>
            <a:ext cx="5154458" cy="1919314"/>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
            </a:pPr>
            <a:r>
              <a:rPr lang="en-IN" sz="1400" dirty="0">
                <a:solidFill>
                  <a:schemeClr val="bg1"/>
                </a:solidFill>
              </a:rPr>
              <a:t>Powerful Addition to JavaScript.</a:t>
            </a:r>
          </a:p>
          <a:p>
            <a:pPr marL="285750" lvl="0" indent="-285750" algn="l" rtl="0">
              <a:spcBef>
                <a:spcPts val="600"/>
              </a:spcBef>
              <a:spcAft>
                <a:spcPts val="0"/>
              </a:spcAft>
              <a:buFont typeface="Wingdings" panose="05000000000000000000" pitchFamily="2" charset="2"/>
              <a:buChar char="§"/>
            </a:pPr>
            <a:r>
              <a:rPr lang="en-IN" sz="1400" dirty="0">
                <a:solidFill>
                  <a:schemeClr val="bg1"/>
                </a:solidFill>
              </a:rPr>
              <a:t>Developed By Microsoft.</a:t>
            </a:r>
          </a:p>
          <a:p>
            <a:pPr marL="285750" lvl="0" indent="-285750" algn="l" rtl="0">
              <a:spcBef>
                <a:spcPts val="600"/>
              </a:spcBef>
              <a:spcAft>
                <a:spcPts val="0"/>
              </a:spcAft>
              <a:buFont typeface="Wingdings" panose="05000000000000000000" pitchFamily="2" charset="2"/>
              <a:buChar char="§"/>
            </a:pPr>
            <a:r>
              <a:rPr lang="en-IN" sz="1400" dirty="0">
                <a:solidFill>
                  <a:schemeClr val="bg1"/>
                </a:solidFill>
              </a:rPr>
              <a:t>Supported by Technologies like </a:t>
            </a:r>
            <a:r>
              <a:rPr lang="en-IN" sz="1400" dirty="0" err="1">
                <a:solidFill>
                  <a:schemeClr val="bg1"/>
                </a:solidFill>
              </a:rPr>
              <a:t>Angular,vuejs,Reactjs</a:t>
            </a:r>
            <a:r>
              <a:rPr lang="en-IN" sz="1400" dirty="0">
                <a:solidFill>
                  <a:schemeClr val="bg1"/>
                </a:solidFill>
              </a:rPr>
              <a:t> etc</a:t>
            </a:r>
          </a:p>
          <a:p>
            <a:pPr marL="285750" lvl="0" indent="-285750" algn="l" rtl="0">
              <a:spcBef>
                <a:spcPts val="600"/>
              </a:spcBef>
              <a:spcAft>
                <a:spcPts val="0"/>
              </a:spcAft>
              <a:buFont typeface="Wingdings" panose="05000000000000000000" pitchFamily="2" charset="2"/>
              <a:buChar char="§"/>
            </a:pPr>
            <a:r>
              <a:rPr lang="en-IN" sz="1400" dirty="0">
                <a:solidFill>
                  <a:schemeClr val="bg1"/>
                </a:solidFill>
              </a:rPr>
              <a:t>Typescript is an free and open high-level programming language developed by </a:t>
            </a:r>
            <a:r>
              <a:rPr lang="en-IN" sz="1400" dirty="0" err="1">
                <a:solidFill>
                  <a:schemeClr val="bg1"/>
                </a:solidFill>
              </a:rPr>
              <a:t>Microsoft.It</a:t>
            </a:r>
            <a:r>
              <a:rPr lang="en-IN" sz="1400" dirty="0">
                <a:solidFill>
                  <a:schemeClr val="bg1"/>
                </a:solidFill>
              </a:rPr>
              <a:t> is a strict syntactical superset of </a:t>
            </a:r>
            <a:r>
              <a:rPr lang="en-IN" sz="1400" dirty="0" err="1">
                <a:solidFill>
                  <a:schemeClr val="bg1"/>
                </a:solidFill>
              </a:rPr>
              <a:t>javascript</a:t>
            </a:r>
            <a:r>
              <a:rPr lang="en-IN" sz="1400" dirty="0">
                <a:solidFill>
                  <a:schemeClr val="bg1"/>
                </a:solidFill>
              </a:rPr>
              <a:t>.</a:t>
            </a:r>
          </a:p>
          <a:p>
            <a:pPr marL="285750" lvl="0" indent="-285750" algn="l" rtl="0">
              <a:spcBef>
                <a:spcPts val="600"/>
              </a:spcBef>
              <a:spcAft>
                <a:spcPts val="0"/>
              </a:spcAft>
              <a:buFont typeface="Wingdings" panose="05000000000000000000" pitchFamily="2" charset="2"/>
              <a:buChar char="§"/>
            </a:pPr>
            <a:endParaRPr lang="en-IN" sz="1400" dirty="0">
              <a:solidFill>
                <a:schemeClr val="bg1"/>
              </a:solidFill>
            </a:endParaRPr>
          </a:p>
          <a:p>
            <a:pPr marL="285750" lvl="0" indent="-285750" algn="l" rtl="0">
              <a:spcBef>
                <a:spcPts val="600"/>
              </a:spcBef>
              <a:spcAft>
                <a:spcPts val="0"/>
              </a:spcAft>
              <a:buFont typeface="Wingdings" panose="05000000000000000000" pitchFamily="2" charset="2"/>
              <a:buChar char="§"/>
            </a:pPr>
            <a:endParaRPr sz="1800" dirty="0">
              <a:solidFill>
                <a:schemeClr val="bg1"/>
              </a:solidFill>
            </a:endParaRPr>
          </a:p>
        </p:txBody>
      </p:sp>
      <p:sp>
        <p:nvSpPr>
          <p:cNvPr id="91" name="Google Shape;91;p1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8FA8CC20-C2BF-B057-BE17-9EA173E7E7A5}"/>
              </a:ext>
            </a:extLst>
          </p:cNvPr>
          <p:cNvPicPr>
            <a:picLocks noChangeAspect="1"/>
          </p:cNvPicPr>
          <p:nvPr/>
        </p:nvPicPr>
        <p:blipFill>
          <a:blip r:embed="rId3"/>
          <a:stretch>
            <a:fillRect/>
          </a:stretch>
        </p:blipFill>
        <p:spPr>
          <a:xfrm>
            <a:off x="6301305" y="2790253"/>
            <a:ext cx="1804270" cy="15820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1A13-2660-117C-E91C-3020ADA8481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EECEBB0-E7C2-A960-7585-B02A8A7BC3D1}"/>
              </a:ext>
            </a:extLst>
          </p:cNvPr>
          <p:cNvSpPr>
            <a:spLocks noGrp="1"/>
          </p:cNvSpPr>
          <p:nvPr>
            <p:ph type="body" idx="1"/>
          </p:nvPr>
        </p:nvSpPr>
        <p:spPr/>
        <p:txBody>
          <a:bodyPr/>
          <a:lstStyle/>
          <a:p>
            <a:r>
              <a:rPr lang="en-US" sz="1400" b="0" i="0" dirty="0">
                <a:solidFill>
                  <a:schemeClr val="bg1"/>
                </a:solidFill>
                <a:effectLst/>
                <a:latin typeface="Arial" panose="020B0604020202020204" pitchFamily="34" charset="0"/>
              </a:rPr>
              <a:t>TypeScript may be used to develop JavaScript applications for both </a:t>
            </a:r>
            <a:r>
              <a:rPr lang="en-US" sz="1400" b="0" i="0" u="none" strike="noStrike" dirty="0">
                <a:solidFill>
                  <a:schemeClr val="bg1"/>
                </a:solidFill>
                <a:effectLst/>
                <a:latin typeface="Arial" panose="020B0604020202020204" pitchFamily="34" charset="0"/>
                <a:hlinkClick r:id="rId2" tooltip="Client-side">
                  <a:extLst>
                    <a:ext uri="{A12FA001-AC4F-418D-AE19-62706E023703}">
                      <ahyp:hlinkClr xmlns:ahyp="http://schemas.microsoft.com/office/drawing/2018/hyperlinkcolor" val="tx"/>
                    </a:ext>
                  </a:extLst>
                </a:hlinkClick>
              </a:rPr>
              <a:t>client-side</a:t>
            </a:r>
            <a:r>
              <a:rPr lang="en-US" sz="1400" b="0" i="0" dirty="0">
                <a:solidFill>
                  <a:schemeClr val="bg1"/>
                </a:solidFill>
                <a:effectLst/>
                <a:latin typeface="Arial" panose="020B0604020202020204" pitchFamily="34" charset="0"/>
              </a:rPr>
              <a:t> and </a:t>
            </a:r>
            <a:r>
              <a:rPr lang="en-US" sz="1400" b="0" i="0" u="none" strike="noStrike" dirty="0">
                <a:solidFill>
                  <a:schemeClr val="bg1"/>
                </a:solidFill>
                <a:effectLst/>
                <a:latin typeface="Arial" panose="020B0604020202020204" pitchFamily="34" charset="0"/>
                <a:hlinkClick r:id="rId3" tooltip="Server-side">
                  <a:extLst>
                    <a:ext uri="{A12FA001-AC4F-418D-AE19-62706E023703}">
                      <ahyp:hlinkClr xmlns:ahyp="http://schemas.microsoft.com/office/drawing/2018/hyperlinkcolor" val="tx"/>
                    </a:ext>
                  </a:extLst>
                </a:hlinkClick>
              </a:rPr>
              <a:t>server-side</a:t>
            </a:r>
            <a:r>
              <a:rPr lang="en-US" sz="1400" b="0" i="0" dirty="0">
                <a:solidFill>
                  <a:schemeClr val="bg1"/>
                </a:solidFill>
                <a:effectLst/>
                <a:latin typeface="Arial" panose="020B0604020202020204" pitchFamily="34" charset="0"/>
              </a:rPr>
              <a:t> execution.</a:t>
            </a:r>
          </a:p>
          <a:p>
            <a:r>
              <a:rPr lang="en-US" sz="1200" dirty="0">
                <a:solidFill>
                  <a:schemeClr val="bg1"/>
                </a:solidFill>
                <a:latin typeface="Verdana" panose="020B0604030504040204" pitchFamily="34" charset="0"/>
              </a:rPr>
              <a:t>T</a:t>
            </a:r>
            <a:r>
              <a:rPr lang="en-US" sz="1200" b="0" i="0" dirty="0">
                <a:solidFill>
                  <a:schemeClr val="bg1"/>
                </a:solidFill>
                <a:effectLst/>
                <a:latin typeface="Verdana" panose="020B0604030504040204" pitchFamily="34" charset="0"/>
              </a:rPr>
              <a:t>he reason to use TypeScript is that it catches errors at compile-time, so that you can fix it before you run code.</a:t>
            </a:r>
            <a:endParaRPr lang="en-US" sz="1200" b="0" i="0" dirty="0">
              <a:solidFill>
                <a:schemeClr val="bg1"/>
              </a:solidFill>
              <a:effectLst/>
              <a:latin typeface="Arial" panose="020B0604020202020204" pitchFamily="34" charset="0"/>
            </a:endParaRPr>
          </a:p>
          <a:p>
            <a:endParaRPr lang="en-IN" sz="1400" dirty="0">
              <a:solidFill>
                <a:schemeClr val="bg1"/>
              </a:solidFill>
            </a:endParaRPr>
          </a:p>
        </p:txBody>
      </p:sp>
      <p:sp>
        <p:nvSpPr>
          <p:cNvPr id="4" name="Slide Number Placeholder 3">
            <a:extLst>
              <a:ext uri="{FF2B5EF4-FFF2-40B4-BE49-F238E27FC236}">
                <a16:creationId xmlns:a16="http://schemas.microsoft.com/office/drawing/2014/main" id="{C581E9EA-09FE-2F23-FC87-2B650D9D6C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6" name="Picture 5">
            <a:extLst>
              <a:ext uri="{FF2B5EF4-FFF2-40B4-BE49-F238E27FC236}">
                <a16:creationId xmlns:a16="http://schemas.microsoft.com/office/drawing/2014/main" id="{68515F02-6690-A38F-5F2A-1BE2C6F94DF2}"/>
              </a:ext>
            </a:extLst>
          </p:cNvPr>
          <p:cNvPicPr>
            <a:picLocks noChangeAspect="1"/>
          </p:cNvPicPr>
          <p:nvPr/>
        </p:nvPicPr>
        <p:blipFill>
          <a:blip r:embed="rId4"/>
          <a:stretch>
            <a:fillRect/>
          </a:stretch>
        </p:blipFill>
        <p:spPr>
          <a:xfrm>
            <a:off x="1695971" y="2306637"/>
            <a:ext cx="4216313" cy="2334930"/>
          </a:xfrm>
          <a:prstGeom prst="rect">
            <a:avLst/>
          </a:prstGeom>
        </p:spPr>
      </p:pic>
    </p:spTree>
    <p:extLst>
      <p:ext uri="{BB962C8B-B14F-4D97-AF65-F5344CB8AC3E}">
        <p14:creationId xmlns:p14="http://schemas.microsoft.com/office/powerpoint/2010/main" val="40305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BA9E-D98C-E57A-F247-03F6A31F8D0C}"/>
              </a:ext>
            </a:extLst>
          </p:cNvPr>
          <p:cNvSpPr>
            <a:spLocks noGrp="1"/>
          </p:cNvSpPr>
          <p:nvPr>
            <p:ph type="ctrTitle"/>
          </p:nvPr>
        </p:nvSpPr>
        <p:spPr/>
        <p:txBody>
          <a:bodyPr/>
          <a:lstStyle/>
          <a:p>
            <a:r>
              <a:rPr lang="en-IN" dirty="0"/>
              <a:t>Why Typescript ?</a:t>
            </a:r>
          </a:p>
        </p:txBody>
      </p:sp>
      <p:sp>
        <p:nvSpPr>
          <p:cNvPr id="3" name="Subtitle 2">
            <a:extLst>
              <a:ext uri="{FF2B5EF4-FFF2-40B4-BE49-F238E27FC236}">
                <a16:creationId xmlns:a16="http://schemas.microsoft.com/office/drawing/2014/main" id="{727638BF-DA6E-592C-1D06-968D49322CD1}"/>
              </a:ext>
            </a:extLst>
          </p:cNvPr>
          <p:cNvSpPr>
            <a:spLocks noGrp="1"/>
          </p:cNvSpPr>
          <p:nvPr>
            <p:ph type="subTitle" idx="1"/>
          </p:nvPr>
        </p:nvSpPr>
        <p:spPr>
          <a:xfrm>
            <a:off x="4039645" y="3108819"/>
            <a:ext cx="4201320" cy="1532748"/>
          </a:xfrm>
        </p:spPr>
        <p:txBody>
          <a:bodyPr/>
          <a:lstStyle/>
          <a:p>
            <a:r>
              <a:rPr lang="en-IN" dirty="0"/>
              <a:t>1.Strong Type Checking</a:t>
            </a:r>
          </a:p>
          <a:p>
            <a:r>
              <a:rPr lang="en-IN" dirty="0"/>
              <a:t>2.Compile-Time Error Checks</a:t>
            </a:r>
          </a:p>
          <a:p>
            <a:r>
              <a:rPr lang="en-IN" dirty="0"/>
              <a:t>3.Object Oriented</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306F19E3-55E2-494E-C24F-2878F987A0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15143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05E1-DB06-CA53-4D24-E83087B0071D}"/>
              </a:ext>
            </a:extLst>
          </p:cNvPr>
          <p:cNvSpPr>
            <a:spLocks noGrp="1"/>
          </p:cNvSpPr>
          <p:nvPr>
            <p:ph type="title"/>
          </p:nvPr>
        </p:nvSpPr>
        <p:spPr/>
        <p:txBody>
          <a:bodyPr/>
          <a:lstStyle/>
          <a:p>
            <a:r>
              <a:rPr lang="en-IN" dirty="0" err="1">
                <a:solidFill>
                  <a:schemeClr val="tx1"/>
                </a:solidFill>
              </a:rPr>
              <a:t>DataTypes</a:t>
            </a:r>
            <a:r>
              <a:rPr lang="en-IN" dirty="0">
                <a:solidFill>
                  <a:schemeClr val="tx1"/>
                </a:solidFill>
              </a:rPr>
              <a:t> in Typescript</a:t>
            </a:r>
          </a:p>
        </p:txBody>
      </p:sp>
      <p:sp>
        <p:nvSpPr>
          <p:cNvPr id="3" name="Text Placeholder 2">
            <a:extLst>
              <a:ext uri="{FF2B5EF4-FFF2-40B4-BE49-F238E27FC236}">
                <a16:creationId xmlns:a16="http://schemas.microsoft.com/office/drawing/2014/main" id="{B1D3478A-608E-559F-20C9-6D10FA4B3C37}"/>
              </a:ext>
            </a:extLst>
          </p:cNvPr>
          <p:cNvSpPr>
            <a:spLocks noGrp="1"/>
          </p:cNvSpPr>
          <p:nvPr>
            <p:ph type="body" idx="1"/>
          </p:nvPr>
        </p:nvSpPr>
        <p:spPr>
          <a:xfrm>
            <a:off x="420778" y="1239803"/>
            <a:ext cx="4425542" cy="3725700"/>
          </a:xfrm>
        </p:spPr>
        <p:txBody>
          <a:bodyPr/>
          <a:lstStyle/>
          <a:p>
            <a:r>
              <a:rPr lang="en-IN" dirty="0"/>
              <a:t>String</a:t>
            </a:r>
          </a:p>
          <a:p>
            <a:pPr algn="just"/>
            <a:r>
              <a:rPr lang="en-US" sz="1400" b="0" i="0" dirty="0">
                <a:solidFill>
                  <a:schemeClr val="bg1"/>
                </a:solidFill>
                <a:effectLst/>
                <a:latin typeface="Verdana" panose="020B0604030504040204" pitchFamily="34" charset="0"/>
              </a:rPr>
              <a:t>String is another primitive data type that is used to store text data. String values are surrounded by single quotation marks or  double quotation marks.</a:t>
            </a:r>
          </a:p>
          <a:p>
            <a:pPr marL="114300" indent="0" algn="just">
              <a:buNone/>
            </a:pPr>
            <a:r>
              <a:rPr lang="en-US" sz="1400" dirty="0">
                <a:solidFill>
                  <a:schemeClr val="bg1"/>
                </a:solidFill>
                <a:latin typeface="Verdana" panose="020B0604030504040204" pitchFamily="34" charset="0"/>
              </a:rPr>
              <a:t> Ex : let </a:t>
            </a:r>
            <a:r>
              <a:rPr lang="en-US" sz="1400" dirty="0" err="1">
                <a:solidFill>
                  <a:schemeClr val="bg1"/>
                </a:solidFill>
                <a:latin typeface="Verdana" panose="020B0604030504040204" pitchFamily="34" charset="0"/>
              </a:rPr>
              <a:t>student_name:string</a:t>
            </a:r>
            <a:r>
              <a:rPr lang="en-US" sz="1400" dirty="0">
                <a:solidFill>
                  <a:schemeClr val="bg1"/>
                </a:solidFill>
                <a:latin typeface="Verdana" panose="020B0604030504040204" pitchFamily="34" charset="0"/>
              </a:rPr>
              <a:t> = “Vineeth”</a:t>
            </a:r>
          </a:p>
          <a:p>
            <a:pPr marL="114300" indent="0" algn="just">
              <a:buNone/>
            </a:pPr>
            <a:endParaRPr lang="en-US" sz="1200" dirty="0">
              <a:solidFill>
                <a:srgbClr val="DDDDDD"/>
              </a:solidFill>
              <a:latin typeface="Verdana" panose="020B0604030504040204" pitchFamily="34" charset="0"/>
            </a:endParaRPr>
          </a:p>
          <a:p>
            <a:pPr marL="114300" indent="0" algn="just">
              <a:buNone/>
            </a:pPr>
            <a:r>
              <a:rPr lang="en-US" sz="1200" b="0" i="0" dirty="0">
                <a:solidFill>
                  <a:srgbClr val="DDDDDD"/>
                </a:solidFill>
                <a:effectLst/>
                <a:latin typeface="Verdana" panose="020B0604030504040204" pitchFamily="34" charset="0"/>
              </a:rPr>
              <a:t>                        </a:t>
            </a:r>
            <a:endParaRPr lang="en-US" sz="1200" dirty="0">
              <a:solidFill>
                <a:schemeClr val="bg1"/>
              </a:solidFill>
              <a:latin typeface="Verdana" panose="020B0604030504040204" pitchFamily="34" charset="0"/>
            </a:endParaRPr>
          </a:p>
          <a:p>
            <a:pPr algn="just"/>
            <a:endParaRPr lang="en-US" b="0" i="0" dirty="0">
              <a:solidFill>
                <a:schemeClr val="bg1"/>
              </a:solidFill>
              <a:effectLst/>
              <a:latin typeface="Verdana" panose="020B0604030504040204" pitchFamily="34" charset="0"/>
            </a:endParaRPr>
          </a:p>
          <a:p>
            <a:br>
              <a:rPr lang="en-US" b="0" i="0" dirty="0">
                <a:solidFill>
                  <a:srgbClr val="181717"/>
                </a:solidFill>
                <a:effectLst/>
                <a:latin typeface="Verdana" panose="020B0604030504040204" pitchFamily="34" charset="0"/>
              </a:rPr>
            </a:br>
            <a:endParaRPr lang="en-IN" dirty="0"/>
          </a:p>
        </p:txBody>
      </p:sp>
      <p:sp>
        <p:nvSpPr>
          <p:cNvPr id="4" name="Text Placeholder 3">
            <a:extLst>
              <a:ext uri="{FF2B5EF4-FFF2-40B4-BE49-F238E27FC236}">
                <a16:creationId xmlns:a16="http://schemas.microsoft.com/office/drawing/2014/main" id="{E91D3681-2A6E-66C2-A958-E74F72E4E0A7}"/>
              </a:ext>
            </a:extLst>
          </p:cNvPr>
          <p:cNvSpPr>
            <a:spLocks noGrp="1"/>
          </p:cNvSpPr>
          <p:nvPr>
            <p:ph type="body" idx="2"/>
          </p:nvPr>
        </p:nvSpPr>
        <p:spPr/>
        <p:txBody>
          <a:bodyPr/>
          <a:lstStyle/>
          <a:p>
            <a:pPr marL="114300" indent="0" algn="just">
              <a:buNone/>
            </a:pPr>
            <a:r>
              <a:rPr lang="en-US" sz="1200" dirty="0">
                <a:solidFill>
                  <a:schemeClr val="bg1"/>
                </a:solidFill>
                <a:latin typeface="Verdana" panose="020B0604030504040204" pitchFamily="34" charset="0"/>
              </a:rPr>
              <a:t>Some of the string methods are :</a:t>
            </a:r>
          </a:p>
          <a:p>
            <a:pPr marL="114300" indent="0" algn="just">
              <a:buNone/>
            </a:pPr>
            <a:r>
              <a:rPr lang="en-US" sz="1200" dirty="0" err="1">
                <a:solidFill>
                  <a:schemeClr val="bg1"/>
                </a:solidFill>
                <a:latin typeface="Verdana" panose="020B0604030504040204" pitchFamily="34" charset="0"/>
              </a:rPr>
              <a:t>str.</a:t>
            </a:r>
            <a:r>
              <a:rPr lang="en-US" sz="1200" b="0" i="0" dirty="0" err="1">
                <a:solidFill>
                  <a:srgbClr val="DDDDDD"/>
                </a:solidFill>
                <a:effectLst/>
                <a:latin typeface="Verdana" panose="020B0604030504040204" pitchFamily="34" charset="0"/>
              </a:rPr>
              <a:t>length</a:t>
            </a:r>
            <a:r>
              <a:rPr lang="en-US" sz="1200" b="0" i="0" dirty="0">
                <a:solidFill>
                  <a:srgbClr val="DDDDDD"/>
                </a:solidFill>
                <a:effectLst/>
                <a:latin typeface="Verdana" panose="020B0604030504040204" pitchFamily="34" charset="0"/>
              </a:rPr>
              <a:t>()</a:t>
            </a:r>
            <a:br>
              <a:rPr lang="en-US" sz="1200" dirty="0"/>
            </a:br>
            <a:r>
              <a:rPr lang="en-US" sz="1200" dirty="0" err="1"/>
              <a:t>str.</a:t>
            </a:r>
            <a:r>
              <a:rPr lang="en-US" sz="1200" dirty="0" err="1">
                <a:solidFill>
                  <a:srgbClr val="DDDDDD"/>
                </a:solidFill>
                <a:latin typeface="Verdana" panose="020B0604030504040204" pitchFamily="34" charset="0"/>
              </a:rPr>
              <a:t>slice</a:t>
            </a:r>
            <a:r>
              <a:rPr lang="en-US" sz="1200" b="0" i="0" dirty="0">
                <a:solidFill>
                  <a:srgbClr val="DDDDDD"/>
                </a:solidFill>
                <a:effectLst/>
                <a:latin typeface="Verdana" panose="020B0604030504040204" pitchFamily="34" charset="0"/>
              </a:rPr>
              <a:t>(</a:t>
            </a:r>
            <a:r>
              <a:rPr lang="en-US" sz="1200" b="0" i="0" dirty="0" err="1">
                <a:solidFill>
                  <a:srgbClr val="DDDDDD"/>
                </a:solidFill>
                <a:effectLst/>
                <a:latin typeface="Verdana" panose="020B0604030504040204" pitchFamily="34" charset="0"/>
              </a:rPr>
              <a:t>start,end</a:t>
            </a:r>
            <a:r>
              <a:rPr lang="en-US" sz="1200" b="0" i="0" dirty="0">
                <a:solidFill>
                  <a:srgbClr val="DDDDDD"/>
                </a:solidFill>
                <a:effectLst/>
                <a:latin typeface="Verdana" panose="020B0604030504040204" pitchFamily="34" charset="0"/>
              </a:rPr>
              <a:t>)</a:t>
            </a:r>
            <a:br>
              <a:rPr lang="en-US" sz="1200" dirty="0"/>
            </a:br>
            <a:r>
              <a:rPr lang="en-US" sz="1200" dirty="0" err="1"/>
              <a:t>str.</a:t>
            </a:r>
            <a:r>
              <a:rPr lang="en-US" sz="1200" b="0" i="0" dirty="0" err="1">
                <a:solidFill>
                  <a:srgbClr val="DDDDDD"/>
                </a:solidFill>
                <a:effectLst/>
                <a:latin typeface="Verdana" panose="020B0604030504040204" pitchFamily="34" charset="0"/>
              </a:rPr>
              <a:t>substring</a:t>
            </a:r>
            <a:r>
              <a:rPr lang="en-US" sz="1200" b="0" i="0" dirty="0">
                <a:solidFill>
                  <a:srgbClr val="DDDDDD"/>
                </a:solidFill>
                <a:effectLst/>
                <a:latin typeface="Verdana" panose="020B0604030504040204" pitchFamily="34" charset="0"/>
              </a:rPr>
              <a:t>(</a:t>
            </a:r>
            <a:r>
              <a:rPr lang="en-US" sz="1200" b="0" i="0" dirty="0" err="1">
                <a:solidFill>
                  <a:srgbClr val="DDDDDD"/>
                </a:solidFill>
                <a:effectLst/>
                <a:latin typeface="Verdana" panose="020B0604030504040204" pitchFamily="34" charset="0"/>
              </a:rPr>
              <a:t>start,end</a:t>
            </a:r>
            <a:r>
              <a:rPr lang="en-US" sz="1200" b="0" i="0" dirty="0">
                <a:solidFill>
                  <a:srgbClr val="DDDDDD"/>
                </a:solidFill>
                <a:effectLst/>
                <a:latin typeface="Verdana" panose="020B0604030504040204" pitchFamily="34" charset="0"/>
              </a:rPr>
              <a:t>)</a:t>
            </a:r>
            <a:br>
              <a:rPr lang="en-US" sz="1200" dirty="0"/>
            </a:br>
            <a:r>
              <a:rPr lang="en-US" sz="1200" dirty="0" err="1"/>
              <a:t>str.</a:t>
            </a:r>
            <a:r>
              <a:rPr lang="en-US" sz="1200" b="0" i="0" dirty="0" err="1">
                <a:solidFill>
                  <a:srgbClr val="DDDDDD"/>
                </a:solidFill>
                <a:effectLst/>
                <a:latin typeface="Verdana" panose="020B0604030504040204" pitchFamily="34" charset="0"/>
              </a:rPr>
              <a:t>substr</a:t>
            </a:r>
            <a:r>
              <a:rPr lang="en-US" sz="1200" b="0" i="0" dirty="0">
                <a:solidFill>
                  <a:srgbClr val="DDDDDD"/>
                </a:solidFill>
                <a:effectLst/>
                <a:latin typeface="Verdana" panose="020B0604030504040204" pitchFamily="34" charset="0"/>
              </a:rPr>
              <a:t>(</a:t>
            </a:r>
            <a:r>
              <a:rPr lang="en-US" sz="1200" b="0" i="0" dirty="0" err="1">
                <a:solidFill>
                  <a:srgbClr val="DDDDDD"/>
                </a:solidFill>
                <a:effectLst/>
                <a:latin typeface="Verdana" panose="020B0604030504040204" pitchFamily="34" charset="0"/>
              </a:rPr>
              <a:t>start,lengthrequired</a:t>
            </a:r>
            <a:r>
              <a:rPr lang="en-US" sz="1200" dirty="0">
                <a:solidFill>
                  <a:srgbClr val="DDDDDD"/>
                </a:solidFill>
                <a:latin typeface="Verdana" panose="020B0604030504040204" pitchFamily="34" charset="0"/>
              </a:rPr>
              <a:t>)</a:t>
            </a:r>
            <a:br>
              <a:rPr lang="en-US" sz="1200" dirty="0"/>
            </a:br>
            <a:r>
              <a:rPr lang="en-US" sz="1200" b="0" i="0" dirty="0" err="1">
                <a:solidFill>
                  <a:srgbClr val="DDDDDD"/>
                </a:solidFill>
                <a:effectLst/>
                <a:latin typeface="Verdana" panose="020B0604030504040204" pitchFamily="34" charset="0"/>
              </a:rPr>
              <a:t>toUpperCase</a:t>
            </a:r>
            <a:r>
              <a:rPr lang="en-US" sz="1200" b="0" i="0" dirty="0">
                <a:solidFill>
                  <a:srgbClr val="DDDDDD"/>
                </a:solidFill>
                <a:effectLst/>
                <a:latin typeface="Verdana" panose="020B0604030504040204" pitchFamily="34" charset="0"/>
              </a:rPr>
              <a:t>()</a:t>
            </a:r>
            <a:br>
              <a:rPr lang="en-US" sz="1200" dirty="0"/>
            </a:br>
            <a:r>
              <a:rPr lang="en-US" sz="1200" dirty="0"/>
              <a:t>              </a:t>
            </a:r>
            <a:r>
              <a:rPr lang="en-US" sz="1200" b="0" i="0" dirty="0" err="1">
                <a:solidFill>
                  <a:srgbClr val="DDDDDD"/>
                </a:solidFill>
                <a:effectLst/>
                <a:latin typeface="Verdana" panose="020B0604030504040204" pitchFamily="34" charset="0"/>
              </a:rPr>
              <a:t>toLowerCase</a:t>
            </a:r>
            <a:r>
              <a:rPr lang="en-US" sz="1200" dirty="0">
                <a:solidFill>
                  <a:srgbClr val="DDDDDD"/>
                </a:solidFill>
                <a:latin typeface="Verdana" panose="020B0604030504040204" pitchFamily="34" charset="0"/>
              </a:rPr>
              <a:t>()</a:t>
            </a:r>
          </a:p>
          <a:p>
            <a:pPr marL="114300" indent="0" algn="just">
              <a:buNone/>
            </a:pPr>
            <a:r>
              <a:rPr lang="en-US" sz="1200" dirty="0">
                <a:solidFill>
                  <a:srgbClr val="DDDDDD"/>
                </a:solidFill>
                <a:latin typeface="Verdana" panose="020B0604030504040204" pitchFamily="34" charset="0"/>
              </a:rPr>
              <a:t>                        replace(</a:t>
            </a:r>
            <a:r>
              <a:rPr lang="en-US" sz="1200" dirty="0" err="1">
                <a:solidFill>
                  <a:srgbClr val="DDDDDD"/>
                </a:solidFill>
                <a:latin typeface="Verdana" panose="020B0604030504040204" pitchFamily="34" charset="0"/>
              </a:rPr>
              <a:t>old,new</a:t>
            </a:r>
            <a:r>
              <a:rPr lang="en-US" sz="1200" dirty="0">
                <a:solidFill>
                  <a:srgbClr val="DDDDDD"/>
                </a:solidFill>
                <a:latin typeface="Verdana" panose="020B0604030504040204" pitchFamily="34" charset="0"/>
              </a:rPr>
              <a:t>)</a:t>
            </a:r>
          </a:p>
          <a:p>
            <a:pPr marL="114300" indent="0" algn="just">
              <a:buNone/>
            </a:pPr>
            <a:r>
              <a:rPr lang="en-US" sz="1200" dirty="0">
                <a:solidFill>
                  <a:srgbClr val="DDDDDD"/>
                </a:solidFill>
                <a:latin typeface="Verdana" panose="020B0604030504040204" pitchFamily="34" charset="0"/>
              </a:rPr>
              <a:t>                       </a:t>
            </a:r>
            <a:r>
              <a:rPr lang="en-US" sz="1200" dirty="0" err="1">
                <a:solidFill>
                  <a:srgbClr val="DDDDDD"/>
                </a:solidFill>
                <a:latin typeface="Verdana" panose="020B0604030504040204" pitchFamily="34" charset="0"/>
              </a:rPr>
              <a:t>replaceAll</a:t>
            </a:r>
            <a:r>
              <a:rPr lang="en-US" sz="1200" dirty="0">
                <a:solidFill>
                  <a:srgbClr val="DDDDDD"/>
                </a:solidFill>
                <a:latin typeface="Verdana" panose="020B0604030504040204" pitchFamily="34" charset="0"/>
              </a:rPr>
              <a:t>(</a:t>
            </a:r>
            <a:r>
              <a:rPr lang="en-US" sz="1200" dirty="0" err="1">
                <a:solidFill>
                  <a:srgbClr val="DDDDDD"/>
                </a:solidFill>
                <a:latin typeface="Verdana" panose="020B0604030504040204" pitchFamily="34" charset="0"/>
              </a:rPr>
              <a:t>old,new</a:t>
            </a:r>
            <a:r>
              <a:rPr lang="en-US" sz="1200" dirty="0">
                <a:solidFill>
                  <a:srgbClr val="DDDDDD"/>
                </a:solidFill>
                <a:latin typeface="Verdana" panose="020B0604030504040204" pitchFamily="34" charset="0"/>
              </a:rPr>
              <a:t>)</a:t>
            </a:r>
          </a:p>
          <a:p>
            <a:pPr marL="114300" indent="0" algn="just">
              <a:buNone/>
            </a:pPr>
            <a:r>
              <a:rPr lang="en-US" sz="1200" dirty="0">
                <a:solidFill>
                  <a:srgbClr val="DDDDDD"/>
                </a:solidFill>
                <a:latin typeface="Verdana" panose="020B0604030504040204" pitchFamily="34" charset="0"/>
              </a:rPr>
              <a:t>                      </a:t>
            </a:r>
            <a:r>
              <a:rPr lang="en-US" sz="1200" dirty="0" err="1">
                <a:solidFill>
                  <a:srgbClr val="DDDDDD"/>
                </a:solidFill>
                <a:latin typeface="Verdana" panose="020B0604030504040204" pitchFamily="34" charset="0"/>
              </a:rPr>
              <a:t>s.concat</a:t>
            </a:r>
            <a:r>
              <a:rPr lang="en-US" sz="1200" dirty="0">
                <a:solidFill>
                  <a:srgbClr val="DDDDDD"/>
                </a:solidFill>
                <a:latin typeface="Verdana" panose="020B0604030504040204" pitchFamily="34" charset="0"/>
              </a:rPr>
              <a:t>(</a:t>
            </a:r>
            <a:r>
              <a:rPr lang="en-US" sz="1200" dirty="0" err="1">
                <a:solidFill>
                  <a:srgbClr val="DDDDDD"/>
                </a:solidFill>
                <a:latin typeface="Verdana" panose="020B0604030504040204" pitchFamily="34" charset="0"/>
              </a:rPr>
              <a:t>new_string</a:t>
            </a:r>
            <a:r>
              <a:rPr lang="en-US" sz="1200" dirty="0">
                <a:solidFill>
                  <a:srgbClr val="DDDDDD"/>
                </a:solidFill>
                <a:latin typeface="Verdana" panose="020B0604030504040204" pitchFamily="34" charset="0"/>
              </a:rPr>
              <a:t>)</a:t>
            </a:r>
          </a:p>
          <a:p>
            <a:endParaRPr lang="en-US" sz="1200" dirty="0">
              <a:solidFill>
                <a:schemeClr val="bg1"/>
              </a:solidFill>
              <a:latin typeface="Verdana" panose="020B0604030504040204" pitchFamily="34" charset="0"/>
            </a:endParaRPr>
          </a:p>
        </p:txBody>
      </p:sp>
      <p:sp>
        <p:nvSpPr>
          <p:cNvPr id="5" name="Slide Number Placeholder 4">
            <a:extLst>
              <a:ext uri="{FF2B5EF4-FFF2-40B4-BE49-F238E27FC236}">
                <a16:creationId xmlns:a16="http://schemas.microsoft.com/office/drawing/2014/main" id="{70B22F8E-3FBE-70AC-4B86-6C71D42D26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418303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3646-D512-4C09-0397-738AF8AA36A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0DD1F34-44B5-E141-6140-3335A4AD9D17}"/>
              </a:ext>
            </a:extLst>
          </p:cNvPr>
          <p:cNvSpPr>
            <a:spLocks noGrp="1"/>
          </p:cNvSpPr>
          <p:nvPr>
            <p:ph type="body" idx="1"/>
          </p:nvPr>
        </p:nvSpPr>
        <p:spPr/>
        <p:txBody>
          <a:bodyPr/>
          <a:lstStyle/>
          <a:p>
            <a:r>
              <a:rPr lang="en-IN" sz="1600" dirty="0"/>
              <a:t>Boolean</a:t>
            </a:r>
          </a:p>
          <a:p>
            <a:r>
              <a:rPr lang="en-IN" sz="1600" dirty="0"/>
              <a:t> </a:t>
            </a:r>
            <a:r>
              <a:rPr lang="en-US" sz="1600" b="0" i="0" dirty="0">
                <a:solidFill>
                  <a:schemeClr val="bg1"/>
                </a:solidFill>
                <a:effectLst/>
                <a:latin typeface="Verdana" panose="020B0604030504040204" pitchFamily="34" charset="0"/>
              </a:rPr>
              <a:t>Boolean values are supported by both JavaScript and TypeScript and stored as true/false values.</a:t>
            </a:r>
          </a:p>
          <a:p>
            <a:r>
              <a:rPr lang="en-IN" sz="1600" dirty="0">
                <a:solidFill>
                  <a:schemeClr val="bg1"/>
                </a:solidFill>
                <a:latin typeface="Verdana" panose="020B0604030504040204" pitchFamily="34" charset="0"/>
              </a:rPr>
              <a:t>Ex : let </a:t>
            </a:r>
            <a:r>
              <a:rPr lang="en-IN" sz="1600" dirty="0" err="1">
                <a:solidFill>
                  <a:schemeClr val="bg1"/>
                </a:solidFill>
                <a:latin typeface="Verdana" panose="020B0604030504040204" pitchFamily="34" charset="0"/>
              </a:rPr>
              <a:t>sresult</a:t>
            </a:r>
            <a:r>
              <a:rPr lang="en-IN" sz="1600" dirty="0">
                <a:solidFill>
                  <a:schemeClr val="bg1"/>
                </a:solidFill>
                <a:latin typeface="Verdana" panose="020B0604030504040204" pitchFamily="34" charset="0"/>
              </a:rPr>
              <a:t>  : </a:t>
            </a:r>
            <a:r>
              <a:rPr lang="en-IN" sz="1600" dirty="0" err="1">
                <a:solidFill>
                  <a:schemeClr val="bg1"/>
                </a:solidFill>
                <a:latin typeface="Verdana" panose="020B0604030504040204" pitchFamily="34" charset="0"/>
              </a:rPr>
              <a:t>boolean</a:t>
            </a:r>
            <a:r>
              <a:rPr lang="en-IN" sz="1600" dirty="0">
                <a:solidFill>
                  <a:schemeClr val="bg1"/>
                </a:solidFill>
                <a:latin typeface="Verdana" panose="020B0604030504040204" pitchFamily="34" charset="0"/>
              </a:rPr>
              <a:t> = true</a:t>
            </a:r>
          </a:p>
          <a:p>
            <a:endParaRPr lang="en-IN" sz="1600" dirty="0">
              <a:solidFill>
                <a:schemeClr val="bg1"/>
              </a:solidFill>
              <a:latin typeface="Verdana" panose="020B0604030504040204" pitchFamily="34" charset="0"/>
            </a:endParaRPr>
          </a:p>
          <a:p>
            <a:r>
              <a:rPr lang="en-IN" sz="1600" dirty="0">
                <a:solidFill>
                  <a:schemeClr val="bg1"/>
                </a:solidFill>
                <a:latin typeface="Verdana" panose="020B0604030504040204" pitchFamily="34" charset="0"/>
              </a:rPr>
              <a:t>Number</a:t>
            </a:r>
          </a:p>
          <a:p>
            <a:r>
              <a:rPr lang="en-US" sz="1600" b="0" i="0" dirty="0">
                <a:solidFill>
                  <a:schemeClr val="bg1"/>
                </a:solidFill>
                <a:effectLst/>
                <a:latin typeface="Verdana" panose="020B0604030504040204" pitchFamily="34" charset="0"/>
              </a:rPr>
              <a:t>TypeScript supports number data type. All numbers are stored as floating point numbers. These numbers can be Decimal (base 10), Hexadecimal (base 16) or Octal (base 8).</a:t>
            </a:r>
          </a:p>
          <a:p>
            <a:r>
              <a:rPr lang="en-US" sz="1600" dirty="0">
                <a:solidFill>
                  <a:schemeClr val="bg1"/>
                </a:solidFill>
                <a:latin typeface="Verdana" panose="020B0604030504040204" pitchFamily="34" charset="0"/>
              </a:rPr>
              <a:t>Ex : let num :number = 500</a:t>
            </a:r>
          </a:p>
          <a:p>
            <a:endParaRPr lang="en-IN" dirty="0"/>
          </a:p>
        </p:txBody>
      </p:sp>
      <p:sp>
        <p:nvSpPr>
          <p:cNvPr id="4" name="Slide Number Placeholder 3">
            <a:extLst>
              <a:ext uri="{FF2B5EF4-FFF2-40B4-BE49-F238E27FC236}">
                <a16:creationId xmlns:a16="http://schemas.microsoft.com/office/drawing/2014/main" id="{A59F73C7-33F5-E350-3203-1035BC864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50309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 name="Google Shape;143;p19"/>
          <p:cNvSpPr txBox="1">
            <a:spLocks noGrp="1"/>
          </p:cNvSpPr>
          <p:nvPr>
            <p:ph type="body" idx="1"/>
          </p:nvPr>
        </p:nvSpPr>
        <p:spPr>
          <a:xfrm>
            <a:off x="457199" y="1234143"/>
            <a:ext cx="8635286"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a:t>Any (Known as the Super type of all </a:t>
            </a:r>
            <a:r>
              <a:rPr lang="en-IN" dirty="0" err="1"/>
              <a:t>DataTypes</a:t>
            </a:r>
            <a:r>
              <a:rPr lang="en-IN" dirty="0"/>
              <a:t>)</a:t>
            </a:r>
          </a:p>
          <a:p>
            <a:pPr marL="0" lvl="0" indent="0" algn="l" rtl="0">
              <a:spcBef>
                <a:spcPts val="600"/>
              </a:spcBef>
              <a:spcAft>
                <a:spcPts val="0"/>
              </a:spcAft>
              <a:buNone/>
            </a:pPr>
            <a:r>
              <a:rPr lang="en-IN" dirty="0"/>
              <a:t>   &gt; Built-in Types (</a:t>
            </a:r>
            <a:r>
              <a:rPr lang="en-IN" dirty="0" err="1"/>
              <a:t>number,string,Boolean,void</a:t>
            </a:r>
            <a:r>
              <a:rPr lang="en-IN" dirty="0"/>
              <a:t> null)</a:t>
            </a:r>
          </a:p>
          <a:p>
            <a:pPr marL="0" lvl="0" indent="0" algn="l" rtl="0">
              <a:spcBef>
                <a:spcPts val="600"/>
              </a:spcBef>
              <a:spcAft>
                <a:spcPts val="0"/>
              </a:spcAft>
              <a:buNone/>
            </a:pPr>
            <a:r>
              <a:rPr lang="en-IN" dirty="0"/>
              <a:t>   &gt; User </a:t>
            </a:r>
            <a:r>
              <a:rPr lang="en-IN" dirty="0" err="1"/>
              <a:t>definedTypes</a:t>
            </a:r>
            <a:r>
              <a:rPr lang="en-IN" dirty="0"/>
              <a:t>(</a:t>
            </a:r>
            <a:r>
              <a:rPr lang="en-IN" dirty="0" err="1"/>
              <a:t>Array,Enums,Interfaces,Classes,tuples</a:t>
            </a:r>
            <a:r>
              <a:rPr lang="en-IN" dirty="0"/>
              <a:t>)</a:t>
            </a:r>
          </a:p>
          <a:p>
            <a:pPr marL="0" lvl="0" indent="0" algn="l" rtl="0">
              <a:spcBef>
                <a:spcPts val="600"/>
              </a:spcBef>
              <a:spcAft>
                <a:spcPts val="0"/>
              </a:spcAft>
              <a:buNone/>
            </a:pPr>
            <a:endParaRPr lang="en-IN" dirty="0"/>
          </a:p>
          <a:p>
            <a:pPr marL="0" lvl="0" indent="0" algn="l" rtl="0">
              <a:spcBef>
                <a:spcPts val="600"/>
              </a:spcBef>
              <a:spcAft>
                <a:spcPts val="0"/>
              </a:spcAft>
              <a:buNone/>
            </a:pPr>
            <a:r>
              <a:rPr lang="en-IN" dirty="0"/>
              <a:t>Operators</a:t>
            </a:r>
          </a:p>
          <a:p>
            <a:pPr algn="l">
              <a:buFont typeface="Arial" panose="020B0604020202020204" pitchFamily="34" charset="0"/>
              <a:buChar char="•"/>
            </a:pPr>
            <a:r>
              <a:rPr lang="en-US" b="0" i="0" dirty="0">
                <a:solidFill>
                  <a:srgbClr val="FFFFFF"/>
                </a:solidFill>
                <a:effectLst/>
                <a:latin typeface="Nunito" panose="020B0604020202020204" pitchFamily="2" charset="0"/>
              </a:rPr>
              <a:t>Arithmetic operators</a:t>
            </a:r>
          </a:p>
          <a:p>
            <a:pPr algn="l">
              <a:buFont typeface="Arial" panose="020B0604020202020204" pitchFamily="34" charset="0"/>
              <a:buChar char="•"/>
            </a:pPr>
            <a:r>
              <a:rPr lang="en-US" b="0" i="0" dirty="0">
                <a:solidFill>
                  <a:srgbClr val="FFFFFF"/>
                </a:solidFill>
                <a:effectLst/>
                <a:latin typeface="Nunito" panose="020B0604020202020204" pitchFamily="2" charset="0"/>
              </a:rPr>
              <a:t>Logical operators</a:t>
            </a:r>
          </a:p>
          <a:p>
            <a:pPr algn="l">
              <a:buFont typeface="Arial" panose="020B0604020202020204" pitchFamily="34" charset="0"/>
              <a:buChar char="•"/>
            </a:pPr>
            <a:r>
              <a:rPr lang="en-US" b="0" i="0" dirty="0">
                <a:solidFill>
                  <a:srgbClr val="FFFFFF"/>
                </a:solidFill>
                <a:effectLst/>
                <a:latin typeface="Nunito" panose="020B0604020202020204" pitchFamily="2" charset="0"/>
              </a:rPr>
              <a:t>Relational operators</a:t>
            </a:r>
          </a:p>
          <a:p>
            <a:pPr algn="l">
              <a:buFont typeface="Arial" panose="020B0604020202020204" pitchFamily="34" charset="0"/>
              <a:buChar char="•"/>
            </a:pPr>
            <a:r>
              <a:rPr lang="en-US" b="0" i="0" dirty="0">
                <a:solidFill>
                  <a:srgbClr val="FFFFFF"/>
                </a:solidFill>
                <a:effectLst/>
                <a:latin typeface="Nunito" panose="020B0604020202020204" pitchFamily="2" charset="0"/>
              </a:rPr>
              <a:t>Bitwise operators</a:t>
            </a:r>
          </a:p>
          <a:p>
            <a:pPr marL="0" lvl="0" indent="0" algn="l" rtl="0">
              <a:spcBef>
                <a:spcPts val="600"/>
              </a:spcBef>
              <a:spcAft>
                <a:spcPts val="0"/>
              </a:spcAft>
              <a:buNone/>
            </a:pPr>
            <a:endParaRPr lang="en-IN" dirty="0"/>
          </a:p>
          <a:p>
            <a:pPr marL="0" lvl="0" indent="0" algn="l" rtl="0">
              <a:spcBef>
                <a:spcPts val="600"/>
              </a:spcBef>
              <a:spcAft>
                <a:spcPts val="0"/>
              </a:spcAft>
              <a:buNone/>
            </a:pPr>
            <a:endParaRPr lang="en-IN" dirty="0"/>
          </a:p>
          <a:p>
            <a:pPr marL="0" lvl="0" indent="0" algn="l" rtl="0">
              <a:spcBef>
                <a:spcPts val="600"/>
              </a:spcBef>
              <a:spcAft>
                <a:spcPts val="0"/>
              </a:spcAft>
              <a:buNone/>
            </a:pPr>
            <a:endParaRPr dirty="0"/>
          </a:p>
        </p:txBody>
      </p:sp>
      <p:sp>
        <p:nvSpPr>
          <p:cNvPr id="144" name="Google Shape;144;p19"/>
          <p:cNvSpPr txBox="1">
            <a:spLocks noGrp="1"/>
          </p:cNvSpPr>
          <p:nvPr>
            <p:ph type="body" idx="2"/>
          </p:nvPr>
        </p:nvSpPr>
        <p:spPr>
          <a:xfrm flipH="1">
            <a:off x="4571997" y="2949261"/>
            <a:ext cx="3309869" cy="1796604"/>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FFFFFF"/>
                </a:solidFill>
                <a:effectLst/>
                <a:latin typeface="Nunito" panose="020B0604020202020204" pitchFamily="2" charset="0"/>
              </a:rPr>
              <a:t>Assignment operators</a:t>
            </a:r>
          </a:p>
          <a:p>
            <a:pPr algn="l">
              <a:buFont typeface="Arial" panose="020B0604020202020204" pitchFamily="34" charset="0"/>
              <a:buChar char="•"/>
            </a:pPr>
            <a:r>
              <a:rPr lang="en-US" b="0" i="0" dirty="0">
                <a:solidFill>
                  <a:srgbClr val="FFFFFF"/>
                </a:solidFill>
                <a:effectLst/>
                <a:latin typeface="Nunito" panose="020B0604020202020204" pitchFamily="2" charset="0"/>
              </a:rPr>
              <a:t>Ternary/conditional operator</a:t>
            </a:r>
          </a:p>
          <a:p>
            <a:pPr algn="l">
              <a:buFont typeface="Arial" panose="020B0604020202020204" pitchFamily="34" charset="0"/>
              <a:buChar char="•"/>
            </a:pPr>
            <a:r>
              <a:rPr lang="en-US" b="0" i="0" dirty="0">
                <a:solidFill>
                  <a:srgbClr val="FFFFFF"/>
                </a:solidFill>
                <a:effectLst/>
                <a:latin typeface="Nunito" panose="020B0604020202020204" pitchFamily="2" charset="0"/>
              </a:rPr>
              <a:t>String operator</a:t>
            </a:r>
          </a:p>
          <a:p>
            <a:pPr algn="l">
              <a:buFont typeface="Arial" panose="020B0604020202020204" pitchFamily="34" charset="0"/>
              <a:buChar char="•"/>
            </a:pPr>
            <a:r>
              <a:rPr lang="en-US" b="0" i="0" dirty="0">
                <a:solidFill>
                  <a:srgbClr val="FFFFFF"/>
                </a:solidFill>
                <a:effectLst/>
                <a:latin typeface="Nunito" panose="020B0604020202020204" pitchFamily="2" charset="0"/>
              </a:rPr>
              <a:t>Type Operator</a:t>
            </a:r>
          </a:p>
          <a:p>
            <a:pPr marL="0" lvl="0" indent="0" algn="l" rtl="0">
              <a:spcBef>
                <a:spcPts val="600"/>
              </a:spcBef>
              <a:spcAft>
                <a:spcPts val="0"/>
              </a:spcAft>
              <a:buNone/>
            </a:pPr>
            <a:endParaRPr dirty="0"/>
          </a:p>
        </p:txBody>
      </p:sp>
      <p:sp>
        <p:nvSpPr>
          <p:cNvPr id="145" name="Google Shape;145;p19"/>
          <p:cNvSpPr txBox="1">
            <a:spLocks noGrp="1"/>
          </p:cNvSpPr>
          <p:nvPr>
            <p:ph type="body" idx="3"/>
          </p:nvPr>
        </p:nvSpPr>
        <p:spPr>
          <a:xfrm flipH="1">
            <a:off x="8622627" y="1234143"/>
            <a:ext cx="361630"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IN" dirty="0"/>
          </a:p>
          <a:p>
            <a:pPr marL="0" lvl="0" indent="0" algn="l" rtl="0">
              <a:spcBef>
                <a:spcPts val="600"/>
              </a:spcBef>
              <a:spcAft>
                <a:spcPts val="0"/>
              </a:spcAft>
              <a:buNone/>
            </a:pPr>
            <a:endParaRPr lang="en-IN" dirty="0"/>
          </a:p>
          <a:p>
            <a:pPr marL="0" lvl="0" indent="0" algn="l" rtl="0">
              <a:spcBef>
                <a:spcPts val="600"/>
              </a:spcBef>
              <a:spcAft>
                <a:spcPts val="0"/>
              </a:spcAft>
              <a:buNone/>
            </a:pPr>
            <a:endParaRPr dirty="0"/>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23736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body" idx="1"/>
          </p:nvPr>
        </p:nvSpPr>
        <p:spPr>
          <a:xfrm>
            <a:off x="420777" y="907232"/>
            <a:ext cx="8229600" cy="405827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a:solidFill>
                  <a:schemeClr val="tx1">
                    <a:lumMod val="95000"/>
                    <a:lumOff val="5000"/>
                  </a:schemeClr>
                </a:solidFill>
              </a:rPr>
              <a:t>Declaring an Variable and Assigning values</a:t>
            </a:r>
          </a:p>
          <a:p>
            <a:pPr marL="0" lvl="0" indent="0" algn="l" rtl="0">
              <a:spcBef>
                <a:spcPts val="600"/>
              </a:spcBef>
              <a:spcAft>
                <a:spcPts val="0"/>
              </a:spcAft>
              <a:buNone/>
            </a:pPr>
            <a:endParaRPr lang="en-IN" dirty="0"/>
          </a:p>
          <a:p>
            <a:pPr marL="0" lvl="0" indent="0" algn="l" rtl="0">
              <a:spcBef>
                <a:spcPts val="600"/>
              </a:spcBef>
              <a:spcAft>
                <a:spcPts val="0"/>
              </a:spcAft>
              <a:buNone/>
            </a:pPr>
            <a:r>
              <a:rPr lang="en-IN" dirty="0"/>
              <a:t>let or var or </a:t>
            </a:r>
            <a:r>
              <a:rPr lang="en-IN" dirty="0" err="1"/>
              <a:t>const</a:t>
            </a:r>
            <a:r>
              <a:rPr lang="en-IN" dirty="0"/>
              <a:t> &lt;</a:t>
            </a:r>
            <a:r>
              <a:rPr lang="en-IN" dirty="0" err="1"/>
              <a:t>variable_name</a:t>
            </a:r>
            <a:r>
              <a:rPr lang="en-IN" dirty="0"/>
              <a:t>&gt; : &lt;Type of variable&gt;</a:t>
            </a:r>
          </a:p>
          <a:p>
            <a:pPr marL="0" lvl="0" indent="0" algn="l" rtl="0">
              <a:spcBef>
                <a:spcPts val="600"/>
              </a:spcBef>
              <a:spcAft>
                <a:spcPts val="0"/>
              </a:spcAft>
              <a:buNone/>
            </a:pPr>
            <a:endParaRPr lang="en-IN" dirty="0"/>
          </a:p>
          <a:p>
            <a:pPr marL="0" lvl="0" indent="0" algn="l" rtl="0">
              <a:spcBef>
                <a:spcPts val="600"/>
              </a:spcBef>
              <a:spcAft>
                <a:spcPts val="0"/>
              </a:spcAft>
              <a:buNone/>
            </a:pPr>
            <a:r>
              <a:rPr lang="en-IN" dirty="0"/>
              <a:t>Ex : let language : string = “Typescript”</a:t>
            </a:r>
          </a:p>
          <a:p>
            <a:pPr marL="0" lvl="0" indent="0" algn="l" rtl="0">
              <a:spcBef>
                <a:spcPts val="600"/>
              </a:spcBef>
              <a:spcAft>
                <a:spcPts val="0"/>
              </a:spcAft>
              <a:buNone/>
            </a:pPr>
            <a:endParaRPr lang="en-IN" dirty="0"/>
          </a:p>
          <a:p>
            <a:pPr marL="0" lvl="0" indent="0" algn="l" rtl="0">
              <a:spcBef>
                <a:spcPts val="600"/>
              </a:spcBef>
              <a:spcAft>
                <a:spcPts val="0"/>
              </a:spcAft>
              <a:buNone/>
            </a:pPr>
            <a:r>
              <a:rPr lang="en-IN" dirty="0">
                <a:solidFill>
                  <a:schemeClr val="tx1">
                    <a:lumMod val="95000"/>
                    <a:lumOff val="5000"/>
                  </a:schemeClr>
                </a:solidFill>
              </a:rPr>
              <a:t>Comments : </a:t>
            </a:r>
          </a:p>
          <a:p>
            <a:pPr marL="0" lvl="0" indent="0" algn="l" rtl="0">
              <a:spcBef>
                <a:spcPts val="600"/>
              </a:spcBef>
              <a:spcAft>
                <a:spcPts val="0"/>
              </a:spcAft>
              <a:buNone/>
            </a:pPr>
            <a:r>
              <a:rPr lang="en-US" b="0" i="0" dirty="0">
                <a:solidFill>
                  <a:schemeClr val="bg1"/>
                </a:solidFill>
                <a:effectLst/>
                <a:latin typeface="Liberation Mono" panose="02070409020205020404" pitchFamily="49" charset="0"/>
              </a:rPr>
              <a:t>//this is single line comment </a:t>
            </a:r>
          </a:p>
          <a:p>
            <a:pPr marL="0" lvl="0" indent="0" algn="l" rtl="0">
              <a:spcBef>
                <a:spcPts val="600"/>
              </a:spcBef>
              <a:spcAft>
                <a:spcPts val="0"/>
              </a:spcAft>
              <a:buNone/>
            </a:pPr>
            <a:r>
              <a:rPr lang="en-US" b="0" i="0" dirty="0">
                <a:solidFill>
                  <a:schemeClr val="bg1"/>
                </a:solidFill>
                <a:effectLst/>
                <a:latin typeface="Liberation Mono" panose="02070409020205020404" pitchFamily="49" charset="0"/>
              </a:rPr>
              <a:t>/* This is a Multi-line comment */</a:t>
            </a:r>
          </a:p>
          <a:p>
            <a:pPr marL="0" lvl="0" indent="0" algn="l" rtl="0">
              <a:spcBef>
                <a:spcPts val="600"/>
              </a:spcBef>
              <a:spcAft>
                <a:spcPts val="0"/>
              </a:spcAft>
              <a:buNone/>
            </a:pPr>
            <a:endParaRPr lang="en-US" b="0" i="0" dirty="0">
              <a:solidFill>
                <a:schemeClr val="bg1"/>
              </a:solidFill>
              <a:effectLst/>
              <a:latin typeface="Liberation Mono" panose="02070409020205020404" pitchFamily="49" charset="0"/>
            </a:endParaRPr>
          </a:p>
          <a:p>
            <a:pPr marL="285750" lvl="0" indent="-285750" algn="l" rtl="0">
              <a:spcBef>
                <a:spcPts val="600"/>
              </a:spcBef>
              <a:spcAft>
                <a:spcPts val="0"/>
              </a:spcAft>
              <a:buFont typeface="Wingdings" panose="05000000000000000000" pitchFamily="2" charset="2"/>
              <a:buChar char="Ø"/>
            </a:pPr>
            <a:r>
              <a:rPr lang="en-US" dirty="0">
                <a:solidFill>
                  <a:schemeClr val="bg1"/>
                </a:solidFill>
                <a:latin typeface="Liberation Mono" panose="02070409020205020404" pitchFamily="49" charset="0"/>
              </a:rPr>
              <a:t>Typescript is case-</a:t>
            </a:r>
            <a:r>
              <a:rPr lang="en-US" dirty="0" err="1">
                <a:solidFill>
                  <a:schemeClr val="bg1"/>
                </a:solidFill>
                <a:latin typeface="Liberation Mono" panose="02070409020205020404" pitchFamily="49" charset="0"/>
              </a:rPr>
              <a:t>sensititve</a:t>
            </a:r>
            <a:endParaRPr lang="en-IN" dirty="0">
              <a:solidFill>
                <a:schemeClr val="bg1"/>
              </a:solidFill>
            </a:endParaRPr>
          </a:p>
          <a:p>
            <a:pPr marL="0" lvl="0" indent="0" algn="l" rtl="0">
              <a:spcBef>
                <a:spcPts val="600"/>
              </a:spcBef>
              <a:spcAft>
                <a:spcPts val="0"/>
              </a:spcAft>
              <a:buNone/>
            </a:pPr>
            <a:endParaRPr lang="en-IN" dirty="0"/>
          </a:p>
          <a:p>
            <a:pPr marL="0" lvl="0" indent="0" algn="l" rtl="0">
              <a:spcBef>
                <a:spcPts val="600"/>
              </a:spcBef>
              <a:spcAft>
                <a:spcPts val="0"/>
              </a:spcAft>
              <a:buNone/>
            </a:pPr>
            <a:endParaRPr dirty="0"/>
          </a:p>
        </p:txBody>
      </p:sp>
      <p:sp>
        <p:nvSpPr>
          <p:cNvPr id="135" name="Google Shape;135;p1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tx1">
                    <a:lumMod val="95000"/>
                    <a:lumOff val="5000"/>
                  </a:schemeClr>
                </a:solidFill>
              </a:rPr>
              <a:t>Variables</a:t>
            </a:r>
            <a:br>
              <a:rPr lang="en-IN" dirty="0"/>
            </a:br>
            <a:endParaRPr dirty="0"/>
          </a:p>
        </p:txBody>
      </p:sp>
      <p:sp>
        <p:nvSpPr>
          <p:cNvPr id="136" name="Google Shape;136;p18"/>
          <p:cNvSpPr txBox="1">
            <a:spLocks noGrp="1"/>
          </p:cNvSpPr>
          <p:nvPr>
            <p:ph type="body" idx="2"/>
          </p:nvPr>
        </p:nvSpPr>
        <p:spPr>
          <a:xfrm>
            <a:off x="7947763" y="1239803"/>
            <a:ext cx="778117"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137" name="Google Shape;137;p1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1203</TotalTime>
  <Words>1501</Words>
  <Application>Microsoft Office PowerPoint</Application>
  <PresentationFormat>On-screen Show (16:9)</PresentationFormat>
  <Paragraphs>243</Paragraphs>
  <Slides>22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Verdana</vt:lpstr>
      <vt:lpstr>Cousine</vt:lpstr>
      <vt:lpstr>urw-din</vt:lpstr>
      <vt:lpstr>Consolas</vt:lpstr>
      <vt:lpstr>Liberation Mono</vt:lpstr>
      <vt:lpstr>inter-bold</vt:lpstr>
      <vt:lpstr>inter-regular</vt:lpstr>
      <vt:lpstr>Arial</vt:lpstr>
      <vt:lpstr>Nunito</vt:lpstr>
      <vt:lpstr>Wingdings</vt:lpstr>
      <vt:lpstr>Valentine template</vt:lpstr>
      <vt:lpstr>Typescript </vt:lpstr>
      <vt:lpstr>Table of Contents</vt:lpstr>
      <vt:lpstr>What is Typescript</vt:lpstr>
      <vt:lpstr>PowerPoint Presentation</vt:lpstr>
      <vt:lpstr>Why Typescript ?</vt:lpstr>
      <vt:lpstr>DataTypes in Typescript</vt:lpstr>
      <vt:lpstr>PowerPoint Presentation</vt:lpstr>
      <vt:lpstr>PowerPoint Presentation</vt:lpstr>
      <vt:lpstr>Variables </vt:lpstr>
      <vt:lpstr>Type Assignments</vt:lpstr>
      <vt:lpstr>Control statements</vt:lpstr>
      <vt:lpstr>Control statements</vt:lpstr>
      <vt:lpstr>PowerPoint Presentation</vt:lpstr>
      <vt:lpstr>PowerPoint Presentation</vt:lpstr>
      <vt:lpstr>Arrays</vt:lpstr>
      <vt:lpstr>Array Methods : </vt:lpstr>
      <vt:lpstr>Union </vt:lpstr>
      <vt:lpstr>Objects in Typescript</vt:lpstr>
      <vt:lpstr>Functions</vt:lpstr>
      <vt:lpstr>Arrow functions</vt:lpstr>
      <vt:lpstr>Decorators in Typescript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Y.Sai Teja</dc:creator>
  <cp:lastModifiedBy>Saiteja Yelagandula</cp:lastModifiedBy>
  <cp:revision>5</cp:revision>
  <dcterms:modified xsi:type="dcterms:W3CDTF">2023-02-04T11:01:18Z</dcterms:modified>
</cp:coreProperties>
</file>