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9" r:id="rId2"/>
    <p:sldId id="260" r:id="rId3"/>
    <p:sldId id="257" r:id="rId4"/>
    <p:sldId id="258" r:id="rId5"/>
    <p:sldId id="262" r:id="rId6"/>
    <p:sldId id="263" r:id="rId7"/>
    <p:sldId id="280" r:id="rId8"/>
    <p:sldId id="275" r:id="rId9"/>
    <p:sldId id="266" r:id="rId10"/>
    <p:sldId id="268" r:id="rId11"/>
    <p:sldId id="269" r:id="rId12"/>
    <p:sldId id="265" r:id="rId13"/>
    <p:sldId id="279" r:id="rId14"/>
    <p:sldId id="276" r:id="rId15"/>
    <p:sldId id="264" r:id="rId16"/>
    <p:sldId id="272" r:id="rId17"/>
    <p:sldId id="270" r:id="rId18"/>
    <p:sldId id="271" r:id="rId19"/>
    <p:sldId id="278" r:id="rId20"/>
    <p:sldId id="261" r:id="rId21"/>
    <p:sldId id="277" r:id="rId22"/>
  </p:sldIdLst>
  <p:sldSz cx="12192000" cy="6858000"/>
  <p:notesSz cx="6858000" cy="9144000"/>
  <p:embeddedFontLst>
    <p:embeddedFont>
      <p:font typeface="HS봄바람체 2.0" panose="00000503030000020004" pitchFamily="2" charset="-127"/>
      <p:regular r:id="rId23"/>
    </p:embeddedFont>
    <p:embeddedFont>
      <p:font typeface="나눔스퀘어" panose="020B0600000101010101" pitchFamily="50" charset="-127"/>
      <p:regular r:id="rId24"/>
    </p:embeddedFont>
    <p:embeddedFont>
      <p:font typeface="나눔스퀘어 Bold" panose="020B0600000101010101" pitchFamily="50" charset="-127"/>
      <p:bold r:id="rId25"/>
    </p:embeddedFont>
    <p:embeddedFont>
      <p:font typeface="맑은 고딕" panose="020B0503020000020004" pitchFamily="50" charset="-127"/>
      <p:regular r:id="rId26"/>
      <p:bold r:id="rId27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8C38"/>
    <a:srgbClr val="669900"/>
    <a:srgbClr val="FFF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84447" autoAdjust="0"/>
  </p:normalViewPr>
  <p:slideViewPr>
    <p:cSldViewPr snapToGrid="0" showGuides="1">
      <p:cViewPr varScale="1">
        <p:scale>
          <a:sx n="98" d="100"/>
          <a:sy n="98" d="100"/>
        </p:scale>
        <p:origin x="87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1432275-D8B9-47B1-9CBB-34BF2978F5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D19CC613-AB5F-4942-B1C0-CB9432C016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A1A65BB-A012-4C62-82BA-980512D03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D7382-8980-4947-9BFA-B83231D87CBD}" type="datetimeFigureOut">
              <a:rPr lang="ko-KR" altLang="en-US" smtClean="0"/>
              <a:t>2022-02-05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1CE620F-E33C-42C6-AC6E-0D30BA359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91A9744-0D5B-45C5-AE1F-8B38F6D1D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B64E4-53EF-4555-BF24-20DCD729B6F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76257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9130CE7-EEC5-475B-9CE6-F1CA0ADA3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F726D65E-9906-4157-840D-124667BE85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750249E-6C61-4CD2-95C1-8F770B4E3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D7382-8980-4947-9BFA-B83231D87CBD}" type="datetimeFigureOut">
              <a:rPr lang="ko-KR" altLang="en-US" smtClean="0"/>
              <a:t>2022-02-05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86E3748-8A92-4530-8408-305BC2E9D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CCDBB82-13D1-4093-BBCA-76B59F6C3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B64E4-53EF-4555-BF24-20DCD729B6F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9853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51D8DC94-52BD-4D13-AFBE-DD18E23A19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713777EC-DB9C-4661-A6F9-75869D11C1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C458980-2214-479A-85DD-639345DDE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D7382-8980-4947-9BFA-B83231D87CBD}" type="datetimeFigureOut">
              <a:rPr lang="ko-KR" altLang="en-US" smtClean="0"/>
              <a:t>2022-02-05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387904F-A9C6-4D1C-831B-16C839042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890873F-307F-4ACF-AFE9-CE6A0E114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B64E4-53EF-4555-BF24-20DCD729B6F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43161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112CBAF-0D19-43E5-82A8-3B5875AA8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CCCAD90-40D5-42A2-9253-4E36BD6B44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FAF4AA4-471A-4238-A7B6-099BA01AA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D7382-8980-4947-9BFA-B83231D87CBD}" type="datetimeFigureOut">
              <a:rPr lang="ko-KR" altLang="en-US" smtClean="0"/>
              <a:t>2022-02-05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18735B1-99F8-4F36-AA29-579655DD8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571894-C08E-4E97-8508-4B50F4731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B64E4-53EF-4555-BF24-20DCD729B6F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71889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8D3EBF0-FD1D-4043-A8AF-83241A514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00F56DE-2669-4764-955A-A2DB6F684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119C1B0-21AA-48F3-B612-674D8E2CC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D7382-8980-4947-9BFA-B83231D87CBD}" type="datetimeFigureOut">
              <a:rPr lang="ko-KR" altLang="en-US" smtClean="0"/>
              <a:t>2022-02-05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D4B8802-7BF0-4B8D-9972-76489638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9DA57D9-8756-4B23-A528-8E040B2E3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B64E4-53EF-4555-BF24-20DCD729B6F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2749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9F8925B-8633-48BC-BF95-3D4DEA70C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2105805-DA2A-44A4-BCC5-D6A8346278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BD098C3A-FD34-4E19-9923-507C68B494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8484F15-2DEE-4E77-B8E0-29E5B250A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D7382-8980-4947-9BFA-B83231D87CBD}" type="datetimeFigureOut">
              <a:rPr lang="ko-KR" altLang="en-US" smtClean="0"/>
              <a:t>2022-02-05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BF487FA-2C53-400A-9461-7C431E5FF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CC42E6B-F775-4729-8851-5F63A1D31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B64E4-53EF-4555-BF24-20DCD729B6F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73140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37BC351-23D6-4A92-9EEB-F3A289651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09629FD-2AF8-4FCA-8956-A94EB980DE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5BAA15D3-42E1-4631-8F26-CAEC435782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74F49336-797E-4301-89F5-D032943F0E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669AC322-B966-4308-A8A8-0043FB7224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D22C4D8A-62D7-4D4D-A93F-70125ABF4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D7382-8980-4947-9BFA-B83231D87CBD}" type="datetimeFigureOut">
              <a:rPr lang="ko-KR" altLang="en-US" smtClean="0"/>
              <a:t>2022-02-05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F9A76F11-34ED-44A6-BAD2-A2999281B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73401762-B068-43D4-82F5-F684B0DD7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B64E4-53EF-4555-BF24-20DCD729B6F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70886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8648465-CA76-40ED-955C-2ED902F8A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4998701C-AC1D-41E4-915B-B5C549D42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D7382-8980-4947-9BFA-B83231D87CBD}" type="datetimeFigureOut">
              <a:rPr lang="ko-KR" altLang="en-US" smtClean="0"/>
              <a:t>2022-02-05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F408F601-1255-41BD-A898-77037CD7E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FF61A086-A5DB-4A9F-9DE0-35BD25635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B64E4-53EF-4555-BF24-20DCD729B6F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20501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5D50EA29-EEC1-4545-B563-115CB00A5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D7382-8980-4947-9BFA-B83231D87CBD}" type="datetimeFigureOut">
              <a:rPr lang="ko-KR" altLang="en-US" smtClean="0"/>
              <a:t>2022-02-05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9AC44A36-2D2C-44E9-9BB6-206A77723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3083436-F70F-4D10-A41B-A0F778CC0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B64E4-53EF-4555-BF24-20DCD729B6F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3340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6FB37F2-A23D-4E4D-9C66-AC5A63CAD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D72B3CE-EB05-4EBB-8E43-9081F865B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958A080-C3F9-421C-967D-FDACB11E33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2BA976B4-2E81-45A4-9376-220C49E01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D7382-8980-4947-9BFA-B83231D87CBD}" type="datetimeFigureOut">
              <a:rPr lang="ko-KR" altLang="en-US" smtClean="0"/>
              <a:t>2022-02-05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1CEE1C1D-CC72-4915-92C7-D74C5BA10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3164128-C58C-4D1E-B1A1-D0B6AC962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B64E4-53EF-4555-BF24-20DCD729B6F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9480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22C0E89-B778-4593-B423-03C283B7D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74B9C4F7-9668-42B5-8669-441D3E4D99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EDBAE072-F1A3-413E-AB33-F74EA20A2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5A0CC772-08B4-437F-8779-530807FC0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D7382-8980-4947-9BFA-B83231D87CBD}" type="datetimeFigureOut">
              <a:rPr lang="ko-KR" altLang="en-US" smtClean="0"/>
              <a:t>2022-02-05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402DB5E9-80C5-474D-A97B-30C49F83B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07E3F722-4D0C-4787-9434-8E022938F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B64E4-53EF-4555-BF24-20DCD729B6F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52594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E1A8DBC1-2767-461A-9524-77750B1E4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DB7CEC7-5B68-46EA-92FD-16D50592DD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8B72719-9D71-46AC-BBE2-F02B21FB27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7D7382-8980-4947-9BFA-B83231D87CBD}" type="datetimeFigureOut">
              <a:rPr lang="ko-KR" altLang="en-US" smtClean="0"/>
              <a:t>2022-02-05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6015571-5646-4C51-8B26-E8296C5723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124D788-BC76-4C43-83A1-F8FE13B187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0B64E4-53EF-4555-BF24-20DCD729B6F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803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11" Type="http://schemas.openxmlformats.org/officeDocument/2006/relationships/image" Target="../media/image13.png"/><Relationship Id="rId5" Type="http://schemas.openxmlformats.org/officeDocument/2006/relationships/image" Target="../media/image7.jp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06078919-EE71-4380-BB1B-6AE3C898C7C4}"/>
              </a:ext>
            </a:extLst>
          </p:cNvPr>
          <p:cNvSpPr/>
          <p:nvPr/>
        </p:nvSpPr>
        <p:spPr>
          <a:xfrm>
            <a:off x="0" y="0"/>
            <a:ext cx="12192001" cy="382792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6FB6E7-A633-46E0-AA9F-9B42EF79EAEC}"/>
              </a:ext>
            </a:extLst>
          </p:cNvPr>
          <p:cNvSpPr txBox="1"/>
          <p:nvPr/>
        </p:nvSpPr>
        <p:spPr>
          <a:xfrm>
            <a:off x="4911220" y="2863855"/>
            <a:ext cx="2400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dirty="0">
                <a:solidFill>
                  <a:schemeClr val="bg1"/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녹색탐지기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14E4DF-C2E1-48BF-B53D-6EB646255859}"/>
              </a:ext>
            </a:extLst>
          </p:cNvPr>
          <p:cNvSpPr txBox="1"/>
          <p:nvPr/>
        </p:nvSpPr>
        <p:spPr>
          <a:xfrm>
            <a:off x="4572986" y="6261848"/>
            <a:ext cx="3046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강정인</a:t>
            </a:r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김보경</a:t>
            </a:r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김혜송</a:t>
            </a:r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조소연</a:t>
            </a:r>
            <a:endParaRPr lang="ko-KR" altLang="en-US" dirty="0">
              <a:solidFill>
                <a:schemeClr val="tx1">
                  <a:lumMod val="50000"/>
                  <a:lumOff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0559FE-1B41-4D7E-8DD4-EF1E496AF49D}"/>
              </a:ext>
            </a:extLst>
          </p:cNvPr>
          <p:cNvSpPr txBox="1"/>
          <p:nvPr/>
        </p:nvSpPr>
        <p:spPr>
          <a:xfrm>
            <a:off x="5222202" y="5988423"/>
            <a:ext cx="1747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42</a:t>
            </a:r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조  가보자고 </a:t>
            </a:r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5E19FC-0D0D-4E72-82E1-6B266B130855}"/>
              </a:ext>
            </a:extLst>
          </p:cNvPr>
          <p:cNvSpPr txBox="1"/>
          <p:nvPr/>
        </p:nvSpPr>
        <p:spPr>
          <a:xfrm>
            <a:off x="4687603" y="3827911"/>
            <a:ext cx="28167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바코드 스캔을 통한</a:t>
            </a:r>
            <a:endParaRPr lang="en-US" altLang="ko-KR" sz="1400" dirty="0">
              <a:solidFill>
                <a:schemeClr val="tx1">
                  <a:lumMod val="85000"/>
                  <a:lumOff val="1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친환경 제품 사용 장려 어플리케이션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94620A-B647-4B68-87EC-6F9EC428183D}"/>
              </a:ext>
            </a:extLst>
          </p:cNvPr>
          <p:cNvSpPr txBox="1"/>
          <p:nvPr/>
        </p:nvSpPr>
        <p:spPr>
          <a:xfrm>
            <a:off x="4926449" y="3371807"/>
            <a:ext cx="2369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가   보   자   고</a:t>
            </a:r>
          </a:p>
        </p:txBody>
      </p:sp>
    </p:spTree>
    <p:extLst>
      <p:ext uri="{BB962C8B-B14F-4D97-AF65-F5344CB8AC3E}">
        <p14:creationId xmlns:p14="http://schemas.microsoft.com/office/powerpoint/2010/main" val="27436704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CD63CBDE-DBC9-4EF1-823B-F6FA7FA0A2ED}"/>
              </a:ext>
            </a:extLst>
          </p:cNvPr>
          <p:cNvSpPr/>
          <p:nvPr/>
        </p:nvSpPr>
        <p:spPr>
          <a:xfrm>
            <a:off x="10820400" y="0"/>
            <a:ext cx="1371601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941D13-3F53-412F-9C82-3ADDBA091856}"/>
              </a:ext>
            </a:extLst>
          </p:cNvPr>
          <p:cNvSpPr txBox="1"/>
          <p:nvPr/>
        </p:nvSpPr>
        <p:spPr>
          <a:xfrm>
            <a:off x="255494" y="94129"/>
            <a:ext cx="1409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>
                <a:solidFill>
                  <a:schemeClr val="accent6">
                    <a:lumMod val="50000"/>
                  </a:schemeClr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회원가입</a:t>
            </a:r>
          </a:p>
        </p:txBody>
      </p:sp>
      <p:pic>
        <p:nvPicPr>
          <p:cNvPr id="6" name="그림 5" descr="텍스트이(가) 표시된 사진&#10;&#10;자동 생성된 설명">
            <a:extLst>
              <a:ext uri="{FF2B5EF4-FFF2-40B4-BE49-F238E27FC236}">
                <a16:creationId xmlns:a16="http://schemas.microsoft.com/office/drawing/2014/main" id="{867EDF12-2568-4C11-B490-67384DC9EE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65"/>
          <a:stretch/>
        </p:blipFill>
        <p:spPr>
          <a:xfrm>
            <a:off x="3780482" y="1093693"/>
            <a:ext cx="3169788" cy="4796118"/>
          </a:xfrm>
          <a:prstGeom prst="rect">
            <a:avLst/>
          </a:prstGeom>
        </p:spPr>
      </p:pic>
      <p:pic>
        <p:nvPicPr>
          <p:cNvPr id="8" name="그림 7" descr="텍스트이(가) 표시된 사진&#10;&#10;자동 생성된 설명">
            <a:extLst>
              <a:ext uri="{FF2B5EF4-FFF2-40B4-BE49-F238E27FC236}">
                <a16:creationId xmlns:a16="http://schemas.microsoft.com/office/drawing/2014/main" id="{8C835E18-0EBE-44B8-9DBE-C7C8758C0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270" y="1524001"/>
            <a:ext cx="3169788" cy="6858000"/>
          </a:xfrm>
          <a:prstGeom prst="rect">
            <a:avLst/>
          </a:prstGeom>
        </p:spPr>
      </p:pic>
      <p:pic>
        <p:nvPicPr>
          <p:cNvPr id="11" name="그림 10" descr="텍스트이(가) 표시된 사진&#10;&#10;자동 생성된 설명">
            <a:extLst>
              <a:ext uri="{FF2B5EF4-FFF2-40B4-BE49-F238E27FC236}">
                <a16:creationId xmlns:a16="http://schemas.microsoft.com/office/drawing/2014/main" id="{8C158B94-065B-4AD5-81F4-2A79AEE341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15"/>
          <a:stretch/>
        </p:blipFill>
        <p:spPr>
          <a:xfrm>
            <a:off x="443752" y="1093693"/>
            <a:ext cx="3474391" cy="5193134"/>
          </a:xfrm>
          <a:prstGeom prst="rect">
            <a:avLst/>
          </a:prstGeom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id="{9C37B09E-B836-4F10-95CF-DEB1323D1B00}"/>
              </a:ext>
            </a:extLst>
          </p:cNvPr>
          <p:cNvSpPr/>
          <p:nvPr/>
        </p:nvSpPr>
        <p:spPr>
          <a:xfrm>
            <a:off x="2976283" y="3827929"/>
            <a:ext cx="694765" cy="421341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C55E5C15-720A-4D92-AD06-C7514A898396}"/>
              </a:ext>
            </a:extLst>
          </p:cNvPr>
          <p:cNvSpPr/>
          <p:nvPr/>
        </p:nvSpPr>
        <p:spPr>
          <a:xfrm>
            <a:off x="6008410" y="3429000"/>
            <a:ext cx="694765" cy="421341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533F514A-4E50-40FA-B582-3F0B9846C4AB}"/>
              </a:ext>
            </a:extLst>
          </p:cNvPr>
          <p:cNvSpPr/>
          <p:nvPr/>
        </p:nvSpPr>
        <p:spPr>
          <a:xfrm>
            <a:off x="9238130" y="5204012"/>
            <a:ext cx="694765" cy="421341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6" name="직선 화살표 연결선 15">
            <a:extLst>
              <a:ext uri="{FF2B5EF4-FFF2-40B4-BE49-F238E27FC236}">
                <a16:creationId xmlns:a16="http://schemas.microsoft.com/office/drawing/2014/main" id="{0269ADB9-0E16-4938-89F6-C7F63AD41686}"/>
              </a:ext>
            </a:extLst>
          </p:cNvPr>
          <p:cNvCxnSpPr>
            <a:cxnSpLocks/>
          </p:cNvCxnSpPr>
          <p:nvPr/>
        </p:nvCxnSpPr>
        <p:spPr>
          <a:xfrm flipV="1">
            <a:off x="3671048" y="3690260"/>
            <a:ext cx="2253332" cy="348339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화살표 연결선 19">
            <a:extLst>
              <a:ext uri="{FF2B5EF4-FFF2-40B4-BE49-F238E27FC236}">
                <a16:creationId xmlns:a16="http://schemas.microsoft.com/office/drawing/2014/main" id="{D5F7669F-450A-4218-803C-FCB2D4CCE2F0}"/>
              </a:ext>
            </a:extLst>
          </p:cNvPr>
          <p:cNvCxnSpPr>
            <a:cxnSpLocks/>
          </p:cNvCxnSpPr>
          <p:nvPr/>
        </p:nvCxnSpPr>
        <p:spPr>
          <a:xfrm>
            <a:off x="6703175" y="3665921"/>
            <a:ext cx="2418413" cy="1748761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56B1FDD-4D75-4215-8E32-B9C97ABB1239}"/>
              </a:ext>
            </a:extLst>
          </p:cNvPr>
          <p:cNvSpPr txBox="1"/>
          <p:nvPr/>
        </p:nvSpPr>
        <p:spPr>
          <a:xfrm>
            <a:off x="10960614" y="6171567"/>
            <a:ext cx="12923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>
                <a:solidFill>
                  <a:schemeClr val="bg1"/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녹색탐지기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36C9541-9030-42EB-8A14-A29E9BEB56C3}"/>
              </a:ext>
            </a:extLst>
          </p:cNvPr>
          <p:cNvSpPr txBox="1"/>
          <p:nvPr/>
        </p:nvSpPr>
        <p:spPr>
          <a:xfrm>
            <a:off x="10971834" y="6417789"/>
            <a:ext cx="1269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가   보   자   고</a:t>
            </a:r>
          </a:p>
        </p:txBody>
      </p:sp>
    </p:spTree>
    <p:extLst>
      <p:ext uri="{BB962C8B-B14F-4D97-AF65-F5344CB8AC3E}">
        <p14:creationId xmlns:p14="http://schemas.microsoft.com/office/powerpoint/2010/main" val="2977970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CD63CBDE-DBC9-4EF1-823B-F6FA7FA0A2ED}"/>
              </a:ext>
            </a:extLst>
          </p:cNvPr>
          <p:cNvSpPr/>
          <p:nvPr/>
        </p:nvSpPr>
        <p:spPr>
          <a:xfrm>
            <a:off x="10820400" y="0"/>
            <a:ext cx="1371601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941D13-3F53-412F-9C82-3ADDBA091856}"/>
              </a:ext>
            </a:extLst>
          </p:cNvPr>
          <p:cNvSpPr txBox="1"/>
          <p:nvPr/>
        </p:nvSpPr>
        <p:spPr>
          <a:xfrm>
            <a:off x="255494" y="94129"/>
            <a:ext cx="1409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>
                <a:solidFill>
                  <a:schemeClr val="accent6">
                    <a:lumMod val="50000"/>
                  </a:schemeClr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회원가입</a:t>
            </a:r>
          </a:p>
        </p:txBody>
      </p:sp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A4A42C96-8A80-4A3E-9FFE-83CBA3B9DA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17"/>
          <a:stretch/>
        </p:blipFill>
        <p:spPr>
          <a:xfrm>
            <a:off x="960174" y="1156447"/>
            <a:ext cx="3169788" cy="4401671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B9DF842A-E750-4AE7-97C2-A4B240C9F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717" y="1089212"/>
            <a:ext cx="2666351" cy="5768788"/>
          </a:xfrm>
          <a:prstGeom prst="rect">
            <a:avLst/>
          </a:prstGeom>
        </p:spPr>
      </p:pic>
      <p:cxnSp>
        <p:nvCxnSpPr>
          <p:cNvPr id="12" name="직선 화살표 연결선 11">
            <a:extLst>
              <a:ext uri="{FF2B5EF4-FFF2-40B4-BE49-F238E27FC236}">
                <a16:creationId xmlns:a16="http://schemas.microsoft.com/office/drawing/2014/main" id="{AF9FC19A-AF3C-42D6-AF98-43F12B8EC109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3935506" y="5024718"/>
            <a:ext cx="636494" cy="8964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5105195C-88BE-4DCC-9E27-5F3A3E6C2443}"/>
              </a:ext>
            </a:extLst>
          </p:cNvPr>
          <p:cNvSpPr/>
          <p:nvPr/>
        </p:nvSpPr>
        <p:spPr>
          <a:xfrm>
            <a:off x="3240741" y="4814047"/>
            <a:ext cx="694765" cy="421341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D5C37B-9068-49DD-9CF2-744AFFFA2C9C}"/>
              </a:ext>
            </a:extLst>
          </p:cNvPr>
          <p:cNvSpPr txBox="1"/>
          <p:nvPr/>
        </p:nvSpPr>
        <p:spPr>
          <a:xfrm>
            <a:off x="10960614" y="6171567"/>
            <a:ext cx="12923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>
                <a:solidFill>
                  <a:schemeClr val="bg1"/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녹색탐지기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A892D15-8EE7-4204-AB2E-34E9B711191A}"/>
              </a:ext>
            </a:extLst>
          </p:cNvPr>
          <p:cNvSpPr txBox="1"/>
          <p:nvPr/>
        </p:nvSpPr>
        <p:spPr>
          <a:xfrm>
            <a:off x="10971834" y="6417789"/>
            <a:ext cx="1269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가   보   자   고</a:t>
            </a: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F527DE32-1B5D-4CB4-BEAA-E3B405318C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"/>
          <a:stretch/>
        </p:blipFill>
        <p:spPr>
          <a:xfrm>
            <a:off x="7345455" y="1089212"/>
            <a:ext cx="2623297" cy="579144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8F39136-E5E2-44C5-9E19-C3D2D017A368}"/>
              </a:ext>
            </a:extLst>
          </p:cNvPr>
          <p:cNvSpPr txBox="1"/>
          <p:nvPr/>
        </p:nvSpPr>
        <p:spPr>
          <a:xfrm>
            <a:off x="263655" y="6079234"/>
            <a:ext cx="43460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구글 </a:t>
            </a:r>
            <a:r>
              <a:rPr lang="ko-KR" altLang="en-US" sz="16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로그인하였을때</a:t>
            </a:r>
            <a:r>
              <a:rPr lang="ko-KR" altLang="en-US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구글 이메일과 </a:t>
            </a:r>
            <a:endParaRPr lang="en-US" altLang="ko-KR" sz="16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r"/>
            <a:r>
              <a:rPr lang="ko-KR" altLang="en-US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개인식별코드를 이용해 </a:t>
            </a:r>
            <a:r>
              <a:rPr lang="en-US" altLang="ko-KR" sz="16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db</a:t>
            </a:r>
            <a:r>
              <a:rPr lang="ko-KR" altLang="en-US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사용자정보 연동시킴</a:t>
            </a:r>
          </a:p>
        </p:txBody>
      </p:sp>
    </p:spTree>
    <p:extLst>
      <p:ext uri="{BB962C8B-B14F-4D97-AF65-F5344CB8AC3E}">
        <p14:creationId xmlns:p14="http://schemas.microsoft.com/office/powerpoint/2010/main" val="1002160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CD63CBDE-DBC9-4EF1-823B-F6FA7FA0A2ED}"/>
              </a:ext>
            </a:extLst>
          </p:cNvPr>
          <p:cNvSpPr/>
          <p:nvPr/>
        </p:nvSpPr>
        <p:spPr>
          <a:xfrm>
            <a:off x="10820400" y="0"/>
            <a:ext cx="1371601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941D13-3F53-412F-9C82-3ADDBA091856}"/>
              </a:ext>
            </a:extLst>
          </p:cNvPr>
          <p:cNvSpPr txBox="1"/>
          <p:nvPr/>
        </p:nvSpPr>
        <p:spPr>
          <a:xfrm>
            <a:off x="255494" y="94129"/>
            <a:ext cx="15311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>
                <a:solidFill>
                  <a:schemeClr val="accent6">
                    <a:lumMod val="50000"/>
                  </a:schemeClr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메인 화면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8B687B3F-3419-4097-B3FB-319662FF8B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70" b="29828"/>
          <a:stretch/>
        </p:blipFill>
        <p:spPr>
          <a:xfrm>
            <a:off x="5901064" y="1128051"/>
            <a:ext cx="3233971" cy="5436618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1A78AA4C-DE4F-42BF-B0BF-16268F4E42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36"/>
          <a:stretch/>
        </p:blipFill>
        <p:spPr>
          <a:xfrm>
            <a:off x="2254625" y="692626"/>
            <a:ext cx="3373574" cy="595684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996275F-8B0D-4B8D-AE90-9C068B9D34E9}"/>
              </a:ext>
            </a:extLst>
          </p:cNvPr>
          <p:cNvSpPr txBox="1"/>
          <p:nvPr/>
        </p:nvSpPr>
        <p:spPr>
          <a:xfrm>
            <a:off x="9160250" y="3429000"/>
            <a:ext cx="1394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Storytelling</a:t>
            </a:r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DA7A6E-308C-47B9-B40D-26C5C6D44EBC}"/>
              </a:ext>
            </a:extLst>
          </p:cNvPr>
          <p:cNvSpPr txBox="1"/>
          <p:nvPr/>
        </p:nvSpPr>
        <p:spPr>
          <a:xfrm>
            <a:off x="863425" y="1331259"/>
            <a:ext cx="1254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Scan zone</a:t>
            </a:r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17C013-4779-44A8-986A-F694DEC11237}"/>
              </a:ext>
            </a:extLst>
          </p:cNvPr>
          <p:cNvSpPr txBox="1"/>
          <p:nvPr/>
        </p:nvSpPr>
        <p:spPr>
          <a:xfrm>
            <a:off x="9160250" y="1219200"/>
            <a:ext cx="1634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New products</a:t>
            </a:r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479B51-0BA8-46FA-A5C8-8A44E2D8349E}"/>
              </a:ext>
            </a:extLst>
          </p:cNvPr>
          <p:cNvSpPr txBox="1"/>
          <p:nvPr/>
        </p:nvSpPr>
        <p:spPr>
          <a:xfrm>
            <a:off x="266837" y="3798332"/>
            <a:ext cx="1987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Category ranking</a:t>
            </a:r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676F47-ECF4-4F11-AAAB-12CAAEC1BB45}"/>
              </a:ext>
            </a:extLst>
          </p:cNvPr>
          <p:cNvSpPr txBox="1"/>
          <p:nvPr/>
        </p:nvSpPr>
        <p:spPr>
          <a:xfrm>
            <a:off x="10960614" y="6171567"/>
            <a:ext cx="12923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>
                <a:solidFill>
                  <a:schemeClr val="bg1"/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녹색탐지기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BFC1CB-330C-4F92-AFC3-71765AE290BD}"/>
              </a:ext>
            </a:extLst>
          </p:cNvPr>
          <p:cNvSpPr txBox="1"/>
          <p:nvPr/>
        </p:nvSpPr>
        <p:spPr>
          <a:xfrm>
            <a:off x="10971834" y="6417789"/>
            <a:ext cx="1269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가   보   자   고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4E5AB72-69DF-43AE-8EF6-36479D5B6984}"/>
              </a:ext>
            </a:extLst>
          </p:cNvPr>
          <p:cNvSpPr txBox="1"/>
          <p:nvPr/>
        </p:nvSpPr>
        <p:spPr>
          <a:xfrm>
            <a:off x="410039" y="1700591"/>
            <a:ext cx="61537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1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11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Flutter를</a:t>
            </a:r>
            <a:r>
              <a:rPr lang="ko-KR" altLang="en-US" sz="11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사용해서 </a:t>
            </a:r>
            <a:r>
              <a:rPr lang="ko-KR" altLang="en-US" sz="11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앱구현</a:t>
            </a:r>
            <a:endParaRPr lang="ko-KR" altLang="en-US" sz="11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85745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CD63CBDE-DBC9-4EF1-823B-F6FA7FA0A2ED}"/>
              </a:ext>
            </a:extLst>
          </p:cNvPr>
          <p:cNvSpPr/>
          <p:nvPr/>
        </p:nvSpPr>
        <p:spPr>
          <a:xfrm>
            <a:off x="10820400" y="0"/>
            <a:ext cx="1371601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941D13-3F53-412F-9C82-3ADDBA091856}"/>
              </a:ext>
            </a:extLst>
          </p:cNvPr>
          <p:cNvSpPr txBox="1"/>
          <p:nvPr/>
        </p:nvSpPr>
        <p:spPr>
          <a:xfrm>
            <a:off x="255494" y="94129"/>
            <a:ext cx="15311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>
                <a:solidFill>
                  <a:schemeClr val="accent6">
                    <a:lumMod val="50000"/>
                  </a:schemeClr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메인 화면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F8F4E77C-46EB-4B18-BBF4-4FB1FC7D04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09"/>
          <a:stretch/>
        </p:blipFill>
        <p:spPr>
          <a:xfrm>
            <a:off x="954756" y="1392301"/>
            <a:ext cx="3444058" cy="50913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3F2893-20B2-484C-BA8C-BA5715878016}"/>
              </a:ext>
            </a:extLst>
          </p:cNvPr>
          <p:cNvSpPr txBox="1"/>
          <p:nvPr/>
        </p:nvSpPr>
        <p:spPr>
          <a:xfrm>
            <a:off x="4398814" y="3059668"/>
            <a:ext cx="1394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Storytelling</a:t>
            </a:r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9BACB6-23AE-43D7-9CB2-673232B8D126}"/>
              </a:ext>
            </a:extLst>
          </p:cNvPr>
          <p:cNvSpPr txBox="1"/>
          <p:nvPr/>
        </p:nvSpPr>
        <p:spPr>
          <a:xfrm>
            <a:off x="10960614" y="6171567"/>
            <a:ext cx="12923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>
                <a:solidFill>
                  <a:schemeClr val="bg1"/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녹색탐지기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4F6BA7-2604-4434-BCC5-3EF6C3A18E92}"/>
              </a:ext>
            </a:extLst>
          </p:cNvPr>
          <p:cNvSpPr txBox="1"/>
          <p:nvPr/>
        </p:nvSpPr>
        <p:spPr>
          <a:xfrm>
            <a:off x="10971834" y="6417789"/>
            <a:ext cx="1269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가   보   자   고</a:t>
            </a:r>
          </a:p>
        </p:txBody>
      </p:sp>
    </p:spTree>
    <p:extLst>
      <p:ext uri="{BB962C8B-B14F-4D97-AF65-F5344CB8AC3E}">
        <p14:creationId xmlns:p14="http://schemas.microsoft.com/office/powerpoint/2010/main" val="42376910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CD63CBDE-DBC9-4EF1-823B-F6FA7FA0A2ED}"/>
              </a:ext>
            </a:extLst>
          </p:cNvPr>
          <p:cNvSpPr/>
          <p:nvPr/>
        </p:nvSpPr>
        <p:spPr>
          <a:xfrm>
            <a:off x="10820400" y="0"/>
            <a:ext cx="1371601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941D13-3F53-412F-9C82-3ADDBA091856}"/>
              </a:ext>
            </a:extLst>
          </p:cNvPr>
          <p:cNvSpPr txBox="1"/>
          <p:nvPr/>
        </p:nvSpPr>
        <p:spPr>
          <a:xfrm>
            <a:off x="255494" y="94129"/>
            <a:ext cx="18982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>
                <a:solidFill>
                  <a:schemeClr val="accent6">
                    <a:lumMod val="50000"/>
                  </a:schemeClr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바코드 스캔</a:t>
            </a:r>
          </a:p>
        </p:txBody>
      </p:sp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81F7F915-F27B-4136-845E-3D34CBC3F3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77" y="1023947"/>
            <a:ext cx="2696517" cy="5834053"/>
          </a:xfrm>
          <a:prstGeom prst="rect">
            <a:avLst/>
          </a:prstGeom>
        </p:spPr>
      </p:pic>
      <p:pic>
        <p:nvPicPr>
          <p:cNvPr id="11" name="그림 10" descr="텍스트이(가) 표시된 사진&#10;&#10;자동 생성된 설명">
            <a:extLst>
              <a:ext uri="{FF2B5EF4-FFF2-40B4-BE49-F238E27FC236}">
                <a16:creationId xmlns:a16="http://schemas.microsoft.com/office/drawing/2014/main" id="{6072FB20-FD29-4412-B620-E6C940859F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094" y="1023947"/>
            <a:ext cx="2696517" cy="58340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4B29297-93C5-47D3-8110-34FC1F2949DB}"/>
              </a:ext>
            </a:extLst>
          </p:cNvPr>
          <p:cNvSpPr txBox="1"/>
          <p:nvPr/>
        </p:nvSpPr>
        <p:spPr>
          <a:xfrm>
            <a:off x="6508376" y="3254187"/>
            <a:ext cx="29674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solidFill>
                  <a:schemeClr val="accent6">
                    <a:lumMod val="50000"/>
                  </a:schemeClr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# Google</a:t>
            </a:r>
            <a:r>
              <a:rPr lang="ko-KR" altLang="en-US" sz="2800" dirty="0">
                <a:solidFill>
                  <a:schemeClr val="accent6">
                    <a:lumMod val="50000"/>
                  </a:schemeClr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 </a:t>
            </a:r>
            <a:r>
              <a:rPr lang="en-US" altLang="ko-KR" sz="2800" dirty="0">
                <a:solidFill>
                  <a:schemeClr val="accent6">
                    <a:lumMod val="50000"/>
                  </a:schemeClr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lens</a:t>
            </a:r>
            <a:endParaRPr lang="ko-KR" altLang="en-US" sz="2800" dirty="0">
              <a:solidFill>
                <a:schemeClr val="accent6">
                  <a:lumMod val="50000"/>
                </a:schemeClr>
              </a:solidFill>
              <a:latin typeface="HS봄바람체 2.0" panose="00000503030000020004" pitchFamily="2" charset="-127"/>
              <a:ea typeface="HS봄바람체 2.0" panose="00000503030000020004" pitchFamily="2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6C4900-E9B0-4FB8-B22C-BA1DFDD8BD12}"/>
              </a:ext>
            </a:extLst>
          </p:cNvPr>
          <p:cNvSpPr txBox="1"/>
          <p:nvPr/>
        </p:nvSpPr>
        <p:spPr>
          <a:xfrm>
            <a:off x="6508376" y="3777407"/>
            <a:ext cx="3297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사진촬영으로 사물의 바코드 스캔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7F1661-6A7A-4EBA-AD8A-CD32D065EBE9}"/>
              </a:ext>
            </a:extLst>
          </p:cNvPr>
          <p:cNvSpPr txBox="1"/>
          <p:nvPr/>
        </p:nvSpPr>
        <p:spPr>
          <a:xfrm>
            <a:off x="10960614" y="6171567"/>
            <a:ext cx="12923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>
                <a:solidFill>
                  <a:schemeClr val="bg1"/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녹색탐지기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4A2DFB-C139-4DC2-B688-9D82E2B212B5}"/>
              </a:ext>
            </a:extLst>
          </p:cNvPr>
          <p:cNvSpPr txBox="1"/>
          <p:nvPr/>
        </p:nvSpPr>
        <p:spPr>
          <a:xfrm>
            <a:off x="10971834" y="6417789"/>
            <a:ext cx="1269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가   보   자   고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226B5A-EF22-4903-B764-92A10EC86BFB}"/>
              </a:ext>
            </a:extLst>
          </p:cNvPr>
          <p:cNvSpPr txBox="1"/>
          <p:nvPr/>
        </p:nvSpPr>
        <p:spPr>
          <a:xfrm>
            <a:off x="6508376" y="4202942"/>
            <a:ext cx="41596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6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Flutter</a:t>
            </a:r>
            <a:r>
              <a:rPr lang="ko-KR" altLang="en-US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16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plugin으로</a:t>
            </a:r>
            <a:r>
              <a:rPr lang="ko-KR" altLang="en-US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제공되는 </a:t>
            </a:r>
            <a:r>
              <a:rPr lang="ko-KR" altLang="en-US" sz="16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google</a:t>
            </a:r>
            <a:r>
              <a:rPr lang="ko-KR" altLang="en-US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16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Mobile</a:t>
            </a:r>
            <a:r>
              <a:rPr lang="ko-KR" altLang="en-US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16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vision</a:t>
            </a:r>
            <a:r>
              <a:rPr lang="ko-KR" altLang="en-US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이용해 스캔</a:t>
            </a:r>
          </a:p>
        </p:txBody>
      </p:sp>
    </p:spTree>
    <p:extLst>
      <p:ext uri="{BB962C8B-B14F-4D97-AF65-F5344CB8AC3E}">
        <p14:creationId xmlns:p14="http://schemas.microsoft.com/office/powerpoint/2010/main" val="1040572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CD63CBDE-DBC9-4EF1-823B-F6FA7FA0A2ED}"/>
              </a:ext>
            </a:extLst>
          </p:cNvPr>
          <p:cNvSpPr/>
          <p:nvPr/>
        </p:nvSpPr>
        <p:spPr>
          <a:xfrm>
            <a:off x="10820400" y="0"/>
            <a:ext cx="1371601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941D13-3F53-412F-9C82-3ADDBA091856}"/>
              </a:ext>
            </a:extLst>
          </p:cNvPr>
          <p:cNvSpPr txBox="1"/>
          <p:nvPr/>
        </p:nvSpPr>
        <p:spPr>
          <a:xfrm>
            <a:off x="255494" y="94129"/>
            <a:ext cx="18982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>
                <a:solidFill>
                  <a:schemeClr val="accent6">
                    <a:lumMod val="50000"/>
                  </a:schemeClr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바코드 스캔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C6F3E2DF-53D6-45F2-817F-9428512DB1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815"/>
          <a:stretch/>
        </p:blipFill>
        <p:spPr>
          <a:xfrm>
            <a:off x="426014" y="977153"/>
            <a:ext cx="3175109" cy="530109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961AE3BF-FEDE-472A-8968-56727CB4CE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01"/>
          <a:stretch/>
        </p:blipFill>
        <p:spPr>
          <a:xfrm>
            <a:off x="3717335" y="1084733"/>
            <a:ext cx="2959262" cy="53010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763485-52C9-4B5E-868E-603C0DE08252}"/>
              </a:ext>
            </a:extLst>
          </p:cNvPr>
          <p:cNvSpPr txBox="1"/>
          <p:nvPr/>
        </p:nvSpPr>
        <p:spPr>
          <a:xfrm>
            <a:off x="6485297" y="2043952"/>
            <a:ext cx="41537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chemeClr val="accent6">
                    <a:lumMod val="50000"/>
                  </a:schemeClr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# Google</a:t>
            </a:r>
            <a:r>
              <a:rPr lang="ko-KR" altLang="en-US" sz="2400" dirty="0">
                <a:solidFill>
                  <a:schemeClr val="accent6">
                    <a:lumMod val="50000"/>
                  </a:schemeClr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 </a:t>
            </a:r>
            <a:r>
              <a:rPr lang="en-US" altLang="ko-KR" sz="2400" dirty="0">
                <a:solidFill>
                  <a:schemeClr val="accent6">
                    <a:lumMod val="50000"/>
                  </a:schemeClr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mobile vision</a:t>
            </a:r>
            <a:endParaRPr lang="ko-KR" altLang="en-US" sz="2400" dirty="0">
              <a:solidFill>
                <a:schemeClr val="accent6">
                  <a:lumMod val="50000"/>
                </a:schemeClr>
              </a:solidFill>
              <a:latin typeface="HS봄바람체 2.0" panose="00000503030000020004" pitchFamily="2" charset="-127"/>
              <a:ea typeface="HS봄바람체 2.0" panose="00000503030000020004" pitchFamily="2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5E8604-FEE2-49F0-A0DF-A66BF2443F09}"/>
              </a:ext>
            </a:extLst>
          </p:cNvPr>
          <p:cNvSpPr txBox="1"/>
          <p:nvPr/>
        </p:nvSpPr>
        <p:spPr>
          <a:xfrm>
            <a:off x="6857999" y="2505617"/>
            <a:ext cx="32015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바코드 스캔을</a:t>
            </a:r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통한 제품 파악</a:t>
            </a:r>
            <a:endParaRPr lang="en-US" altLang="ko-KR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환경 인증</a:t>
            </a:r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기여도를 점수로 환산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498AC9-7050-494A-ADF3-8F7FD3890F28}"/>
              </a:ext>
            </a:extLst>
          </p:cNvPr>
          <p:cNvSpPr txBox="1"/>
          <p:nvPr/>
        </p:nvSpPr>
        <p:spPr>
          <a:xfrm>
            <a:off x="10960614" y="6171567"/>
            <a:ext cx="12923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>
                <a:solidFill>
                  <a:schemeClr val="bg1"/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녹색탐지기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AD943E-4064-4FFC-85DF-F3A158F785A5}"/>
              </a:ext>
            </a:extLst>
          </p:cNvPr>
          <p:cNvSpPr txBox="1"/>
          <p:nvPr/>
        </p:nvSpPr>
        <p:spPr>
          <a:xfrm>
            <a:off x="10971834" y="6417789"/>
            <a:ext cx="1269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가   보   자   고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BA2AED-8259-42BA-977E-59809A593BB5}"/>
              </a:ext>
            </a:extLst>
          </p:cNvPr>
          <p:cNvSpPr txBox="1"/>
          <p:nvPr/>
        </p:nvSpPr>
        <p:spPr>
          <a:xfrm>
            <a:off x="6857999" y="3706053"/>
            <a:ext cx="615376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1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스캔결과로 얻은 바코드번호 </a:t>
            </a:r>
            <a:r>
              <a:rPr lang="en-US" altLang="ko-KR" sz="11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flutter http </a:t>
            </a:r>
            <a:r>
              <a:rPr lang="ko-KR" altLang="en-US" sz="11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플러그인으로 </a:t>
            </a:r>
            <a:endParaRPr lang="en-US" altLang="ko-KR" sz="11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en-US" altLang="ko-KR" sz="11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rest </a:t>
            </a:r>
            <a:r>
              <a:rPr lang="en-US" altLang="ko-KR" sz="11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api</a:t>
            </a:r>
            <a:r>
              <a:rPr lang="ko-KR" altLang="en-US" sz="11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통해 </a:t>
            </a:r>
            <a:r>
              <a:rPr lang="en-US" altLang="ko-KR" sz="11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db</a:t>
            </a:r>
            <a:r>
              <a:rPr lang="ko-KR" altLang="en-US" sz="11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에서 동일 바코드정보 확인하여 해당제품이 </a:t>
            </a:r>
            <a:endParaRPr lang="en-US" altLang="ko-KR" sz="11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ko-KR" altLang="en-US" sz="11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환경인증제품인지 확인</a:t>
            </a:r>
            <a:r>
              <a:rPr lang="en-US" altLang="ko-KR" sz="11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1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맞다면</a:t>
            </a:r>
            <a:r>
              <a:rPr lang="ko-KR" altLang="en-US" sz="11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사용자에게 그린포인트 </a:t>
            </a:r>
            <a:endParaRPr lang="en-US" altLang="ko-KR" sz="11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en-US" altLang="ko-KR" sz="11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30</a:t>
            </a:r>
            <a:r>
              <a:rPr lang="ko-KR" altLang="en-US" sz="11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점추가</a:t>
            </a:r>
            <a:r>
              <a:rPr lang="en-US" altLang="ko-KR" sz="11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1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아니면 </a:t>
            </a:r>
            <a:r>
              <a:rPr lang="en-US" altLang="ko-KR" sz="11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11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점 추가</a:t>
            </a:r>
            <a:r>
              <a:rPr lang="en-US" altLang="ko-KR" sz="11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  <a:p>
            <a:endParaRPr lang="en-US" altLang="ko-KR" sz="11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endParaRPr lang="en-US" altLang="ko-KR" sz="11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ko-KR" altLang="en-US" sz="900" dirty="0">
                <a:solidFill>
                  <a:schemeClr val="bg1">
                    <a:lumMod val="8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이미지는 </a:t>
            </a:r>
            <a:r>
              <a:rPr lang="en-US" altLang="ko-KR" sz="900" dirty="0">
                <a:solidFill>
                  <a:schemeClr val="bg1">
                    <a:lumMod val="8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flutter </a:t>
            </a:r>
            <a:r>
              <a:rPr lang="en-US" altLang="ko-KR" sz="900" dirty="0" err="1">
                <a:solidFill>
                  <a:schemeClr val="bg1">
                    <a:lumMod val="8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beautifulsoup</a:t>
            </a:r>
            <a:r>
              <a:rPr lang="en-US" altLang="ko-KR" sz="900" dirty="0">
                <a:solidFill>
                  <a:schemeClr val="bg1">
                    <a:lumMod val="8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900" dirty="0">
                <a:solidFill>
                  <a:schemeClr val="bg1">
                    <a:lumMod val="8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플러그인으로 웹에서 </a:t>
            </a:r>
            <a:endParaRPr lang="en-US" altLang="ko-KR" sz="900" dirty="0">
              <a:solidFill>
                <a:schemeClr val="bg1">
                  <a:lumMod val="8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ko-KR" altLang="en-US" sz="900" dirty="0" err="1">
                <a:solidFill>
                  <a:schemeClr val="bg1">
                    <a:lumMod val="8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바코드이미지로</a:t>
            </a:r>
            <a:r>
              <a:rPr lang="ko-KR" altLang="en-US" sz="900" dirty="0">
                <a:solidFill>
                  <a:schemeClr val="bg1">
                    <a:lumMod val="8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검색한 </a:t>
            </a:r>
            <a:r>
              <a:rPr lang="ko-KR" altLang="en-US" sz="900" dirty="0" err="1">
                <a:solidFill>
                  <a:schemeClr val="bg1">
                    <a:lumMod val="8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제품이미지를</a:t>
            </a:r>
            <a:r>
              <a:rPr lang="ko-KR" altLang="en-US" sz="900" dirty="0">
                <a:solidFill>
                  <a:schemeClr val="bg1">
                    <a:lumMod val="8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크롤링해서 가져옴</a:t>
            </a:r>
          </a:p>
        </p:txBody>
      </p:sp>
    </p:spTree>
    <p:extLst>
      <p:ext uri="{BB962C8B-B14F-4D97-AF65-F5344CB8AC3E}">
        <p14:creationId xmlns:p14="http://schemas.microsoft.com/office/powerpoint/2010/main" val="39776820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CD63CBDE-DBC9-4EF1-823B-F6FA7FA0A2ED}"/>
              </a:ext>
            </a:extLst>
          </p:cNvPr>
          <p:cNvSpPr/>
          <p:nvPr/>
        </p:nvSpPr>
        <p:spPr>
          <a:xfrm>
            <a:off x="10820400" y="0"/>
            <a:ext cx="1371601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0A2F5537-B6C9-443D-911C-6865F654F4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99"/>
          <a:stretch/>
        </p:blipFill>
        <p:spPr>
          <a:xfrm>
            <a:off x="333160" y="895227"/>
            <a:ext cx="2993236" cy="483321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13E5A1B3-A3A9-414D-B41E-CF90202F57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67"/>
          <a:stretch/>
        </p:blipFill>
        <p:spPr>
          <a:xfrm>
            <a:off x="3385151" y="977152"/>
            <a:ext cx="3082883" cy="56970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53E4155-63C6-4207-92EA-A0AEBE69DDDD}"/>
              </a:ext>
            </a:extLst>
          </p:cNvPr>
          <p:cNvSpPr txBox="1"/>
          <p:nvPr/>
        </p:nvSpPr>
        <p:spPr>
          <a:xfrm>
            <a:off x="255494" y="94129"/>
            <a:ext cx="18982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>
                <a:solidFill>
                  <a:schemeClr val="accent6">
                    <a:lumMod val="50000"/>
                  </a:schemeClr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바코드 스캔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3D9B3E-C81A-4305-960A-9AE05A2F5FCE}"/>
              </a:ext>
            </a:extLst>
          </p:cNvPr>
          <p:cNvSpPr txBox="1"/>
          <p:nvPr/>
        </p:nvSpPr>
        <p:spPr>
          <a:xfrm>
            <a:off x="6526789" y="4563017"/>
            <a:ext cx="3000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Worst </a:t>
            </a:r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제품일 시</a:t>
            </a:r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하단에 같은</a:t>
            </a:r>
            <a:endParaRPr lang="en-US" altLang="ko-KR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카테고리의 제품 추천 진행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0350CD-2858-491A-8160-205E477AE1FF}"/>
              </a:ext>
            </a:extLst>
          </p:cNvPr>
          <p:cNvSpPr txBox="1"/>
          <p:nvPr/>
        </p:nvSpPr>
        <p:spPr>
          <a:xfrm>
            <a:off x="10960614" y="6171567"/>
            <a:ext cx="12923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>
                <a:solidFill>
                  <a:schemeClr val="bg1"/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녹색탐지기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89A73C-55AA-4522-892C-22C5922CCE81}"/>
              </a:ext>
            </a:extLst>
          </p:cNvPr>
          <p:cNvSpPr txBox="1"/>
          <p:nvPr/>
        </p:nvSpPr>
        <p:spPr>
          <a:xfrm>
            <a:off x="10971834" y="6417789"/>
            <a:ext cx="1269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가   보   자   고</a:t>
            </a:r>
          </a:p>
        </p:txBody>
      </p:sp>
    </p:spTree>
    <p:extLst>
      <p:ext uri="{BB962C8B-B14F-4D97-AF65-F5344CB8AC3E}">
        <p14:creationId xmlns:p14="http://schemas.microsoft.com/office/powerpoint/2010/main" val="1432295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CD63CBDE-DBC9-4EF1-823B-F6FA7FA0A2ED}"/>
              </a:ext>
            </a:extLst>
          </p:cNvPr>
          <p:cNvSpPr/>
          <p:nvPr/>
        </p:nvSpPr>
        <p:spPr>
          <a:xfrm>
            <a:off x="10820400" y="0"/>
            <a:ext cx="1371601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941D13-3F53-412F-9C82-3ADDBA091856}"/>
              </a:ext>
            </a:extLst>
          </p:cNvPr>
          <p:cNvSpPr txBox="1"/>
          <p:nvPr/>
        </p:nvSpPr>
        <p:spPr>
          <a:xfrm>
            <a:off x="255494" y="94129"/>
            <a:ext cx="7906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>
                <a:solidFill>
                  <a:schemeClr val="accent6">
                    <a:lumMod val="50000"/>
                  </a:schemeClr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랭킹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69E9E4-0A77-4719-BA42-7083106BBB8D}"/>
              </a:ext>
            </a:extLst>
          </p:cNvPr>
          <p:cNvSpPr txBox="1"/>
          <p:nvPr/>
        </p:nvSpPr>
        <p:spPr>
          <a:xfrm>
            <a:off x="6697502" y="2967991"/>
            <a:ext cx="2400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기여도에 따른 랭킹제도</a:t>
            </a:r>
            <a:endParaRPr lang="en-US" altLang="ko-KR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총 </a:t>
            </a:r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6</a:t>
            </a:r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단계로 구분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E96767-B179-4F76-8544-0A19B5CAA377}"/>
              </a:ext>
            </a:extLst>
          </p:cNvPr>
          <p:cNvSpPr txBox="1"/>
          <p:nvPr/>
        </p:nvSpPr>
        <p:spPr>
          <a:xfrm>
            <a:off x="10960614" y="6171567"/>
            <a:ext cx="12923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>
                <a:solidFill>
                  <a:schemeClr val="bg1"/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녹색탐지기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AF1F19-3A65-4463-BE23-146A117AD3FA}"/>
              </a:ext>
            </a:extLst>
          </p:cNvPr>
          <p:cNvSpPr txBox="1"/>
          <p:nvPr/>
        </p:nvSpPr>
        <p:spPr>
          <a:xfrm>
            <a:off x="10971834" y="6417789"/>
            <a:ext cx="1269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가   보   자   고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DFB315-DB56-43F1-B300-204FDD921DA1}"/>
              </a:ext>
            </a:extLst>
          </p:cNvPr>
          <p:cNvSpPr txBox="1"/>
          <p:nvPr/>
        </p:nvSpPr>
        <p:spPr>
          <a:xfrm>
            <a:off x="6697502" y="3931779"/>
            <a:ext cx="34102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/>
              <a:t>사용자 데이터 </a:t>
            </a:r>
            <a:r>
              <a:rPr lang="ko-KR" altLang="en-US" dirty="0" err="1"/>
              <a:t>rest</a:t>
            </a:r>
            <a:r>
              <a:rPr lang="ko-KR" altLang="en-US" dirty="0"/>
              <a:t> </a:t>
            </a:r>
            <a:r>
              <a:rPr lang="ko-KR" altLang="en-US" dirty="0" err="1"/>
              <a:t>api를</a:t>
            </a:r>
            <a:r>
              <a:rPr lang="ko-KR" altLang="en-US" dirty="0"/>
              <a:t> 통해 주고받음</a:t>
            </a:r>
            <a:r>
              <a:rPr lang="en-US" altLang="ko-KR" dirty="0"/>
              <a:t> </a:t>
            </a:r>
            <a:r>
              <a:rPr lang="ko-KR" altLang="en-US" dirty="0"/>
              <a:t>점수정보와 등급정보 전달받아 표기</a:t>
            </a: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733AE239-214C-40A5-81F6-35E61B9793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33" y="617349"/>
            <a:ext cx="2480035" cy="6240651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118B1CFC-0768-443F-9A19-748B70C023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84"/>
          <a:stretch/>
        </p:blipFill>
        <p:spPr>
          <a:xfrm>
            <a:off x="3449041" y="657691"/>
            <a:ext cx="3198288" cy="515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0223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CD63CBDE-DBC9-4EF1-823B-F6FA7FA0A2ED}"/>
              </a:ext>
            </a:extLst>
          </p:cNvPr>
          <p:cNvSpPr/>
          <p:nvPr/>
        </p:nvSpPr>
        <p:spPr>
          <a:xfrm>
            <a:off x="10820400" y="0"/>
            <a:ext cx="1371601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941D13-3F53-412F-9C82-3ADDBA091856}"/>
              </a:ext>
            </a:extLst>
          </p:cNvPr>
          <p:cNvSpPr txBox="1"/>
          <p:nvPr/>
        </p:nvSpPr>
        <p:spPr>
          <a:xfrm>
            <a:off x="255494" y="94129"/>
            <a:ext cx="1563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>
                <a:solidFill>
                  <a:schemeClr val="accent6">
                    <a:lumMod val="50000"/>
                  </a:schemeClr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제품 추천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97340D2F-8681-41AB-8098-F44C2EA8BD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35" y="650448"/>
            <a:ext cx="2466881" cy="6207551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86D9A844-553F-486E-B4DE-4FB3159D34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8" b="15819"/>
          <a:stretch/>
        </p:blipFill>
        <p:spPr>
          <a:xfrm>
            <a:off x="3380516" y="617349"/>
            <a:ext cx="3378703" cy="61973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464523E-A85B-4D4B-AE1A-80BA4EE64D9D}"/>
              </a:ext>
            </a:extLst>
          </p:cNvPr>
          <p:cNvSpPr txBox="1"/>
          <p:nvPr/>
        </p:nvSpPr>
        <p:spPr>
          <a:xfrm>
            <a:off x="6633881" y="3183144"/>
            <a:ext cx="24833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검색량</a:t>
            </a:r>
            <a:r>
              <a:rPr lang="ko-KR" altLang="en-US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순으로 분류한</a:t>
            </a:r>
            <a:endParaRPr lang="en-US" altLang="ko-KR" sz="20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ko-KR" altLang="en-US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인기 제품 순위 페이지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A92BF1-1CB5-4FDA-9BF8-BA85275BC7FE}"/>
              </a:ext>
            </a:extLst>
          </p:cNvPr>
          <p:cNvSpPr txBox="1"/>
          <p:nvPr/>
        </p:nvSpPr>
        <p:spPr>
          <a:xfrm>
            <a:off x="10960614" y="6171567"/>
            <a:ext cx="12923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>
                <a:solidFill>
                  <a:schemeClr val="bg1"/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녹색탐지기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55D41E-46D5-486B-A071-8754980B3DC8}"/>
              </a:ext>
            </a:extLst>
          </p:cNvPr>
          <p:cNvSpPr txBox="1"/>
          <p:nvPr/>
        </p:nvSpPr>
        <p:spPr>
          <a:xfrm>
            <a:off x="10971834" y="6417789"/>
            <a:ext cx="1269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가   보   자   고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969B0F-26F6-4075-8F3B-110EDE891224}"/>
              </a:ext>
            </a:extLst>
          </p:cNvPr>
          <p:cNvSpPr txBox="1"/>
          <p:nvPr/>
        </p:nvSpPr>
        <p:spPr>
          <a:xfrm>
            <a:off x="6633882" y="4068324"/>
            <a:ext cx="30300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600" dirty="0"/>
              <a:t>제품정보, 이미지 , </a:t>
            </a:r>
            <a:r>
              <a:rPr lang="ko-KR" altLang="en-US" sz="1600" dirty="0" err="1"/>
              <a:t>rest</a:t>
            </a:r>
            <a:r>
              <a:rPr lang="ko-KR" altLang="en-US" sz="1600" dirty="0"/>
              <a:t> </a:t>
            </a:r>
            <a:r>
              <a:rPr lang="ko-KR" altLang="en-US" sz="1600" dirty="0" err="1"/>
              <a:t>api로</a:t>
            </a:r>
            <a:r>
              <a:rPr lang="ko-KR" altLang="en-US" sz="1600" dirty="0"/>
              <a:t> 카테고리별로 전달받아 제품 목록 표시</a:t>
            </a:r>
          </a:p>
        </p:txBody>
      </p:sp>
    </p:spTree>
    <p:extLst>
      <p:ext uri="{BB962C8B-B14F-4D97-AF65-F5344CB8AC3E}">
        <p14:creationId xmlns:p14="http://schemas.microsoft.com/office/powerpoint/2010/main" val="29448098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CD63CBDE-DBC9-4EF1-823B-F6FA7FA0A2ED}"/>
              </a:ext>
            </a:extLst>
          </p:cNvPr>
          <p:cNvSpPr/>
          <p:nvPr/>
        </p:nvSpPr>
        <p:spPr>
          <a:xfrm>
            <a:off x="10820400" y="0"/>
            <a:ext cx="1371601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941D13-3F53-412F-9C82-3ADDBA091856}"/>
              </a:ext>
            </a:extLst>
          </p:cNvPr>
          <p:cNvSpPr txBox="1"/>
          <p:nvPr/>
        </p:nvSpPr>
        <p:spPr>
          <a:xfrm>
            <a:off x="255494" y="94129"/>
            <a:ext cx="1443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>
                <a:solidFill>
                  <a:schemeClr val="accent6">
                    <a:lumMod val="50000"/>
                  </a:schemeClr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즐겨찾기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2AFC31C1-E26C-4CDA-9E2A-D4C1EED90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91" y="796565"/>
            <a:ext cx="2408815" cy="6061435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3A8C918-29F4-4CE3-B1F5-97FFEC5D87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277"/>
          <a:stretch/>
        </p:blipFill>
        <p:spPr>
          <a:xfrm>
            <a:off x="3532968" y="796565"/>
            <a:ext cx="3923634" cy="45143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2F53A5-3B3B-460D-AEF0-F13AE562B925}"/>
              </a:ext>
            </a:extLst>
          </p:cNvPr>
          <p:cNvSpPr txBox="1"/>
          <p:nvPr/>
        </p:nvSpPr>
        <p:spPr>
          <a:xfrm>
            <a:off x="7456602" y="1623285"/>
            <a:ext cx="2877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내가 추가한 제품을 그룹으로</a:t>
            </a:r>
            <a:endParaRPr lang="en-US" altLang="ko-KR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만들어 즐겨찾기 가능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B6E9D7-0C72-4F86-A1F1-FE542A447C39}"/>
              </a:ext>
            </a:extLst>
          </p:cNvPr>
          <p:cNvSpPr txBox="1"/>
          <p:nvPr/>
        </p:nvSpPr>
        <p:spPr>
          <a:xfrm>
            <a:off x="10960614" y="6171567"/>
            <a:ext cx="12923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>
                <a:solidFill>
                  <a:schemeClr val="bg1"/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녹색탐지기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804DDC-DEAE-4C1B-A24F-8294EA8A3766}"/>
              </a:ext>
            </a:extLst>
          </p:cNvPr>
          <p:cNvSpPr txBox="1"/>
          <p:nvPr/>
        </p:nvSpPr>
        <p:spPr>
          <a:xfrm>
            <a:off x="10971834" y="6417789"/>
            <a:ext cx="1269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가   보   자   고</a:t>
            </a:r>
          </a:p>
        </p:txBody>
      </p:sp>
    </p:spTree>
    <p:extLst>
      <p:ext uri="{BB962C8B-B14F-4D97-AF65-F5344CB8AC3E}">
        <p14:creationId xmlns:p14="http://schemas.microsoft.com/office/powerpoint/2010/main" val="3132711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CD63CBDE-DBC9-4EF1-823B-F6FA7FA0A2ED}"/>
              </a:ext>
            </a:extLst>
          </p:cNvPr>
          <p:cNvSpPr/>
          <p:nvPr/>
        </p:nvSpPr>
        <p:spPr>
          <a:xfrm>
            <a:off x="0" y="0"/>
            <a:ext cx="12192001" cy="382792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C147D632-3E48-48B9-818E-CEA412E6BE02}"/>
              </a:ext>
            </a:extLst>
          </p:cNvPr>
          <p:cNvSpPr/>
          <p:nvPr/>
        </p:nvSpPr>
        <p:spPr>
          <a:xfrm>
            <a:off x="640978" y="744071"/>
            <a:ext cx="10856258" cy="5495364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941D13-3F53-412F-9C82-3ADDBA091856}"/>
              </a:ext>
            </a:extLst>
          </p:cNvPr>
          <p:cNvSpPr txBox="1"/>
          <p:nvPr/>
        </p:nvSpPr>
        <p:spPr>
          <a:xfrm>
            <a:off x="528918" y="286870"/>
            <a:ext cx="22284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프로젝트 개요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777778-8242-4D51-97E2-164A52AB9CC6}"/>
              </a:ext>
            </a:extLst>
          </p:cNvPr>
          <p:cNvSpPr txBox="1"/>
          <p:nvPr/>
        </p:nvSpPr>
        <p:spPr>
          <a:xfrm>
            <a:off x="1281954" y="1913964"/>
            <a:ext cx="717375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“ 2010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년에서 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2019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년 사이의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S봄바람체 2.0" panose="00000503030000020004" pitchFamily="2" charset="-127"/>
              <a:ea typeface="HS봄바람체 2.0" panose="00000503030000020004" pitchFamily="2" charset="-127"/>
            </a:endParaRPr>
          </a:p>
          <a:p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10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년은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S봄바람체 2.0" panose="00000503030000020004" pitchFamily="2" charset="-127"/>
              <a:ea typeface="HS봄바람체 2.0" panose="00000503030000020004" pitchFamily="2" charset="-127"/>
            </a:endParaRPr>
          </a:p>
          <a:p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역사상 가장 따뜻한 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10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년이였다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. “</a:t>
            </a:r>
            <a:endParaRPr lang="ko-KR" altLang="en-US" sz="4000" dirty="0">
              <a:solidFill>
                <a:schemeClr val="accent6">
                  <a:lumMod val="50000"/>
                </a:schemeClr>
              </a:solidFill>
              <a:latin typeface="HS봄바람체 2.0" panose="00000503030000020004" pitchFamily="2" charset="-127"/>
              <a:ea typeface="HS봄바람체 2.0" panose="00000503030000020004" pitchFamily="2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C8A751-76F9-4601-AC8F-2862B5F72F2B}"/>
              </a:ext>
            </a:extLst>
          </p:cNvPr>
          <p:cNvSpPr txBox="1"/>
          <p:nvPr/>
        </p:nvSpPr>
        <p:spPr>
          <a:xfrm>
            <a:off x="1336002" y="4010533"/>
            <a:ext cx="35654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기후변화로 인한 환경 이상현상 증가</a:t>
            </a:r>
            <a:endParaRPr lang="en-US" altLang="ko-KR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국가 경제</a:t>
            </a:r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일상 생활에 큰 타격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3919C2-CF15-4404-BA42-76E12B28BD9E}"/>
              </a:ext>
            </a:extLst>
          </p:cNvPr>
          <p:cNvSpPr txBox="1"/>
          <p:nvPr/>
        </p:nvSpPr>
        <p:spPr>
          <a:xfrm>
            <a:off x="10960614" y="6171567"/>
            <a:ext cx="12923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>
                <a:solidFill>
                  <a:schemeClr val="accent6">
                    <a:lumMod val="50000"/>
                  </a:schemeClr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녹색탐지기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E53DC0-FEEE-4675-98C1-D98ADF5A3988}"/>
              </a:ext>
            </a:extLst>
          </p:cNvPr>
          <p:cNvSpPr txBox="1"/>
          <p:nvPr/>
        </p:nvSpPr>
        <p:spPr>
          <a:xfrm>
            <a:off x="10971834" y="6417789"/>
            <a:ext cx="1269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가   보   자   고</a:t>
            </a:r>
          </a:p>
        </p:txBody>
      </p:sp>
    </p:spTree>
    <p:extLst>
      <p:ext uri="{BB962C8B-B14F-4D97-AF65-F5344CB8AC3E}">
        <p14:creationId xmlns:p14="http://schemas.microsoft.com/office/powerpoint/2010/main" val="23194397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AB721F8C-7259-48A6-A6DA-899198796D17}"/>
              </a:ext>
            </a:extLst>
          </p:cNvPr>
          <p:cNvSpPr/>
          <p:nvPr/>
        </p:nvSpPr>
        <p:spPr>
          <a:xfrm>
            <a:off x="1232647" y="0"/>
            <a:ext cx="3957917" cy="688937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BE4EB029-CE80-4DD2-AC24-388F0894FDFB}"/>
              </a:ext>
            </a:extLst>
          </p:cNvPr>
          <p:cNvSpPr/>
          <p:nvPr/>
        </p:nvSpPr>
        <p:spPr>
          <a:xfrm>
            <a:off x="0" y="-1"/>
            <a:ext cx="1272988" cy="6858001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70C1F9-A104-4847-842B-7EC1EBB56877}"/>
              </a:ext>
            </a:extLst>
          </p:cNvPr>
          <p:cNvSpPr txBox="1"/>
          <p:nvPr/>
        </p:nvSpPr>
        <p:spPr>
          <a:xfrm>
            <a:off x="3169949" y="2981239"/>
            <a:ext cx="19607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dirty="0">
                <a:solidFill>
                  <a:schemeClr val="accent4"/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기대효과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1F2123-A57D-49AB-A03A-B8391EC4FAAB}"/>
              </a:ext>
            </a:extLst>
          </p:cNvPr>
          <p:cNvSpPr txBox="1"/>
          <p:nvPr/>
        </p:nvSpPr>
        <p:spPr>
          <a:xfrm>
            <a:off x="10960614" y="6171567"/>
            <a:ext cx="12923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>
                <a:solidFill>
                  <a:schemeClr val="accent6">
                    <a:lumMod val="50000"/>
                  </a:schemeClr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녹색탐지기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E65A83-E5E3-41A2-B25E-0FA2E8736F63}"/>
              </a:ext>
            </a:extLst>
          </p:cNvPr>
          <p:cNvSpPr txBox="1"/>
          <p:nvPr/>
        </p:nvSpPr>
        <p:spPr>
          <a:xfrm>
            <a:off x="10971834" y="6417789"/>
            <a:ext cx="1269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가   보   자   고</a:t>
            </a:r>
          </a:p>
        </p:txBody>
      </p:sp>
    </p:spTree>
    <p:extLst>
      <p:ext uri="{BB962C8B-B14F-4D97-AF65-F5344CB8AC3E}">
        <p14:creationId xmlns:p14="http://schemas.microsoft.com/office/powerpoint/2010/main" val="32439090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AB721F8C-7259-48A6-A6DA-899198796D17}"/>
              </a:ext>
            </a:extLst>
          </p:cNvPr>
          <p:cNvSpPr/>
          <p:nvPr/>
        </p:nvSpPr>
        <p:spPr>
          <a:xfrm>
            <a:off x="1" y="0"/>
            <a:ext cx="12192000" cy="688937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70C1F9-A104-4847-842B-7EC1EBB56877}"/>
              </a:ext>
            </a:extLst>
          </p:cNvPr>
          <p:cNvSpPr txBox="1"/>
          <p:nvPr/>
        </p:nvSpPr>
        <p:spPr>
          <a:xfrm>
            <a:off x="3952624" y="2828835"/>
            <a:ext cx="42867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7200" dirty="0">
                <a:solidFill>
                  <a:schemeClr val="bg1"/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감사합니다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3B6C8A-8CB3-4689-AF58-500CFE43D6F9}"/>
              </a:ext>
            </a:extLst>
          </p:cNvPr>
          <p:cNvSpPr txBox="1"/>
          <p:nvPr/>
        </p:nvSpPr>
        <p:spPr>
          <a:xfrm>
            <a:off x="5053054" y="3989295"/>
            <a:ext cx="22573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000" dirty="0">
                <a:solidFill>
                  <a:schemeClr val="accent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지금까지 가보자고 </a:t>
            </a:r>
            <a:r>
              <a:rPr lang="en-US" altLang="ko-KR" sz="2000" dirty="0">
                <a:solidFill>
                  <a:schemeClr val="accent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</a:p>
          <a:p>
            <a:pPr algn="ctr"/>
            <a:r>
              <a:rPr lang="en-US" altLang="ko-KR" sz="2000" dirty="0">
                <a:solidFill>
                  <a:schemeClr val="accent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42</a:t>
            </a:r>
            <a:r>
              <a:rPr lang="ko-KR" altLang="en-US" sz="2000" dirty="0">
                <a:solidFill>
                  <a:schemeClr val="accent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조였습니다</a:t>
            </a:r>
          </a:p>
        </p:txBody>
      </p:sp>
    </p:spTree>
    <p:extLst>
      <p:ext uri="{BB962C8B-B14F-4D97-AF65-F5344CB8AC3E}">
        <p14:creationId xmlns:p14="http://schemas.microsoft.com/office/powerpoint/2010/main" val="4126898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그룹 11">
            <a:extLst>
              <a:ext uri="{FF2B5EF4-FFF2-40B4-BE49-F238E27FC236}">
                <a16:creationId xmlns:a16="http://schemas.microsoft.com/office/drawing/2014/main" id="{7A972090-324D-4F99-B10E-683E15139D7B}"/>
              </a:ext>
            </a:extLst>
          </p:cNvPr>
          <p:cNvGrpSpPr/>
          <p:nvPr/>
        </p:nvGrpSpPr>
        <p:grpSpPr>
          <a:xfrm>
            <a:off x="-125506" y="0"/>
            <a:ext cx="12416118" cy="6858000"/>
            <a:chOff x="0" y="0"/>
            <a:chExt cx="12151151" cy="6858000"/>
          </a:xfrm>
        </p:grpSpPr>
        <p:sp>
          <p:nvSpPr>
            <p:cNvPr id="2" name="직사각형 1">
              <a:extLst>
                <a:ext uri="{FF2B5EF4-FFF2-40B4-BE49-F238E27FC236}">
                  <a16:creationId xmlns:a16="http://schemas.microsoft.com/office/drawing/2014/main" id="{67BDEBBB-4F39-4106-8603-542257BFEFEA}"/>
                </a:ext>
              </a:extLst>
            </p:cNvPr>
            <p:cNvSpPr/>
            <p:nvPr/>
          </p:nvSpPr>
          <p:spPr>
            <a:xfrm>
              <a:off x="0" y="0"/>
              <a:ext cx="12151151" cy="68580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B99FA437-7C50-4C8C-94AD-0ABD4F84ABB9}"/>
                </a:ext>
              </a:extLst>
            </p:cNvPr>
            <p:cNvSpPr/>
            <p:nvPr/>
          </p:nvSpPr>
          <p:spPr>
            <a:xfrm>
              <a:off x="376517" y="1"/>
              <a:ext cx="10661345" cy="58091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D234C60-933A-41C6-841D-76C86FB63044}"/>
              </a:ext>
            </a:extLst>
          </p:cNvPr>
          <p:cNvSpPr txBox="1"/>
          <p:nvPr/>
        </p:nvSpPr>
        <p:spPr>
          <a:xfrm>
            <a:off x="685800" y="416107"/>
            <a:ext cx="2499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>
                <a:solidFill>
                  <a:schemeClr val="accent4"/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프로젝트 방향성</a:t>
            </a:r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FF9F6B6E-3490-4EAA-960C-0B7D98552F92}"/>
              </a:ext>
            </a:extLst>
          </p:cNvPr>
          <p:cNvSpPr/>
          <p:nvPr/>
        </p:nvSpPr>
        <p:spPr>
          <a:xfrm>
            <a:off x="4699345" y="2752165"/>
            <a:ext cx="6116573" cy="264683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99D5B853-1DA2-444B-8640-EE84B110BE1D}"/>
              </a:ext>
            </a:extLst>
          </p:cNvPr>
          <p:cNvSpPr/>
          <p:nvPr/>
        </p:nvSpPr>
        <p:spPr>
          <a:xfrm>
            <a:off x="5350239" y="3115235"/>
            <a:ext cx="4801213" cy="1910470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874D22EC-BFA4-400B-92B9-E08ACB76AC45}"/>
              </a:ext>
            </a:extLst>
          </p:cNvPr>
          <p:cNvSpPr/>
          <p:nvPr/>
        </p:nvSpPr>
        <p:spPr>
          <a:xfrm>
            <a:off x="5594148" y="3403575"/>
            <a:ext cx="1341040" cy="13410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3B613B-DB42-408C-87FD-B1FB243CA2F2}"/>
              </a:ext>
            </a:extLst>
          </p:cNvPr>
          <p:cNvSpPr txBox="1"/>
          <p:nvPr/>
        </p:nvSpPr>
        <p:spPr>
          <a:xfrm>
            <a:off x="680130" y="1341846"/>
            <a:ext cx="484299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rgbClr val="5A8C38"/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“</a:t>
            </a:r>
            <a:r>
              <a:rPr lang="ko-KR" altLang="en-US" sz="2400" dirty="0">
                <a:solidFill>
                  <a:srgbClr val="5A8C38"/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번거롭지 않은 실천</a:t>
            </a:r>
            <a:r>
              <a:rPr lang="en-US" altLang="ko-KR" sz="2400" dirty="0">
                <a:solidFill>
                  <a:srgbClr val="5A8C38"/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“</a:t>
            </a:r>
          </a:p>
          <a:p>
            <a:endParaRPr lang="en-US" altLang="ko-KR" sz="2400" dirty="0">
              <a:solidFill>
                <a:schemeClr val="tx1">
                  <a:lumMod val="50000"/>
                  <a:lumOff val="50000"/>
                </a:schemeClr>
              </a:solidFill>
              <a:latin typeface="HS봄바람체 2.0" panose="00000503030000020004" pitchFamily="2" charset="-127"/>
              <a:ea typeface="HS봄바람체 2.0" panose="00000503030000020004" pitchFamily="2" charset="-127"/>
            </a:endParaRPr>
          </a:p>
          <a:p>
            <a:r>
              <a:rPr lang="ko-KR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사전지식 없이도</a:t>
            </a:r>
            <a:endParaRPr lang="en-US" altLang="ko-KR" sz="2400" dirty="0">
              <a:solidFill>
                <a:schemeClr val="tx1">
                  <a:lumMod val="50000"/>
                  <a:lumOff val="50000"/>
                </a:schemeClr>
              </a:solidFill>
              <a:latin typeface="HS봄바람체 2.0" panose="00000503030000020004" pitchFamily="2" charset="-127"/>
              <a:ea typeface="HS봄바람체 2.0" panose="00000503030000020004" pitchFamily="2" charset="-127"/>
            </a:endParaRPr>
          </a:p>
          <a:p>
            <a:r>
              <a:rPr lang="ko-KR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친환경 제품을 파악할 수 있게 하여</a:t>
            </a:r>
            <a:r>
              <a:rPr lang="en-US" altLang="ko-K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,</a:t>
            </a:r>
          </a:p>
          <a:p>
            <a:r>
              <a:rPr lang="ko-KR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친환경 제품 구매 실천 제고</a:t>
            </a:r>
            <a:endParaRPr lang="en-US" altLang="ko-KR" sz="2400" dirty="0">
              <a:solidFill>
                <a:schemeClr val="tx1">
                  <a:lumMod val="50000"/>
                  <a:lumOff val="50000"/>
                </a:schemeClr>
              </a:solidFill>
              <a:latin typeface="HS봄바람체 2.0" panose="00000503030000020004" pitchFamily="2" charset="-127"/>
              <a:ea typeface="HS봄바람체 2.0" panose="00000503030000020004" pitchFamily="2" charset="-127"/>
            </a:endParaRPr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A0258075-A956-425D-A38A-BB25143ABE8D}"/>
              </a:ext>
            </a:extLst>
          </p:cNvPr>
          <p:cNvSpPr/>
          <p:nvPr/>
        </p:nvSpPr>
        <p:spPr>
          <a:xfrm>
            <a:off x="8520136" y="3420613"/>
            <a:ext cx="1341040" cy="13410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8D98B1-A11D-41EC-A843-EB80E1729DF8}"/>
              </a:ext>
            </a:extLst>
          </p:cNvPr>
          <p:cNvSpPr txBox="1"/>
          <p:nvPr/>
        </p:nvSpPr>
        <p:spPr>
          <a:xfrm>
            <a:off x="8686992" y="3633716"/>
            <a:ext cx="1050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conclusion</a:t>
            </a:r>
            <a:endParaRPr lang="ko-KR" altLang="en-US" sz="14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3743FE-8694-4521-B08B-514337D67C92}"/>
              </a:ext>
            </a:extLst>
          </p:cNvPr>
          <p:cNvSpPr txBox="1"/>
          <p:nvPr/>
        </p:nvSpPr>
        <p:spPr>
          <a:xfrm>
            <a:off x="5912160" y="3650171"/>
            <a:ext cx="693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reality</a:t>
            </a:r>
            <a:endParaRPr lang="ko-KR" altLang="en-US" sz="14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cxnSp>
        <p:nvCxnSpPr>
          <p:cNvPr id="20" name="직선 화살표 연결선 19">
            <a:extLst>
              <a:ext uri="{FF2B5EF4-FFF2-40B4-BE49-F238E27FC236}">
                <a16:creationId xmlns:a16="http://schemas.microsoft.com/office/drawing/2014/main" id="{E223A3E2-13EC-42B9-926D-079DAF98EEBE}"/>
              </a:ext>
            </a:extLst>
          </p:cNvPr>
          <p:cNvCxnSpPr>
            <a:cxnSpLocks/>
          </p:cNvCxnSpPr>
          <p:nvPr/>
        </p:nvCxnSpPr>
        <p:spPr>
          <a:xfrm>
            <a:off x="9875469" y="4099520"/>
            <a:ext cx="519892" cy="0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>
            <a:extLst>
              <a:ext uri="{FF2B5EF4-FFF2-40B4-BE49-F238E27FC236}">
                <a16:creationId xmlns:a16="http://schemas.microsoft.com/office/drawing/2014/main" id="{52EE8403-D3B5-4049-992E-F236A26A6041}"/>
              </a:ext>
            </a:extLst>
          </p:cNvPr>
          <p:cNvCxnSpPr>
            <a:cxnSpLocks/>
            <a:endCxn id="16" idx="6"/>
          </p:cNvCxnSpPr>
          <p:nvPr/>
        </p:nvCxnSpPr>
        <p:spPr>
          <a:xfrm flipH="1">
            <a:off x="8417978" y="4099520"/>
            <a:ext cx="102158" cy="0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>
            <a:extLst>
              <a:ext uri="{FF2B5EF4-FFF2-40B4-BE49-F238E27FC236}">
                <a16:creationId xmlns:a16="http://schemas.microsoft.com/office/drawing/2014/main" id="{23DDC00F-6199-44D0-8DBF-9487F552B70C}"/>
              </a:ext>
            </a:extLst>
          </p:cNvPr>
          <p:cNvCxnSpPr>
            <a:cxnSpLocks/>
          </p:cNvCxnSpPr>
          <p:nvPr/>
        </p:nvCxnSpPr>
        <p:spPr>
          <a:xfrm flipH="1">
            <a:off x="6935188" y="4068637"/>
            <a:ext cx="483106" cy="0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타원 15">
            <a:extLst>
              <a:ext uri="{FF2B5EF4-FFF2-40B4-BE49-F238E27FC236}">
                <a16:creationId xmlns:a16="http://schemas.microsoft.com/office/drawing/2014/main" id="{63F3C973-DEED-4826-8F2B-3A9B23FB499B}"/>
              </a:ext>
            </a:extLst>
          </p:cNvPr>
          <p:cNvSpPr/>
          <p:nvPr/>
        </p:nvSpPr>
        <p:spPr>
          <a:xfrm>
            <a:off x="7076938" y="3429000"/>
            <a:ext cx="1341040" cy="13410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7BF37F-C3D7-4D63-A6DA-7F3FFA299F82}"/>
              </a:ext>
            </a:extLst>
          </p:cNvPr>
          <p:cNvSpPr txBox="1"/>
          <p:nvPr/>
        </p:nvSpPr>
        <p:spPr>
          <a:xfrm>
            <a:off x="7389505" y="3650170"/>
            <a:ext cx="740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insight</a:t>
            </a:r>
            <a:endParaRPr lang="ko-KR" altLang="en-US" sz="14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id="{CEE24D6E-63B6-4CD4-8EEB-28FA0A63C1B3}"/>
              </a:ext>
            </a:extLst>
          </p:cNvPr>
          <p:cNvCxnSpPr>
            <a:stCxn id="7" idx="2"/>
            <a:endCxn id="5" idx="1"/>
          </p:cNvCxnSpPr>
          <p:nvPr/>
        </p:nvCxnSpPr>
        <p:spPr>
          <a:xfrm flipH="1">
            <a:off x="4699345" y="4074095"/>
            <a:ext cx="894803" cy="1485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0AC865FF-C18D-40C6-B48A-9FAE86240E17}"/>
              </a:ext>
            </a:extLst>
          </p:cNvPr>
          <p:cNvSpPr txBox="1"/>
          <p:nvPr/>
        </p:nvSpPr>
        <p:spPr>
          <a:xfrm>
            <a:off x="7371207" y="3941492"/>
            <a:ext cx="73289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100" dirty="0">
                <a:solidFill>
                  <a:schemeClr val="bg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실천하기 </a:t>
            </a:r>
            <a:endParaRPr lang="en-US" altLang="ko-KR" sz="1100" dirty="0">
              <a:solidFill>
                <a:schemeClr val="bg2">
                  <a:lumMod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sz="1100" dirty="0">
                <a:solidFill>
                  <a:schemeClr val="bg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쉬게</a:t>
            </a:r>
            <a:endParaRPr lang="en-US" altLang="ko-KR" sz="1100" dirty="0">
              <a:solidFill>
                <a:schemeClr val="bg2">
                  <a:lumMod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sz="1100" dirty="0">
                <a:solidFill>
                  <a:schemeClr val="bg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해볼까 </a:t>
            </a:r>
            <a:r>
              <a:rPr lang="en-US" altLang="ko-KR" sz="1100" dirty="0">
                <a:solidFill>
                  <a:schemeClr val="bg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sz="1100" dirty="0">
              <a:solidFill>
                <a:schemeClr val="bg2">
                  <a:lumMod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FA1B8C4-0D61-4A35-AC61-99A4B36B0344}"/>
              </a:ext>
            </a:extLst>
          </p:cNvPr>
          <p:cNvSpPr txBox="1"/>
          <p:nvPr/>
        </p:nvSpPr>
        <p:spPr>
          <a:xfrm>
            <a:off x="8760089" y="3979964"/>
            <a:ext cx="8611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100" dirty="0">
                <a:solidFill>
                  <a:schemeClr val="bg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높은 </a:t>
            </a:r>
            <a:r>
              <a:rPr lang="ko-KR" altLang="en-US" sz="1100" dirty="0" err="1">
                <a:solidFill>
                  <a:schemeClr val="bg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실천율</a:t>
            </a:r>
            <a:endParaRPr lang="ko-KR" altLang="en-US" sz="1100" dirty="0">
              <a:solidFill>
                <a:schemeClr val="bg2">
                  <a:lumMod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16865A8-866C-49CE-BD1C-EB805DEB0776}"/>
              </a:ext>
            </a:extLst>
          </p:cNvPr>
          <p:cNvSpPr txBox="1"/>
          <p:nvPr/>
        </p:nvSpPr>
        <p:spPr>
          <a:xfrm>
            <a:off x="5845649" y="3966096"/>
            <a:ext cx="8611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100" dirty="0">
                <a:solidFill>
                  <a:schemeClr val="bg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낮은 </a:t>
            </a:r>
            <a:r>
              <a:rPr lang="ko-KR" altLang="en-US" sz="1100" dirty="0" err="1">
                <a:solidFill>
                  <a:schemeClr val="bg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실천율</a:t>
            </a:r>
            <a:endParaRPr lang="ko-KR" altLang="en-US" sz="1100" dirty="0">
              <a:solidFill>
                <a:schemeClr val="bg2">
                  <a:lumMod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9BB5AC3-27E3-40AE-9B32-30C930682142}"/>
              </a:ext>
            </a:extLst>
          </p:cNvPr>
          <p:cNvSpPr txBox="1"/>
          <p:nvPr/>
        </p:nvSpPr>
        <p:spPr>
          <a:xfrm>
            <a:off x="10960614" y="6171567"/>
            <a:ext cx="12923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>
                <a:solidFill>
                  <a:schemeClr val="bg1"/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녹색탐지기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6D96E95-4327-4806-B986-35BFD243765E}"/>
              </a:ext>
            </a:extLst>
          </p:cNvPr>
          <p:cNvSpPr txBox="1"/>
          <p:nvPr/>
        </p:nvSpPr>
        <p:spPr>
          <a:xfrm>
            <a:off x="10971834" y="6417789"/>
            <a:ext cx="1269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가   보   자   고</a:t>
            </a: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3EAC0B36-03D8-4621-B351-0A28041F7F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122" y="340730"/>
            <a:ext cx="5143946" cy="240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433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E2D26AFD-CB92-4F99-B7A1-B910E3FE9AE7}"/>
              </a:ext>
            </a:extLst>
          </p:cNvPr>
          <p:cNvSpPr/>
          <p:nvPr/>
        </p:nvSpPr>
        <p:spPr>
          <a:xfrm>
            <a:off x="8798859" y="1667435"/>
            <a:ext cx="3357282" cy="403411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1F4921-BDAF-4022-9FA7-090141410AAD}"/>
              </a:ext>
            </a:extLst>
          </p:cNvPr>
          <p:cNvSpPr txBox="1"/>
          <p:nvPr/>
        </p:nvSpPr>
        <p:spPr>
          <a:xfrm>
            <a:off x="685800" y="161364"/>
            <a:ext cx="17684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>
                <a:solidFill>
                  <a:schemeClr val="accent6">
                    <a:lumMod val="50000"/>
                  </a:schemeClr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서비스소개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30BDE4-8FAB-43B6-9EB4-14FC784A76D4}"/>
              </a:ext>
            </a:extLst>
          </p:cNvPr>
          <p:cNvSpPr txBox="1"/>
          <p:nvPr/>
        </p:nvSpPr>
        <p:spPr>
          <a:xfrm>
            <a:off x="701326" y="1361167"/>
            <a:ext cx="383310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Google mobile vision </a:t>
            </a:r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이용해서</a:t>
            </a:r>
            <a:endParaRPr lang="en-US" altLang="ko-KR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바코드 스캔을 통해 물건을 찍었을 때</a:t>
            </a:r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</a:p>
          <a:p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환경오염 부하나 폐기물 발생이</a:t>
            </a:r>
            <a:endParaRPr lang="en-US" altLang="ko-KR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ko-KR" altLang="en-US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적은지</a:t>
            </a:r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확인하고 환경부하가 적은 제품 </a:t>
            </a:r>
            <a:endParaRPr lang="en-US" altLang="ko-KR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사용을 장려하는 어플리케이션</a:t>
            </a:r>
            <a:endParaRPr lang="en-US" altLang="ko-KR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1D6C93-224C-4D46-B846-73EF26DA7B6A}"/>
              </a:ext>
            </a:extLst>
          </p:cNvPr>
          <p:cNvSpPr txBox="1"/>
          <p:nvPr/>
        </p:nvSpPr>
        <p:spPr>
          <a:xfrm>
            <a:off x="861140" y="4478920"/>
            <a:ext cx="10695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>
                <a:solidFill>
                  <a:schemeClr val="accent6">
                    <a:lumMod val="50000"/>
                  </a:schemeClr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녹색탐지기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3202074F-CE8C-4EF9-BDC4-DE6451EE98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754" y="3336476"/>
            <a:ext cx="1236343" cy="1236343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19E2E4FD-90E9-4B6F-922D-F2209C08F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60" y="3329025"/>
            <a:ext cx="1200484" cy="1200484"/>
          </a:xfrm>
          <a:prstGeom prst="rect">
            <a:avLst/>
          </a:prstGeom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B8453C00-6B99-4D52-B141-F6F2611A45A7}"/>
              </a:ext>
            </a:extLst>
          </p:cNvPr>
          <p:cNvGrpSpPr/>
          <p:nvPr/>
        </p:nvGrpSpPr>
        <p:grpSpPr>
          <a:xfrm>
            <a:off x="730812" y="5131697"/>
            <a:ext cx="1954382" cy="1275569"/>
            <a:chOff x="4872230" y="4596999"/>
            <a:chExt cx="1954382" cy="127556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36A9AA7-9969-43BA-B160-66747D4E92A6}"/>
                </a:ext>
              </a:extLst>
            </p:cNvPr>
            <p:cNvSpPr txBox="1"/>
            <p:nvPr/>
          </p:nvSpPr>
          <p:spPr>
            <a:xfrm>
              <a:off x="4872231" y="4596999"/>
              <a:ext cx="195438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3200" dirty="0">
                  <a:solidFill>
                    <a:schemeClr val="accent6">
                      <a:lumMod val="50000"/>
                    </a:schemeClr>
                  </a:solidFill>
                  <a:latin typeface="HS봄바람체 2.0" panose="00000503030000020004" pitchFamily="2" charset="-127"/>
                  <a:ea typeface="HS봄바람체 2.0" panose="00000503030000020004" pitchFamily="2" charset="-127"/>
                </a:rPr>
                <a:t>녹색탐지기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15121CB-F9C0-45CD-98ED-84E42B9EDFF1}"/>
                </a:ext>
              </a:extLst>
            </p:cNvPr>
            <p:cNvSpPr txBox="1"/>
            <p:nvPr/>
          </p:nvSpPr>
          <p:spPr>
            <a:xfrm>
              <a:off x="4872231" y="4942396"/>
              <a:ext cx="195438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3200" dirty="0">
                  <a:solidFill>
                    <a:schemeClr val="accent6">
                      <a:lumMod val="75000"/>
                    </a:schemeClr>
                  </a:solidFill>
                  <a:latin typeface="HS봄바람체 2.0" panose="00000503030000020004" pitchFamily="2" charset="-127"/>
                  <a:ea typeface="HS봄바람체 2.0" panose="00000503030000020004" pitchFamily="2" charset="-127"/>
                </a:rPr>
                <a:t>녹색탐지기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D21C4DE-2333-489C-807A-FB1DE6D938C1}"/>
                </a:ext>
              </a:extLst>
            </p:cNvPr>
            <p:cNvSpPr txBox="1"/>
            <p:nvPr/>
          </p:nvSpPr>
          <p:spPr>
            <a:xfrm>
              <a:off x="4872230" y="5287793"/>
              <a:ext cx="195438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320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HS봄바람체 2.0" panose="00000503030000020004" pitchFamily="2" charset="-127"/>
                  <a:ea typeface="HS봄바람체 2.0" panose="00000503030000020004" pitchFamily="2" charset="-127"/>
                </a:rPr>
                <a:t>녹색탐지기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860AAB0-DF80-4F8A-B601-A4B72561E0B1}"/>
              </a:ext>
            </a:extLst>
          </p:cNvPr>
          <p:cNvSpPr txBox="1"/>
          <p:nvPr/>
        </p:nvSpPr>
        <p:spPr>
          <a:xfrm>
            <a:off x="739849" y="2983628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schemeClr val="accent6">
                    <a:lumMod val="50000"/>
                  </a:schemeClr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어플리케이션 로고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046A3F-B3F0-46DA-ABB6-4567D434AA54}"/>
              </a:ext>
            </a:extLst>
          </p:cNvPr>
          <p:cNvSpPr txBox="1"/>
          <p:nvPr/>
        </p:nvSpPr>
        <p:spPr>
          <a:xfrm>
            <a:off x="2915390" y="5232417"/>
            <a:ext cx="2772716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3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</a:t>
            </a:r>
            <a:r>
              <a:rPr lang="en-US" altLang="ko-KR" sz="13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‘</a:t>
            </a:r>
            <a:r>
              <a:rPr lang="ko-KR" altLang="en-US" sz="13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녹색탐지기</a:t>
            </a:r>
            <a:r>
              <a:rPr lang="en-US" altLang="ko-KR" sz="13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‘ </a:t>
            </a:r>
            <a:r>
              <a:rPr lang="ko-KR" altLang="en-US" sz="13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는</a:t>
            </a:r>
            <a:endParaRPr lang="en-US" altLang="ko-KR" sz="13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en-US" altLang="ko-KR" sz="13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13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세상을 환경적으로 만들자 라는</a:t>
            </a:r>
            <a:r>
              <a:rPr lang="en-US" altLang="ko-KR" sz="13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13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포부와 함께 환경친화적 이미지인</a:t>
            </a:r>
            <a:r>
              <a:rPr lang="en-US" altLang="ko-KR" sz="13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13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녹색과 서비스의 주요 기능인 </a:t>
            </a:r>
            <a:r>
              <a:rPr lang="en-US" altLang="ko-KR" sz="13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‘</a:t>
            </a:r>
            <a:r>
              <a:rPr lang="ko-KR" altLang="en-US" sz="13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스캔</a:t>
            </a:r>
            <a:r>
              <a:rPr lang="en-US" altLang="ko-KR" sz="13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‘ </a:t>
            </a:r>
            <a:r>
              <a:rPr lang="ko-KR" altLang="en-US" sz="13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탐지기에 부여하였습니다</a:t>
            </a:r>
            <a:endParaRPr lang="en-US" altLang="ko-KR" sz="13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333797-3209-47DF-9921-C6EDA804B061}"/>
              </a:ext>
            </a:extLst>
          </p:cNvPr>
          <p:cNvSpPr txBox="1"/>
          <p:nvPr/>
        </p:nvSpPr>
        <p:spPr>
          <a:xfrm>
            <a:off x="2102005" y="4482849"/>
            <a:ext cx="10695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>
                <a:solidFill>
                  <a:schemeClr val="accent6">
                    <a:lumMod val="50000"/>
                  </a:schemeClr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녹색탐지기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6C48C47-18CB-4712-8335-51FA743A68C2}"/>
              </a:ext>
            </a:extLst>
          </p:cNvPr>
          <p:cNvSpPr txBox="1"/>
          <p:nvPr/>
        </p:nvSpPr>
        <p:spPr>
          <a:xfrm>
            <a:off x="757207" y="4863085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schemeClr val="accent6">
                    <a:lumMod val="50000"/>
                  </a:schemeClr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프로젝트 이름</a:t>
            </a: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9B2A5115-FA5C-459F-A801-C55C5E3F8E0F}"/>
              </a:ext>
            </a:extLst>
          </p:cNvPr>
          <p:cNvGrpSpPr/>
          <p:nvPr/>
        </p:nvGrpSpPr>
        <p:grpSpPr>
          <a:xfrm>
            <a:off x="8133392" y="1667435"/>
            <a:ext cx="3357282" cy="4034118"/>
            <a:chOff x="5481919" y="1667435"/>
            <a:chExt cx="3357282" cy="4034118"/>
          </a:xfrm>
        </p:grpSpPr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5379C73E-41EC-492E-8691-0F4CD030A2A2}"/>
                </a:ext>
              </a:extLst>
            </p:cNvPr>
            <p:cNvSpPr/>
            <p:nvPr/>
          </p:nvSpPr>
          <p:spPr>
            <a:xfrm>
              <a:off x="5481919" y="1667435"/>
              <a:ext cx="3357282" cy="403411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19F9862-45CA-4004-B3F0-104A241A7DB5}"/>
                </a:ext>
              </a:extLst>
            </p:cNvPr>
            <p:cNvSpPr txBox="1"/>
            <p:nvPr/>
          </p:nvSpPr>
          <p:spPr>
            <a:xfrm>
              <a:off x="5591697" y="1724722"/>
              <a:ext cx="18311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dirty="0">
                  <a:solidFill>
                    <a:schemeClr val="accent6">
                      <a:lumMod val="50000"/>
                    </a:schemeClr>
                  </a:solidFill>
                  <a:latin typeface="HS봄바람체 2.0" panose="00000503030000020004" pitchFamily="2" charset="-127"/>
                  <a:ea typeface="HS봄바람체 2.0" panose="00000503030000020004" pitchFamily="2" charset="-127"/>
                </a:rPr>
                <a:t>We are used ,,</a:t>
              </a:r>
              <a:endParaRPr lang="ko-KR" altLang="en-US" sz="1600" dirty="0">
                <a:solidFill>
                  <a:schemeClr val="accent6">
                    <a:lumMod val="50000"/>
                  </a:schemeClr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349C95D-B068-414E-B681-74FCEEBF6A89}"/>
                </a:ext>
              </a:extLst>
            </p:cNvPr>
            <p:cNvSpPr txBox="1"/>
            <p:nvPr/>
          </p:nvSpPr>
          <p:spPr>
            <a:xfrm>
              <a:off x="5913603" y="3095491"/>
              <a:ext cx="2538515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b="1" dirty="0">
                  <a:solidFill>
                    <a:schemeClr val="accent4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Google</a:t>
              </a:r>
              <a:r>
                <a:rPr lang="ko-KR" altLang="en-US" b="1" dirty="0">
                  <a:solidFill>
                    <a:schemeClr val="accent4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</a:t>
              </a:r>
              <a:r>
                <a:rPr lang="en-US" altLang="ko-KR" b="1" dirty="0">
                  <a:solidFill>
                    <a:schemeClr val="accent4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mobile</a:t>
              </a:r>
              <a:r>
                <a:rPr lang="ko-KR" altLang="en-US" b="1" dirty="0">
                  <a:solidFill>
                    <a:schemeClr val="accent4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</a:t>
              </a:r>
              <a:r>
                <a:rPr lang="en-US" altLang="ko-KR" b="1" dirty="0">
                  <a:solidFill>
                    <a:schemeClr val="accent4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vision</a:t>
              </a:r>
            </a:p>
            <a:p>
              <a:pPr algn="ctr"/>
              <a:r>
                <a:rPr lang="en-US" altLang="ko-KR" b="1" dirty="0">
                  <a:solidFill>
                    <a:schemeClr val="accent4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Google lens</a:t>
              </a:r>
            </a:p>
            <a:p>
              <a:pPr algn="ctr"/>
              <a:r>
                <a:rPr lang="en-US" altLang="ko-KR" b="1" dirty="0">
                  <a:solidFill>
                    <a:schemeClr val="accent4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Google flutter</a:t>
              </a:r>
            </a:p>
            <a:p>
              <a:pPr algn="ctr"/>
              <a:r>
                <a:rPr lang="en-US" altLang="ko-KR" b="1" dirty="0">
                  <a:solidFill>
                    <a:schemeClr val="accent4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Google Cloud Platform</a:t>
              </a:r>
            </a:p>
            <a:p>
              <a:pPr algn="ctr"/>
              <a:r>
                <a:rPr lang="en-US" altLang="ko-KR" b="1" dirty="0">
                  <a:solidFill>
                    <a:schemeClr val="accent4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Google login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CD404D9D-0819-4BD8-8740-5DB96B283F70}"/>
              </a:ext>
            </a:extLst>
          </p:cNvPr>
          <p:cNvSpPr txBox="1"/>
          <p:nvPr/>
        </p:nvSpPr>
        <p:spPr>
          <a:xfrm>
            <a:off x="10960614" y="6171567"/>
            <a:ext cx="12923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>
                <a:solidFill>
                  <a:schemeClr val="accent6">
                    <a:lumMod val="50000"/>
                  </a:schemeClr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녹색탐지기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3635580-A4AD-487B-9E3E-94A797B86F8C}"/>
              </a:ext>
            </a:extLst>
          </p:cNvPr>
          <p:cNvSpPr txBox="1"/>
          <p:nvPr/>
        </p:nvSpPr>
        <p:spPr>
          <a:xfrm>
            <a:off x="10971834" y="6417789"/>
            <a:ext cx="1269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가   보   자   고</a:t>
            </a:r>
          </a:p>
        </p:txBody>
      </p:sp>
    </p:spTree>
    <p:extLst>
      <p:ext uri="{BB962C8B-B14F-4D97-AF65-F5344CB8AC3E}">
        <p14:creationId xmlns:p14="http://schemas.microsoft.com/office/powerpoint/2010/main" val="1225156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6AC8F570-5BD6-4BAC-833B-EFDF33177FB3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-40848" y="0"/>
            <a:chExt cx="12192000" cy="6858000"/>
          </a:xfrm>
        </p:grpSpPr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E0DE9CF2-E362-48B2-BCEC-458DAA145121}"/>
                </a:ext>
              </a:extLst>
            </p:cNvPr>
            <p:cNvSpPr/>
            <p:nvPr/>
          </p:nvSpPr>
          <p:spPr>
            <a:xfrm>
              <a:off x="-40848" y="0"/>
              <a:ext cx="12192000" cy="68580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1C19F457-A283-435A-AFD0-06AC0E8C103A}"/>
                </a:ext>
              </a:extLst>
            </p:cNvPr>
            <p:cNvSpPr/>
            <p:nvPr/>
          </p:nvSpPr>
          <p:spPr>
            <a:xfrm>
              <a:off x="376517" y="1"/>
              <a:ext cx="10661345" cy="58091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91F4921-BDAF-4022-9FA7-090141410AAD}"/>
              </a:ext>
            </a:extLst>
          </p:cNvPr>
          <p:cNvSpPr txBox="1"/>
          <p:nvPr/>
        </p:nvSpPr>
        <p:spPr>
          <a:xfrm>
            <a:off x="685800" y="161364"/>
            <a:ext cx="17379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>
                <a:solidFill>
                  <a:schemeClr val="accent4"/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서비스구성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35BEC2-BDA5-43EF-BBEB-B2A78D5B8427}"/>
              </a:ext>
            </a:extLst>
          </p:cNvPr>
          <p:cNvSpPr txBox="1"/>
          <p:nvPr/>
        </p:nvSpPr>
        <p:spPr>
          <a:xfrm>
            <a:off x="1307914" y="2760829"/>
            <a:ext cx="12843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 err="1">
                <a:solidFill>
                  <a:schemeClr val="accent6">
                    <a:lumMod val="50000"/>
                  </a:schemeClr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메인페이지</a:t>
            </a:r>
            <a:endParaRPr lang="ko-KR" altLang="en-US" sz="2000" dirty="0">
              <a:solidFill>
                <a:schemeClr val="accent6">
                  <a:lumMod val="50000"/>
                </a:schemeClr>
              </a:solidFill>
              <a:latin typeface="HS봄바람체 2.0" panose="00000503030000020004" pitchFamily="2" charset="-127"/>
              <a:ea typeface="HS봄바람체 2.0" panose="00000503030000020004" pitchFamily="2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8650EE-41C8-42B2-AEA3-D24FC32BE32A}"/>
              </a:ext>
            </a:extLst>
          </p:cNvPr>
          <p:cNvSpPr txBox="1"/>
          <p:nvPr/>
        </p:nvSpPr>
        <p:spPr>
          <a:xfrm>
            <a:off x="3334791" y="2792793"/>
            <a:ext cx="14061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바코드 스캔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928400-D761-474C-B73C-F163A466A056}"/>
              </a:ext>
            </a:extLst>
          </p:cNvPr>
          <p:cNvSpPr txBox="1"/>
          <p:nvPr/>
        </p:nvSpPr>
        <p:spPr>
          <a:xfrm>
            <a:off x="5237260" y="2787428"/>
            <a:ext cx="17552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solidFill>
                  <a:schemeClr val="accent6">
                    <a:lumMod val="50000"/>
                  </a:schemeClr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Green Point</a:t>
            </a:r>
            <a:endParaRPr lang="ko-KR" altLang="en-US" sz="2000" dirty="0">
              <a:solidFill>
                <a:schemeClr val="accent6">
                  <a:lumMod val="50000"/>
                </a:schemeClr>
              </a:solidFill>
              <a:latin typeface="HS봄바람체 2.0" panose="00000503030000020004" pitchFamily="2" charset="-127"/>
              <a:ea typeface="HS봄바람체 2.0" panose="00000503030000020004" pitchFamily="2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AC95E1-1BA4-4263-8672-AA80B3061063}"/>
              </a:ext>
            </a:extLst>
          </p:cNvPr>
          <p:cNvSpPr txBox="1"/>
          <p:nvPr/>
        </p:nvSpPr>
        <p:spPr>
          <a:xfrm>
            <a:off x="7735559" y="2766186"/>
            <a:ext cx="6174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랭킹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A37AAA-FC05-4F25-90A6-192F10D36852}"/>
              </a:ext>
            </a:extLst>
          </p:cNvPr>
          <p:cNvSpPr txBox="1"/>
          <p:nvPr/>
        </p:nvSpPr>
        <p:spPr>
          <a:xfrm>
            <a:off x="9138275" y="2787428"/>
            <a:ext cx="12971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>
                <a:solidFill>
                  <a:schemeClr val="accent6">
                    <a:lumMod val="50000"/>
                  </a:schemeClr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마이페이지</a:t>
            </a: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10F56558-C6BB-497F-8916-C4731FCE8CEA}"/>
              </a:ext>
            </a:extLst>
          </p:cNvPr>
          <p:cNvGrpSpPr/>
          <p:nvPr/>
        </p:nvGrpSpPr>
        <p:grpSpPr>
          <a:xfrm>
            <a:off x="1751393" y="2299731"/>
            <a:ext cx="453308" cy="453308"/>
            <a:chOff x="3146667" y="1174671"/>
            <a:chExt cx="453308" cy="453308"/>
          </a:xfrm>
        </p:grpSpPr>
        <p:sp>
          <p:nvSpPr>
            <p:cNvPr id="15" name="타원 14">
              <a:extLst>
                <a:ext uri="{FF2B5EF4-FFF2-40B4-BE49-F238E27FC236}">
                  <a16:creationId xmlns:a16="http://schemas.microsoft.com/office/drawing/2014/main" id="{11BFDEB0-42A8-4956-85BD-E09B507DCE06}"/>
                </a:ext>
              </a:extLst>
            </p:cNvPr>
            <p:cNvSpPr/>
            <p:nvPr/>
          </p:nvSpPr>
          <p:spPr>
            <a:xfrm>
              <a:off x="3146667" y="1174671"/>
              <a:ext cx="453308" cy="4533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2A341F8-E8CF-479F-B146-4EB905BC9CED}"/>
                </a:ext>
              </a:extLst>
            </p:cNvPr>
            <p:cNvSpPr txBox="1"/>
            <p:nvPr/>
          </p:nvSpPr>
          <p:spPr>
            <a:xfrm>
              <a:off x="3225684" y="1201270"/>
              <a:ext cx="2952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dirty="0">
                  <a:solidFill>
                    <a:schemeClr val="accent4"/>
                  </a:solidFill>
                  <a:latin typeface="HS봄바람체 2.0" panose="00000503030000020004" pitchFamily="2" charset="-127"/>
                  <a:ea typeface="HS봄바람체 2.0" panose="00000503030000020004" pitchFamily="2" charset="-127"/>
                </a:rPr>
                <a:t>1</a:t>
              </a:r>
              <a:endParaRPr lang="ko-KR" altLang="en-US" sz="2000" dirty="0">
                <a:solidFill>
                  <a:schemeClr val="accent4"/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endParaRPr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B2462988-AF0A-4C4D-9FBF-D892C6AD2F4A}"/>
              </a:ext>
            </a:extLst>
          </p:cNvPr>
          <p:cNvGrpSpPr/>
          <p:nvPr/>
        </p:nvGrpSpPr>
        <p:grpSpPr>
          <a:xfrm>
            <a:off x="3872166" y="2307521"/>
            <a:ext cx="453308" cy="453308"/>
            <a:chOff x="3146667" y="1174671"/>
            <a:chExt cx="453308" cy="453308"/>
          </a:xfrm>
        </p:grpSpPr>
        <p:sp>
          <p:nvSpPr>
            <p:cNvPr id="18" name="타원 17">
              <a:extLst>
                <a:ext uri="{FF2B5EF4-FFF2-40B4-BE49-F238E27FC236}">
                  <a16:creationId xmlns:a16="http://schemas.microsoft.com/office/drawing/2014/main" id="{A842C1F2-FE59-4D50-B1E6-51169CEE15FB}"/>
                </a:ext>
              </a:extLst>
            </p:cNvPr>
            <p:cNvSpPr/>
            <p:nvPr/>
          </p:nvSpPr>
          <p:spPr>
            <a:xfrm>
              <a:off x="3146667" y="1174671"/>
              <a:ext cx="453308" cy="4533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ED1A23B-05F8-4E9A-B5AC-DA09A2AC3C0D}"/>
                </a:ext>
              </a:extLst>
            </p:cNvPr>
            <p:cNvSpPr txBox="1"/>
            <p:nvPr/>
          </p:nvSpPr>
          <p:spPr>
            <a:xfrm>
              <a:off x="3203242" y="1193480"/>
              <a:ext cx="3401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dirty="0">
                  <a:solidFill>
                    <a:schemeClr val="accent4"/>
                  </a:solidFill>
                  <a:latin typeface="HS봄바람체 2.0" panose="00000503030000020004" pitchFamily="2" charset="-127"/>
                  <a:ea typeface="HS봄바람체 2.0" panose="00000503030000020004" pitchFamily="2" charset="-127"/>
                </a:rPr>
                <a:t>2</a:t>
              </a:r>
              <a:endParaRPr lang="ko-KR" altLang="en-US" sz="2000" dirty="0">
                <a:solidFill>
                  <a:schemeClr val="accent4"/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endParaRPr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AA17782D-F974-4508-B20C-090D263886A5}"/>
              </a:ext>
            </a:extLst>
          </p:cNvPr>
          <p:cNvGrpSpPr/>
          <p:nvPr/>
        </p:nvGrpSpPr>
        <p:grpSpPr>
          <a:xfrm>
            <a:off x="5846173" y="2299731"/>
            <a:ext cx="453308" cy="453308"/>
            <a:chOff x="3146667" y="1174671"/>
            <a:chExt cx="453308" cy="453308"/>
          </a:xfrm>
        </p:grpSpPr>
        <p:sp>
          <p:nvSpPr>
            <p:cNvPr id="21" name="타원 20">
              <a:extLst>
                <a:ext uri="{FF2B5EF4-FFF2-40B4-BE49-F238E27FC236}">
                  <a16:creationId xmlns:a16="http://schemas.microsoft.com/office/drawing/2014/main" id="{7251E9EE-3D3E-4A57-8366-EB9D5575C92D}"/>
                </a:ext>
              </a:extLst>
            </p:cNvPr>
            <p:cNvSpPr/>
            <p:nvPr/>
          </p:nvSpPr>
          <p:spPr>
            <a:xfrm>
              <a:off x="3146667" y="1174671"/>
              <a:ext cx="453308" cy="4533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C100F12-EC43-4A5D-B146-CC50849F1C3A}"/>
                </a:ext>
              </a:extLst>
            </p:cNvPr>
            <p:cNvSpPr txBox="1"/>
            <p:nvPr/>
          </p:nvSpPr>
          <p:spPr>
            <a:xfrm>
              <a:off x="3225684" y="1201270"/>
              <a:ext cx="3401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dirty="0">
                  <a:solidFill>
                    <a:schemeClr val="accent4"/>
                  </a:solidFill>
                  <a:latin typeface="HS봄바람체 2.0" panose="00000503030000020004" pitchFamily="2" charset="-127"/>
                  <a:ea typeface="HS봄바람체 2.0" panose="00000503030000020004" pitchFamily="2" charset="-127"/>
                </a:rPr>
                <a:t>3</a:t>
              </a:r>
              <a:endParaRPr lang="ko-KR" altLang="en-US" sz="2000" dirty="0">
                <a:solidFill>
                  <a:schemeClr val="accent4"/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endParaRPr>
            </a:p>
          </p:txBody>
        </p: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424D17E3-5D7C-4E2D-9C8B-C410B47ECF44}"/>
              </a:ext>
            </a:extLst>
          </p:cNvPr>
          <p:cNvGrpSpPr/>
          <p:nvPr/>
        </p:nvGrpSpPr>
        <p:grpSpPr>
          <a:xfrm>
            <a:off x="7839152" y="2299731"/>
            <a:ext cx="453308" cy="453308"/>
            <a:chOff x="3146667" y="1174671"/>
            <a:chExt cx="453308" cy="453308"/>
          </a:xfrm>
        </p:grpSpPr>
        <p:sp>
          <p:nvSpPr>
            <p:cNvPr id="24" name="타원 23">
              <a:extLst>
                <a:ext uri="{FF2B5EF4-FFF2-40B4-BE49-F238E27FC236}">
                  <a16:creationId xmlns:a16="http://schemas.microsoft.com/office/drawing/2014/main" id="{9EEE6776-6D85-4B1E-AFFA-AF4D30A507FF}"/>
                </a:ext>
              </a:extLst>
            </p:cNvPr>
            <p:cNvSpPr/>
            <p:nvPr/>
          </p:nvSpPr>
          <p:spPr>
            <a:xfrm>
              <a:off x="3146667" y="1174671"/>
              <a:ext cx="453308" cy="4533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65B1E62-BF1E-41EE-BBD0-C63A6147A6F3}"/>
                </a:ext>
              </a:extLst>
            </p:cNvPr>
            <p:cNvSpPr txBox="1"/>
            <p:nvPr/>
          </p:nvSpPr>
          <p:spPr>
            <a:xfrm>
              <a:off x="3188046" y="1209060"/>
              <a:ext cx="35458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dirty="0">
                  <a:solidFill>
                    <a:schemeClr val="accent4"/>
                  </a:solidFill>
                  <a:latin typeface="HS봄바람체 2.0" panose="00000503030000020004" pitchFamily="2" charset="-127"/>
                  <a:ea typeface="HS봄바람체 2.0" panose="00000503030000020004" pitchFamily="2" charset="-127"/>
                </a:rPr>
                <a:t>4</a:t>
              </a:r>
              <a:endParaRPr lang="ko-KR" altLang="en-US" sz="2000" dirty="0">
                <a:solidFill>
                  <a:schemeClr val="accent4"/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endParaRPr>
            </a:p>
          </p:txBody>
        </p:sp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F5682E35-9DD6-4413-8C72-449FD8980967}"/>
              </a:ext>
            </a:extLst>
          </p:cNvPr>
          <p:cNvGrpSpPr/>
          <p:nvPr/>
        </p:nvGrpSpPr>
        <p:grpSpPr>
          <a:xfrm>
            <a:off x="9560196" y="2307521"/>
            <a:ext cx="453308" cy="453308"/>
            <a:chOff x="3146667" y="1174671"/>
            <a:chExt cx="453308" cy="453308"/>
          </a:xfrm>
        </p:grpSpPr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903650F6-3E53-4FB1-8189-A3760BDF10AA}"/>
                </a:ext>
              </a:extLst>
            </p:cNvPr>
            <p:cNvSpPr/>
            <p:nvPr/>
          </p:nvSpPr>
          <p:spPr>
            <a:xfrm>
              <a:off x="3146667" y="1174671"/>
              <a:ext cx="453308" cy="4533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635C86D-7FD3-45B4-BD83-D98EED006EEF}"/>
                </a:ext>
              </a:extLst>
            </p:cNvPr>
            <p:cNvSpPr txBox="1"/>
            <p:nvPr/>
          </p:nvSpPr>
          <p:spPr>
            <a:xfrm>
              <a:off x="3225684" y="1201270"/>
              <a:ext cx="3401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dirty="0">
                  <a:solidFill>
                    <a:schemeClr val="accent4"/>
                  </a:solidFill>
                  <a:latin typeface="HS봄바람체 2.0" panose="00000503030000020004" pitchFamily="2" charset="-127"/>
                  <a:ea typeface="HS봄바람체 2.0" panose="00000503030000020004" pitchFamily="2" charset="-127"/>
                </a:rPr>
                <a:t>5</a:t>
              </a:r>
              <a:endParaRPr lang="ko-KR" altLang="en-US" sz="2000" dirty="0">
                <a:solidFill>
                  <a:schemeClr val="accent4"/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B465FCC7-B9CF-4B87-8CF9-D1575A76C204}"/>
              </a:ext>
            </a:extLst>
          </p:cNvPr>
          <p:cNvSpPr txBox="1"/>
          <p:nvPr/>
        </p:nvSpPr>
        <p:spPr>
          <a:xfrm>
            <a:off x="1022496" y="3223709"/>
            <a:ext cx="19111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녹색탐지기에 대한 소개 및</a:t>
            </a:r>
            <a:endParaRPr lang="en-US" altLang="ko-KR" sz="12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카테고리 별 랭킹</a:t>
            </a: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인기 제품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6CAAE37-C3E2-418A-88A0-9D30502E8C16}"/>
              </a:ext>
            </a:extLst>
          </p:cNvPr>
          <p:cNvSpPr txBox="1"/>
          <p:nvPr/>
        </p:nvSpPr>
        <p:spPr>
          <a:xfrm>
            <a:off x="3267119" y="3223709"/>
            <a:ext cx="15552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바코드 스캔을 통하여</a:t>
            </a:r>
            <a:endParaRPr lang="en-US" altLang="ko-KR" sz="12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물체를 인식</a:t>
            </a: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제품확인</a:t>
            </a:r>
            <a:endParaRPr lang="en-US" altLang="ko-KR" sz="12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endParaRPr lang="en-US" altLang="ko-KR" sz="12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환경 기여가 낮을 시</a:t>
            </a: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</a:p>
          <a:p>
            <a:pPr algn="ctr"/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환경친화적 제품</a:t>
            </a:r>
            <a:endParaRPr lang="en-US" altLang="ko-KR" sz="12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추천 목록 제시</a:t>
            </a:r>
            <a:endParaRPr lang="en-US" altLang="ko-KR" sz="12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83BE1CA-F559-4F23-9EC7-AEB3EF988A11}"/>
              </a:ext>
            </a:extLst>
          </p:cNvPr>
          <p:cNvSpPr txBox="1"/>
          <p:nvPr/>
        </p:nvSpPr>
        <p:spPr>
          <a:xfrm>
            <a:off x="5272785" y="3206347"/>
            <a:ext cx="16562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2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환경친화적인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제품</a:t>
            </a:r>
            <a:endParaRPr lang="en-US" altLang="ko-KR" sz="12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sz="12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스캔시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1200" dirty="0">
                <a:solidFill>
                  <a:srgbClr val="5A8C38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그린포인트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지급</a:t>
            </a:r>
            <a:endParaRPr lang="en-US" altLang="ko-KR" sz="12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endParaRPr lang="en-US" altLang="ko-KR" sz="12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업적 달성 자극을 통해</a:t>
            </a:r>
            <a:endParaRPr lang="en-US" altLang="ko-KR" sz="12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친환경 활동 제고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F2463CF-DBB6-465F-ACB7-CA78016A15D2}"/>
              </a:ext>
            </a:extLst>
          </p:cNvPr>
          <p:cNvSpPr txBox="1"/>
          <p:nvPr/>
        </p:nvSpPr>
        <p:spPr>
          <a:xfrm>
            <a:off x="7265444" y="3206347"/>
            <a:ext cx="1516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자신의 랭킹 확인가능</a:t>
            </a:r>
            <a:endParaRPr lang="en-US" altLang="ko-KR" sz="12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누적되는 포인트제도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2627FB8-4563-4E0C-A968-65DEE7025F8D}"/>
              </a:ext>
            </a:extLst>
          </p:cNvPr>
          <p:cNvSpPr txBox="1"/>
          <p:nvPr/>
        </p:nvSpPr>
        <p:spPr>
          <a:xfrm>
            <a:off x="9000416" y="3225174"/>
            <a:ext cx="1617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2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즐겨찾기로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12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추가해놓은</a:t>
            </a:r>
            <a:endParaRPr lang="en-US" altLang="ko-KR" sz="12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제품을 확인</a:t>
            </a:r>
            <a:endParaRPr lang="en-US" altLang="ko-KR" sz="12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E3C986D-FFA1-45BB-BC17-FF1B8EE8198C}"/>
              </a:ext>
            </a:extLst>
          </p:cNvPr>
          <p:cNvSpPr txBox="1"/>
          <p:nvPr/>
        </p:nvSpPr>
        <p:spPr>
          <a:xfrm>
            <a:off x="10960614" y="6171567"/>
            <a:ext cx="12923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>
                <a:solidFill>
                  <a:schemeClr val="bg1"/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녹색탐지기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F2D9252-624B-42E8-8B61-221A43B28647}"/>
              </a:ext>
            </a:extLst>
          </p:cNvPr>
          <p:cNvSpPr txBox="1"/>
          <p:nvPr/>
        </p:nvSpPr>
        <p:spPr>
          <a:xfrm>
            <a:off x="10971834" y="6417789"/>
            <a:ext cx="1269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가   보   자   고</a:t>
            </a:r>
          </a:p>
        </p:txBody>
      </p:sp>
    </p:spTree>
    <p:extLst>
      <p:ext uri="{BB962C8B-B14F-4D97-AF65-F5344CB8AC3E}">
        <p14:creationId xmlns:p14="http://schemas.microsoft.com/office/powerpoint/2010/main" val="3616371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7434FFA2-1402-4A3F-98C1-29A0B036F359}"/>
              </a:ext>
            </a:extLst>
          </p:cNvPr>
          <p:cNvSpPr/>
          <p:nvPr/>
        </p:nvSpPr>
        <p:spPr>
          <a:xfrm>
            <a:off x="0" y="3792070"/>
            <a:ext cx="12192001" cy="38279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CD63CBDE-DBC9-4EF1-823B-F6FA7FA0A2ED}"/>
              </a:ext>
            </a:extLst>
          </p:cNvPr>
          <p:cNvSpPr/>
          <p:nvPr/>
        </p:nvSpPr>
        <p:spPr>
          <a:xfrm>
            <a:off x="0" y="0"/>
            <a:ext cx="12192001" cy="382792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C147D632-3E48-48B9-818E-CEA412E6BE02}"/>
              </a:ext>
            </a:extLst>
          </p:cNvPr>
          <p:cNvSpPr/>
          <p:nvPr/>
        </p:nvSpPr>
        <p:spPr>
          <a:xfrm>
            <a:off x="640978" y="744071"/>
            <a:ext cx="10856258" cy="5495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941D13-3F53-412F-9C82-3ADDBA091856}"/>
              </a:ext>
            </a:extLst>
          </p:cNvPr>
          <p:cNvSpPr txBox="1"/>
          <p:nvPr/>
        </p:nvSpPr>
        <p:spPr>
          <a:xfrm>
            <a:off x="726141" y="784411"/>
            <a:ext cx="2220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>
                <a:solidFill>
                  <a:schemeClr val="accent6">
                    <a:lumMod val="50000"/>
                  </a:schemeClr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사용 프로그램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6703053F-64AE-454D-9B97-A471325966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65" t="30849" r="25257" b="16340"/>
          <a:stretch/>
        </p:blipFill>
        <p:spPr>
          <a:xfrm>
            <a:off x="1280732" y="1919490"/>
            <a:ext cx="1892774" cy="1171925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62DF4FBE-9DF4-465C-BF9F-C4252A2810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853" t="36209" r="10404" b="25164"/>
          <a:stretch/>
        </p:blipFill>
        <p:spPr>
          <a:xfrm>
            <a:off x="3395305" y="1739485"/>
            <a:ext cx="1679306" cy="147469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0769B26D-4E06-446D-82BB-6271EB5046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603" t="28431" r="30772" b="39510"/>
          <a:stretch/>
        </p:blipFill>
        <p:spPr>
          <a:xfrm>
            <a:off x="5536299" y="1739485"/>
            <a:ext cx="1550761" cy="1355862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68315215-EB64-4D5B-B5F4-ADD1810659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328" y="3688007"/>
            <a:ext cx="1806473" cy="1236008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7C2AB5F7-574D-4F67-951B-142126AF79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743" y="3744281"/>
            <a:ext cx="1854065" cy="1279373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04BDF03B-ECEF-458D-B66D-F6515CE3E8C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096" t="30882" r="57590" b="7956"/>
          <a:stretch/>
        </p:blipFill>
        <p:spPr>
          <a:xfrm>
            <a:off x="7605001" y="3895521"/>
            <a:ext cx="820353" cy="93103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7D4EB2AB-B36A-4567-A504-4D6FC85161C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1544" t="17190" r="40244" b="51250"/>
          <a:stretch/>
        </p:blipFill>
        <p:spPr>
          <a:xfrm>
            <a:off x="7826971" y="1778750"/>
            <a:ext cx="1196767" cy="1166556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61748F7E-D2A7-47C0-A487-70FF679C3EF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7243" t="34836" r="33492" b="47844"/>
          <a:stretch/>
        </p:blipFill>
        <p:spPr>
          <a:xfrm>
            <a:off x="9498527" y="1772901"/>
            <a:ext cx="1120451" cy="1178253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7F43514A-8176-442D-A638-FC9E9798D93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9044" t="22941" r="4558" b="59734"/>
          <a:stretch/>
        </p:blipFill>
        <p:spPr>
          <a:xfrm>
            <a:off x="8696266" y="4021519"/>
            <a:ext cx="2173118" cy="58185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28CC04E-AD03-4B06-A6AE-21A26E0FF05B}"/>
              </a:ext>
            </a:extLst>
          </p:cNvPr>
          <p:cNvSpPr txBox="1"/>
          <p:nvPr/>
        </p:nvSpPr>
        <p:spPr>
          <a:xfrm>
            <a:off x="1742038" y="3214180"/>
            <a:ext cx="9402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Node</a:t>
            </a:r>
            <a:r>
              <a:rPr lang="ko-KR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JS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1332CAA-FAAA-4114-BAC9-96A3DCFA4214}"/>
              </a:ext>
            </a:extLst>
          </p:cNvPr>
          <p:cNvSpPr txBox="1"/>
          <p:nvPr/>
        </p:nvSpPr>
        <p:spPr>
          <a:xfrm>
            <a:off x="3794380" y="3211827"/>
            <a:ext cx="10166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Maria DB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FB38082-D313-4635-BC04-1459E1BCCA50}"/>
              </a:ext>
            </a:extLst>
          </p:cNvPr>
          <p:cNvSpPr txBox="1"/>
          <p:nvPr/>
        </p:nvSpPr>
        <p:spPr>
          <a:xfrm>
            <a:off x="5853435" y="3211827"/>
            <a:ext cx="8203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docker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3F65EC6-2244-4F61-8596-43C98F8789EB}"/>
              </a:ext>
            </a:extLst>
          </p:cNvPr>
          <p:cNvSpPr txBox="1"/>
          <p:nvPr/>
        </p:nvSpPr>
        <p:spPr>
          <a:xfrm>
            <a:off x="1152961" y="4809393"/>
            <a:ext cx="18732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Visual studio code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1A3DFB2-F2E0-4945-B4EF-B7527C00AA05}"/>
              </a:ext>
            </a:extLst>
          </p:cNvPr>
          <p:cNvSpPr txBox="1"/>
          <p:nvPr/>
        </p:nvSpPr>
        <p:spPr>
          <a:xfrm>
            <a:off x="3949929" y="4814750"/>
            <a:ext cx="7496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Ngrok</a:t>
            </a:r>
            <a:endParaRPr lang="en-US" altLang="ko-KR" sz="1600" b="1" dirty="0">
              <a:solidFill>
                <a:schemeClr val="tx1">
                  <a:lumMod val="50000"/>
                  <a:lumOff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2DC2D87-F796-475D-BAA1-4DA0DA9245E9}"/>
              </a:ext>
            </a:extLst>
          </p:cNvPr>
          <p:cNvSpPr txBox="1"/>
          <p:nvPr/>
        </p:nvSpPr>
        <p:spPr>
          <a:xfrm>
            <a:off x="7661461" y="4850445"/>
            <a:ext cx="8066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Notion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ABB7413-3D1F-421D-AF74-C7193F499512}"/>
              </a:ext>
            </a:extLst>
          </p:cNvPr>
          <p:cNvSpPr txBox="1"/>
          <p:nvPr/>
        </p:nvSpPr>
        <p:spPr>
          <a:xfrm>
            <a:off x="9385480" y="4857472"/>
            <a:ext cx="843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Swagger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F623C96-EF1D-4456-A7CB-5CB2451DDDC8}"/>
              </a:ext>
            </a:extLst>
          </p:cNvPr>
          <p:cNvSpPr txBox="1"/>
          <p:nvPr/>
        </p:nvSpPr>
        <p:spPr>
          <a:xfrm>
            <a:off x="7504012" y="3214180"/>
            <a:ext cx="1842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Adobe photoshop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928FA4A-ACF5-45A9-8E5F-F9E5ECC8CCBE}"/>
              </a:ext>
            </a:extLst>
          </p:cNvPr>
          <p:cNvSpPr txBox="1"/>
          <p:nvPr/>
        </p:nvSpPr>
        <p:spPr>
          <a:xfrm>
            <a:off x="9570178" y="3211550"/>
            <a:ext cx="11020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Adobe XD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DB49B29-4415-41A7-9809-28BCCE035450}"/>
              </a:ext>
            </a:extLst>
          </p:cNvPr>
          <p:cNvSpPr txBox="1"/>
          <p:nvPr/>
        </p:nvSpPr>
        <p:spPr>
          <a:xfrm>
            <a:off x="10960614" y="6171567"/>
            <a:ext cx="12923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>
                <a:solidFill>
                  <a:schemeClr val="bg1"/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녹색탐지기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BE063C6-11B9-459D-A1E6-53E8BB8C72E8}"/>
              </a:ext>
            </a:extLst>
          </p:cNvPr>
          <p:cNvSpPr txBox="1"/>
          <p:nvPr/>
        </p:nvSpPr>
        <p:spPr>
          <a:xfrm>
            <a:off x="10971834" y="6417789"/>
            <a:ext cx="1269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가   보   자   고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39F96D6-2F63-4612-BB81-F64C7233C6B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2464" t="48998" r="45882" b="27647"/>
          <a:stretch/>
        </p:blipFill>
        <p:spPr>
          <a:xfrm>
            <a:off x="5340599" y="4090954"/>
            <a:ext cx="1846957" cy="766518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198DDF96-16C1-4429-8F2E-41D50047C84A}"/>
              </a:ext>
            </a:extLst>
          </p:cNvPr>
          <p:cNvSpPr txBox="1"/>
          <p:nvPr/>
        </p:nvSpPr>
        <p:spPr>
          <a:xfrm>
            <a:off x="6234961" y="4830470"/>
            <a:ext cx="8178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Flutter</a:t>
            </a:r>
          </a:p>
        </p:txBody>
      </p:sp>
    </p:spTree>
    <p:extLst>
      <p:ext uri="{BB962C8B-B14F-4D97-AF65-F5344CB8AC3E}">
        <p14:creationId xmlns:p14="http://schemas.microsoft.com/office/powerpoint/2010/main" val="1305696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akaoTalk_20220205_104429524">
            <a:hlinkClick r:id="" action="ppaction://media"/>
            <a:extLst>
              <a:ext uri="{FF2B5EF4-FFF2-40B4-BE49-F238E27FC236}">
                <a16:creationId xmlns:a16="http://schemas.microsoft.com/office/drawing/2014/main" id="{4FBC68C4-7D21-491C-9730-39BED0DA34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08982" y="477519"/>
            <a:ext cx="2580569" cy="625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17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CD63CBDE-DBC9-4EF1-823B-F6FA7FA0A2ED}"/>
              </a:ext>
            </a:extLst>
          </p:cNvPr>
          <p:cNvSpPr/>
          <p:nvPr/>
        </p:nvSpPr>
        <p:spPr>
          <a:xfrm>
            <a:off x="10820400" y="0"/>
            <a:ext cx="1371601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71AFA023-6D1E-4056-BB7D-BDCC62A23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213" y="990600"/>
            <a:ext cx="2591768" cy="560742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561E649-BEC4-4E63-B786-DB2D2871F370}"/>
              </a:ext>
            </a:extLst>
          </p:cNvPr>
          <p:cNvSpPr txBox="1"/>
          <p:nvPr/>
        </p:nvSpPr>
        <p:spPr>
          <a:xfrm>
            <a:off x="407894" y="246529"/>
            <a:ext cx="14526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solidFill>
                  <a:schemeClr val="accent6">
                    <a:lumMod val="50000"/>
                  </a:schemeClr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splash</a:t>
            </a:r>
            <a:endParaRPr lang="ko-KR" altLang="en-US" sz="2800" dirty="0">
              <a:solidFill>
                <a:schemeClr val="accent6">
                  <a:lumMod val="50000"/>
                </a:schemeClr>
              </a:solidFill>
              <a:latin typeface="HS봄바람체 2.0" panose="00000503030000020004" pitchFamily="2" charset="-127"/>
              <a:ea typeface="HS봄바람체 2.0" panose="00000503030000020004" pitchFamily="2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EB52A3-9F2E-4EAF-A493-81DB82594B8D}"/>
              </a:ext>
            </a:extLst>
          </p:cNvPr>
          <p:cNvSpPr txBox="1"/>
          <p:nvPr/>
        </p:nvSpPr>
        <p:spPr>
          <a:xfrm>
            <a:off x="10960614" y="6171567"/>
            <a:ext cx="12923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>
                <a:solidFill>
                  <a:schemeClr val="bg1"/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녹색탐지기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79F6C2-5B40-4834-839A-672343B4CA68}"/>
              </a:ext>
            </a:extLst>
          </p:cNvPr>
          <p:cNvSpPr txBox="1"/>
          <p:nvPr/>
        </p:nvSpPr>
        <p:spPr>
          <a:xfrm>
            <a:off x="10971834" y="6417789"/>
            <a:ext cx="1269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가   보   자   고</a:t>
            </a:r>
          </a:p>
        </p:txBody>
      </p:sp>
    </p:spTree>
    <p:extLst>
      <p:ext uri="{BB962C8B-B14F-4D97-AF65-F5344CB8AC3E}">
        <p14:creationId xmlns:p14="http://schemas.microsoft.com/office/powerpoint/2010/main" val="1946935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CD63CBDE-DBC9-4EF1-823B-F6FA7FA0A2ED}"/>
              </a:ext>
            </a:extLst>
          </p:cNvPr>
          <p:cNvSpPr/>
          <p:nvPr/>
        </p:nvSpPr>
        <p:spPr>
          <a:xfrm>
            <a:off x="10820400" y="0"/>
            <a:ext cx="1371601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941D13-3F53-412F-9C82-3ADDBA091856}"/>
              </a:ext>
            </a:extLst>
          </p:cNvPr>
          <p:cNvSpPr txBox="1"/>
          <p:nvPr/>
        </p:nvSpPr>
        <p:spPr>
          <a:xfrm>
            <a:off x="255494" y="94129"/>
            <a:ext cx="1146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>
                <a:solidFill>
                  <a:schemeClr val="accent6">
                    <a:lumMod val="50000"/>
                  </a:schemeClr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로그인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7D01DFFC-46B2-495A-98E9-83979549EF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89"/>
          <a:stretch/>
        </p:blipFill>
        <p:spPr>
          <a:xfrm>
            <a:off x="1241613" y="876939"/>
            <a:ext cx="3102262" cy="59810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A2DB278-175C-4158-A37A-A07148E5838E}"/>
              </a:ext>
            </a:extLst>
          </p:cNvPr>
          <p:cNvSpPr txBox="1"/>
          <p:nvPr/>
        </p:nvSpPr>
        <p:spPr>
          <a:xfrm>
            <a:off x="4523223" y="2623393"/>
            <a:ext cx="31325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solidFill>
                  <a:schemeClr val="accent6">
                    <a:lumMod val="50000"/>
                  </a:schemeClr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# Google</a:t>
            </a:r>
            <a:r>
              <a:rPr lang="ko-KR" altLang="en-US" sz="2800" dirty="0">
                <a:solidFill>
                  <a:schemeClr val="accent6">
                    <a:lumMod val="50000"/>
                  </a:schemeClr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 </a:t>
            </a:r>
            <a:r>
              <a:rPr lang="en-US" altLang="ko-KR" sz="2800" dirty="0">
                <a:solidFill>
                  <a:schemeClr val="accent6">
                    <a:lumMod val="50000"/>
                  </a:schemeClr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login</a:t>
            </a:r>
            <a:endParaRPr lang="ko-KR" altLang="en-US" sz="2800" dirty="0">
              <a:solidFill>
                <a:schemeClr val="accent6">
                  <a:lumMod val="50000"/>
                </a:schemeClr>
              </a:solidFill>
              <a:latin typeface="HS봄바람체 2.0" panose="00000503030000020004" pitchFamily="2" charset="-127"/>
              <a:ea typeface="HS봄바람체 2.0" panose="00000503030000020004" pitchFamily="2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863460-5AF4-459A-9839-7BB82B8331B6}"/>
              </a:ext>
            </a:extLst>
          </p:cNvPr>
          <p:cNvSpPr txBox="1"/>
          <p:nvPr/>
        </p:nvSpPr>
        <p:spPr>
          <a:xfrm>
            <a:off x="10960614" y="6171567"/>
            <a:ext cx="12923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>
                <a:solidFill>
                  <a:schemeClr val="bg1"/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녹색탐지기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AE349B-8AEA-4607-9700-D72BFED04858}"/>
              </a:ext>
            </a:extLst>
          </p:cNvPr>
          <p:cNvSpPr txBox="1"/>
          <p:nvPr/>
        </p:nvSpPr>
        <p:spPr>
          <a:xfrm>
            <a:off x="10971834" y="6417789"/>
            <a:ext cx="1269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HS봄바람체 2.0" panose="00000503030000020004" pitchFamily="2" charset="-127"/>
                <a:ea typeface="HS봄바람체 2.0" panose="00000503030000020004" pitchFamily="2" charset="-127"/>
              </a:rPr>
              <a:t>가   보   자   고</a:t>
            </a:r>
          </a:p>
        </p:txBody>
      </p:sp>
    </p:spTree>
    <p:extLst>
      <p:ext uri="{BB962C8B-B14F-4D97-AF65-F5344CB8AC3E}">
        <p14:creationId xmlns:p14="http://schemas.microsoft.com/office/powerpoint/2010/main" val="41680820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</TotalTime>
  <Words>503</Words>
  <Application>Microsoft Office PowerPoint</Application>
  <PresentationFormat>와이드스크린</PresentationFormat>
  <Paragraphs>171</Paragraphs>
  <Slides>21</Slides>
  <Notes>0</Notes>
  <HiddenSlides>0</HiddenSlides>
  <MMClips>1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21</vt:i4>
      </vt:variant>
    </vt:vector>
  </HeadingPairs>
  <TitlesOfParts>
    <vt:vector size="27" baseType="lpstr">
      <vt:lpstr>Arial</vt:lpstr>
      <vt:lpstr>HS봄바람체 2.0</vt:lpstr>
      <vt:lpstr>맑은 고딕</vt:lpstr>
      <vt:lpstr>나눔스퀘어</vt:lpstr>
      <vt:lpstr>나눔스퀘어 Bold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 보경</dc:creator>
  <cp:lastModifiedBy>김혜송</cp:lastModifiedBy>
  <cp:revision>17</cp:revision>
  <dcterms:created xsi:type="dcterms:W3CDTF">2022-02-04T18:28:11Z</dcterms:created>
  <dcterms:modified xsi:type="dcterms:W3CDTF">2022-02-05T03:49:38Z</dcterms:modified>
</cp:coreProperties>
</file>