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04" r:id="rId65"/>
    <p:sldId id="305" r:id="rId66"/>
    <p:sldId id="306" r:id="rId67"/>
    <p:sldId id="30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2" autoAdjust="0"/>
  </p:normalViewPr>
  <p:slideViewPr>
    <p:cSldViewPr>
      <p:cViewPr>
        <p:scale>
          <a:sx n="80" d="100"/>
          <a:sy n="80" d="100"/>
        </p:scale>
        <p:origin x="-1522" y="-14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4C8AD8-D8EE-40BB-A6DD-6CA98E9FE280}"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285782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4C8AD8-D8EE-40BB-A6DD-6CA98E9FE280}"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183150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4C8AD8-D8EE-40BB-A6DD-6CA98E9FE280}"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417152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4C8AD8-D8EE-40BB-A6DD-6CA98E9FE280}"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23997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C8AD8-D8EE-40BB-A6DD-6CA98E9FE280}"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78149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4C8AD8-D8EE-40BB-A6DD-6CA98E9FE280}"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368414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4C8AD8-D8EE-40BB-A6DD-6CA98E9FE280}"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288735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4C8AD8-D8EE-40BB-A6DD-6CA98E9FE280}"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238631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C8AD8-D8EE-40BB-A6DD-6CA98E9FE280}"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214372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C8AD8-D8EE-40BB-A6DD-6CA98E9FE280}"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308596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C8AD8-D8EE-40BB-A6DD-6CA98E9FE280}"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CEE69-4668-4323-A9C5-C56694E4301B}" type="slidenum">
              <a:rPr lang="en-IN" smtClean="0"/>
              <a:t>‹#›</a:t>
            </a:fld>
            <a:endParaRPr lang="en-IN"/>
          </a:p>
        </p:txBody>
      </p:sp>
    </p:spTree>
    <p:extLst>
      <p:ext uri="{BB962C8B-B14F-4D97-AF65-F5344CB8AC3E}">
        <p14:creationId xmlns:p14="http://schemas.microsoft.com/office/powerpoint/2010/main" val="409943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C8AD8-D8EE-40BB-A6DD-6CA98E9FE280}" type="datetimeFigureOut">
              <a:rPr lang="en-IN" smtClean="0"/>
              <a:t>21-09-2020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CEE69-4668-4323-A9C5-C56694E4301B}" type="slidenum">
              <a:rPr lang="en-IN" smtClean="0"/>
              <a:t>‹#›</a:t>
            </a:fld>
            <a:endParaRPr lang="en-IN"/>
          </a:p>
        </p:txBody>
      </p:sp>
    </p:spTree>
    <p:extLst>
      <p:ext uri="{BB962C8B-B14F-4D97-AF65-F5344CB8AC3E}">
        <p14:creationId xmlns:p14="http://schemas.microsoft.com/office/powerpoint/2010/main" val="360686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Genetics Algorith</a:t>
            </a:r>
            <a:r>
              <a:rPr lang="en-IN" dirty="0"/>
              <a:t>m</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9820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400" b="1" dirty="0"/>
              <a:t>Getting a Good Solution </a:t>
            </a:r>
            <a:r>
              <a:rPr lang="en-IN" sz="2400" b="1" dirty="0" smtClean="0"/>
              <a:t>Fast:</a:t>
            </a:r>
          </a:p>
          <a:p>
            <a:pPr lvl="1"/>
            <a:r>
              <a:rPr lang="en-IN" sz="2000" dirty="0"/>
              <a:t>Some difficult problems like the Travelling Salesperson Problem (TSP), have real-world applications like path finding and VLSI Design. </a:t>
            </a:r>
            <a:endParaRPr lang="en-IN" sz="2000" dirty="0" smtClean="0"/>
          </a:p>
          <a:p>
            <a:pPr lvl="1"/>
            <a:r>
              <a:rPr lang="en-IN" sz="2000" dirty="0" smtClean="0"/>
              <a:t>Now </a:t>
            </a:r>
            <a:r>
              <a:rPr lang="en-IN" sz="2000" dirty="0"/>
              <a:t>imagine that you are using your GPS Navigation system, and it takes a few minutes (or even a few hours) to compute the “optimal” path from the source to destination. </a:t>
            </a:r>
            <a:endParaRPr lang="en-IN" sz="2000" dirty="0" smtClean="0"/>
          </a:p>
          <a:p>
            <a:pPr lvl="1"/>
            <a:r>
              <a:rPr lang="en-IN" sz="2000" dirty="0" smtClean="0"/>
              <a:t>Delay </a:t>
            </a:r>
            <a:r>
              <a:rPr lang="en-IN" sz="2000" dirty="0"/>
              <a:t>in such real world applications is not acceptable and therefore a “good-enough” solution, which is delivered “fast” is what is required.</a:t>
            </a:r>
            <a:endParaRPr lang="en-IN" sz="2000" b="1" dirty="0"/>
          </a:p>
          <a:p>
            <a:endParaRPr lang="en-IN" sz="2400" dirty="0"/>
          </a:p>
        </p:txBody>
      </p:sp>
    </p:spTree>
    <p:extLst>
      <p:ext uri="{BB962C8B-B14F-4D97-AF65-F5344CB8AC3E}">
        <p14:creationId xmlns:p14="http://schemas.microsoft.com/office/powerpoint/2010/main" val="292384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Basic </a:t>
            </a:r>
            <a:r>
              <a:rPr lang="en-IN" dirty="0" smtClean="0"/>
              <a:t>Terminology</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000" b="1" dirty="0"/>
              <a:t>Population</a:t>
            </a:r>
            <a:r>
              <a:rPr lang="en-IN" sz="2000" dirty="0"/>
              <a:t> − </a:t>
            </a:r>
            <a:endParaRPr lang="en-IN" sz="2000" dirty="0" smtClean="0"/>
          </a:p>
          <a:p>
            <a:pPr lvl="1"/>
            <a:r>
              <a:rPr lang="en-IN" sz="1600" dirty="0" smtClean="0"/>
              <a:t>It </a:t>
            </a:r>
            <a:r>
              <a:rPr lang="en-IN" sz="1600" dirty="0"/>
              <a:t>is a subset of all the possible (encoded) solutions to the given problem. </a:t>
            </a:r>
            <a:endParaRPr lang="en-IN" sz="1600" dirty="0" smtClean="0"/>
          </a:p>
          <a:p>
            <a:pPr lvl="1"/>
            <a:r>
              <a:rPr lang="en-IN" sz="1600" dirty="0" smtClean="0"/>
              <a:t>The </a:t>
            </a:r>
            <a:r>
              <a:rPr lang="en-IN" sz="1600" dirty="0"/>
              <a:t>population for a GA is analogous to the population for human beings except that instead of human beings, we have Candidate Solutions representing human beings.</a:t>
            </a:r>
          </a:p>
          <a:p>
            <a:r>
              <a:rPr lang="en-IN" sz="2000" b="1" dirty="0"/>
              <a:t>Chromosomes</a:t>
            </a:r>
            <a:r>
              <a:rPr lang="en-IN" sz="2000" dirty="0"/>
              <a:t> </a:t>
            </a:r>
            <a:r>
              <a:rPr lang="en-IN" sz="2000" dirty="0" smtClean="0"/>
              <a:t>−</a:t>
            </a:r>
          </a:p>
          <a:p>
            <a:pPr lvl="1"/>
            <a:r>
              <a:rPr lang="en-IN" sz="1600" dirty="0" smtClean="0"/>
              <a:t> </a:t>
            </a:r>
            <a:r>
              <a:rPr lang="en-IN" sz="1600" dirty="0"/>
              <a:t>A chromosome is one such solution to the given problem.</a:t>
            </a:r>
          </a:p>
          <a:p>
            <a:r>
              <a:rPr lang="en-IN" sz="2000" b="1" dirty="0"/>
              <a:t>Gene</a:t>
            </a:r>
            <a:r>
              <a:rPr lang="en-IN" sz="2000" dirty="0"/>
              <a:t> − </a:t>
            </a:r>
            <a:endParaRPr lang="en-IN" sz="2000" dirty="0" smtClean="0"/>
          </a:p>
          <a:p>
            <a:pPr lvl="1"/>
            <a:r>
              <a:rPr lang="en-IN" sz="1600" dirty="0" smtClean="0"/>
              <a:t>A </a:t>
            </a:r>
            <a:r>
              <a:rPr lang="en-IN" sz="1600" dirty="0"/>
              <a:t>gene is one element position of a chromosome.</a:t>
            </a:r>
          </a:p>
          <a:p>
            <a:r>
              <a:rPr lang="en-IN" sz="2000" b="1" dirty="0"/>
              <a:t>Allele</a:t>
            </a:r>
            <a:r>
              <a:rPr lang="en-IN" sz="2000" dirty="0"/>
              <a:t> − </a:t>
            </a:r>
            <a:endParaRPr lang="en-IN" sz="2000" dirty="0" smtClean="0"/>
          </a:p>
          <a:p>
            <a:pPr lvl="1"/>
            <a:r>
              <a:rPr lang="en-IN" sz="1600" dirty="0" smtClean="0"/>
              <a:t>It </a:t>
            </a:r>
            <a:r>
              <a:rPr lang="en-IN" sz="1600" dirty="0"/>
              <a:t>is the value a gene takes for a particular chromosome.</a:t>
            </a:r>
          </a:p>
          <a:p>
            <a:endParaRPr lang="en-IN" sz="2000" dirty="0"/>
          </a:p>
        </p:txBody>
      </p:sp>
      <p:pic>
        <p:nvPicPr>
          <p:cNvPr id="3074" name="Picture 2" descr="Termi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509120"/>
            <a:ext cx="5715000" cy="213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2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a:bodyPr>
          <a:lstStyle/>
          <a:p>
            <a:r>
              <a:rPr lang="en-IN" sz="2000" b="1" dirty="0"/>
              <a:t>Genotype</a:t>
            </a:r>
            <a:r>
              <a:rPr lang="en-IN" sz="2000" dirty="0"/>
              <a:t> − </a:t>
            </a:r>
            <a:endParaRPr lang="en-IN" sz="2000" dirty="0" smtClean="0"/>
          </a:p>
          <a:p>
            <a:pPr lvl="1"/>
            <a:r>
              <a:rPr lang="en-IN" sz="1600" dirty="0" smtClean="0"/>
              <a:t>Genotype </a:t>
            </a:r>
            <a:r>
              <a:rPr lang="en-IN" sz="1600" dirty="0"/>
              <a:t>is the population in the computation space. </a:t>
            </a:r>
            <a:endParaRPr lang="en-IN" sz="1600" dirty="0" smtClean="0"/>
          </a:p>
          <a:p>
            <a:pPr lvl="1"/>
            <a:r>
              <a:rPr lang="en-IN" sz="1600" dirty="0" smtClean="0"/>
              <a:t>In </a:t>
            </a:r>
            <a:r>
              <a:rPr lang="en-IN" sz="1600" dirty="0"/>
              <a:t>the computation space, the solutions are represented in a way which can be easily understood and manipulated using a computing system.</a:t>
            </a:r>
          </a:p>
          <a:p>
            <a:r>
              <a:rPr lang="en-IN" sz="2000" b="1" dirty="0"/>
              <a:t>Phenotype</a:t>
            </a:r>
            <a:r>
              <a:rPr lang="en-IN" sz="2000" dirty="0"/>
              <a:t> − </a:t>
            </a:r>
            <a:endParaRPr lang="en-IN" sz="2000" dirty="0" smtClean="0"/>
          </a:p>
          <a:p>
            <a:pPr lvl="1"/>
            <a:r>
              <a:rPr lang="en-IN" sz="1600" dirty="0" smtClean="0"/>
              <a:t>Phenotype </a:t>
            </a:r>
            <a:r>
              <a:rPr lang="en-IN" sz="1600" dirty="0"/>
              <a:t>is the population in the actual real world solution space in which solutions are represented in a way they are represented in real world situations.</a:t>
            </a:r>
          </a:p>
          <a:p>
            <a:r>
              <a:rPr lang="en-IN" sz="2000" b="1" dirty="0"/>
              <a:t>Decoding and Encoding</a:t>
            </a:r>
            <a:r>
              <a:rPr lang="en-IN" sz="2000" dirty="0"/>
              <a:t> − </a:t>
            </a:r>
            <a:endParaRPr lang="en-IN" sz="2000" dirty="0" smtClean="0"/>
          </a:p>
          <a:p>
            <a:pPr lvl="1"/>
            <a:r>
              <a:rPr lang="en-IN" sz="1600" dirty="0" smtClean="0"/>
              <a:t>For </a:t>
            </a:r>
            <a:r>
              <a:rPr lang="en-IN" sz="1600" dirty="0"/>
              <a:t>simple problems, the </a:t>
            </a:r>
            <a:r>
              <a:rPr lang="en-IN" sz="1600" b="1" dirty="0"/>
              <a:t>phenotype and genotype</a:t>
            </a:r>
            <a:r>
              <a:rPr lang="en-IN" sz="1600" dirty="0"/>
              <a:t> spaces are the same. </a:t>
            </a:r>
            <a:endParaRPr lang="en-IN" sz="1600" dirty="0" smtClean="0"/>
          </a:p>
          <a:p>
            <a:pPr lvl="1"/>
            <a:r>
              <a:rPr lang="en-IN" sz="1600" dirty="0" smtClean="0"/>
              <a:t>However</a:t>
            </a:r>
            <a:r>
              <a:rPr lang="en-IN" sz="1600" dirty="0"/>
              <a:t>, in most of the cases, the phenotype and genotype spaces are different. Decoding is a process of transforming a solution from the genotype to the phenotype space, while encoding is a process of transforming from the phenotype to genotype space. </a:t>
            </a:r>
            <a:endParaRPr lang="en-IN" sz="1600" dirty="0" smtClean="0"/>
          </a:p>
          <a:p>
            <a:pPr lvl="1"/>
            <a:r>
              <a:rPr lang="en-IN" sz="1600" dirty="0" smtClean="0"/>
              <a:t>Decoding </a:t>
            </a:r>
            <a:r>
              <a:rPr lang="en-IN" sz="1600" dirty="0"/>
              <a:t>should be fast as it is carried out repeatedly in a GA during the fitness value calculation</a:t>
            </a:r>
            <a:r>
              <a:rPr lang="en-IN" sz="1600" dirty="0" smtClean="0"/>
              <a:t>.</a:t>
            </a:r>
          </a:p>
          <a:p>
            <a:pPr lvl="1"/>
            <a:r>
              <a:rPr lang="en-IN" sz="1600" dirty="0" smtClean="0"/>
              <a:t>For </a:t>
            </a:r>
            <a:r>
              <a:rPr lang="en-IN" sz="1600" dirty="0"/>
              <a:t>example, consider the 0/1 Knapsack Problem. The Phenotype space consists of solutions which just contain the item numbers of the items to be picked</a:t>
            </a:r>
            <a:r>
              <a:rPr lang="en-IN" sz="1600" dirty="0" smtClean="0"/>
              <a:t>.</a:t>
            </a:r>
          </a:p>
          <a:p>
            <a:pPr lvl="1"/>
            <a:r>
              <a:rPr lang="en-IN" sz="1600" dirty="0"/>
              <a:t>However, in the genotype space it can be represented as a binary string of length n (where n is the number of items). </a:t>
            </a:r>
            <a:endParaRPr lang="en-IN" sz="1600" dirty="0" smtClean="0"/>
          </a:p>
          <a:p>
            <a:pPr lvl="1"/>
            <a:r>
              <a:rPr lang="en-IN" sz="1600" dirty="0" smtClean="0"/>
              <a:t>A</a:t>
            </a:r>
            <a:r>
              <a:rPr lang="en-IN" sz="1600" dirty="0"/>
              <a:t> </a:t>
            </a:r>
            <a:r>
              <a:rPr lang="en-IN" sz="1600" b="1" dirty="0"/>
              <a:t>0 at position x</a:t>
            </a:r>
            <a:r>
              <a:rPr lang="en-IN" sz="1600" dirty="0"/>
              <a:t> represents that </a:t>
            </a:r>
            <a:r>
              <a:rPr lang="en-IN" sz="1600" b="1" dirty="0" err="1"/>
              <a:t>x</a:t>
            </a:r>
            <a:r>
              <a:rPr lang="en-IN" sz="1600" b="1" baseline="30000" dirty="0" err="1"/>
              <a:t>th</a:t>
            </a:r>
            <a:r>
              <a:rPr lang="en-IN" sz="1600" dirty="0"/>
              <a:t> item is picked while a 1 represents the reverse. </a:t>
            </a:r>
            <a:endParaRPr lang="en-IN" sz="1600" dirty="0" smtClean="0"/>
          </a:p>
          <a:p>
            <a:pPr lvl="1"/>
            <a:r>
              <a:rPr lang="en-IN" sz="1600" dirty="0" smtClean="0"/>
              <a:t>This </a:t>
            </a:r>
            <a:r>
              <a:rPr lang="en-IN" sz="1600" dirty="0"/>
              <a:t>is a case where genotype and phenotype spaces are different.</a:t>
            </a:r>
            <a:endParaRPr lang="en-IN" sz="1600" dirty="0" smtClean="0"/>
          </a:p>
          <a:p>
            <a:pPr lvl="1"/>
            <a:endParaRPr lang="en-IN" sz="1600" dirty="0" smtClean="0"/>
          </a:p>
          <a:p>
            <a:endParaRPr lang="en-IN" sz="2000" dirty="0"/>
          </a:p>
        </p:txBody>
      </p:sp>
    </p:spTree>
    <p:extLst>
      <p:ext uri="{BB962C8B-B14F-4D97-AF65-F5344CB8AC3E}">
        <p14:creationId xmlns:p14="http://schemas.microsoft.com/office/powerpoint/2010/main" val="27599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sz="2000" b="1" dirty="0" smtClean="0"/>
          </a:p>
          <a:p>
            <a:endParaRPr lang="en-IN" sz="2000" b="1" dirty="0"/>
          </a:p>
          <a:p>
            <a:endParaRPr lang="en-IN" sz="2000" b="1" dirty="0" smtClean="0"/>
          </a:p>
          <a:p>
            <a:endParaRPr lang="en-IN" sz="2000" b="1" dirty="0"/>
          </a:p>
          <a:p>
            <a:r>
              <a:rPr lang="en-IN" sz="2000" b="1" dirty="0" smtClean="0"/>
              <a:t>Fitness </a:t>
            </a:r>
            <a:r>
              <a:rPr lang="en-IN" sz="2000" b="1" dirty="0"/>
              <a:t>Function</a:t>
            </a:r>
            <a:r>
              <a:rPr lang="en-IN" sz="2000" dirty="0"/>
              <a:t> − </a:t>
            </a:r>
            <a:endParaRPr lang="en-IN" sz="2000" dirty="0" smtClean="0"/>
          </a:p>
          <a:p>
            <a:pPr lvl="1"/>
            <a:r>
              <a:rPr lang="en-IN" sz="1600" dirty="0" smtClean="0"/>
              <a:t>A </a:t>
            </a:r>
            <a:r>
              <a:rPr lang="en-IN" sz="1600" dirty="0"/>
              <a:t>fitness function simply defined is a function which takes the solution as input and produces the suitability of the solution as the output. </a:t>
            </a:r>
            <a:endParaRPr lang="en-IN" sz="1600" dirty="0" smtClean="0"/>
          </a:p>
          <a:p>
            <a:pPr lvl="1"/>
            <a:r>
              <a:rPr lang="en-IN" sz="1600" dirty="0" smtClean="0"/>
              <a:t>In </a:t>
            </a:r>
            <a:r>
              <a:rPr lang="en-IN" sz="1600" dirty="0"/>
              <a:t>some cases, the fitness function and the objective function may be the same, while in others it might be different based on the problem</a:t>
            </a:r>
            <a:r>
              <a:rPr lang="en-IN" sz="1600" dirty="0" smtClean="0"/>
              <a:t>.</a:t>
            </a:r>
          </a:p>
          <a:p>
            <a:r>
              <a:rPr lang="en-IN" sz="2000" b="1" dirty="0"/>
              <a:t>Genetic Operators</a:t>
            </a:r>
            <a:r>
              <a:rPr lang="en-IN" sz="2000" dirty="0"/>
              <a:t> − </a:t>
            </a:r>
            <a:endParaRPr lang="en-IN" sz="2000" dirty="0" smtClean="0"/>
          </a:p>
          <a:p>
            <a:pPr lvl="1"/>
            <a:r>
              <a:rPr lang="en-IN" sz="1600" dirty="0" smtClean="0"/>
              <a:t>These </a:t>
            </a:r>
            <a:r>
              <a:rPr lang="en-IN" sz="1600" dirty="0"/>
              <a:t>alter the genetic composition of the offspring. These include crossover, mutation, selection, etc.</a:t>
            </a:r>
          </a:p>
        </p:txBody>
      </p:sp>
      <p:pic>
        <p:nvPicPr>
          <p:cNvPr id="4098" name="Picture 2" descr="Phenotype and Genotype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777" y="476672"/>
            <a:ext cx="571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1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Basic </a:t>
            </a:r>
            <a:r>
              <a:rPr lang="en-IN" dirty="0" smtClean="0"/>
              <a:t>Structure</a:t>
            </a:r>
            <a:endParaRPr lang="en-IN" dirty="0"/>
          </a:p>
        </p:txBody>
      </p:sp>
      <p:sp>
        <p:nvSpPr>
          <p:cNvPr id="3" name="Content Placeholder 2"/>
          <p:cNvSpPr>
            <a:spLocks noGrp="1"/>
          </p:cNvSpPr>
          <p:nvPr>
            <p:ph idx="1"/>
          </p:nvPr>
        </p:nvSpPr>
        <p:spPr>
          <a:xfrm>
            <a:off x="457200" y="1124744"/>
            <a:ext cx="5266928" cy="5001419"/>
          </a:xfrm>
        </p:spPr>
        <p:txBody>
          <a:bodyPr>
            <a:normAutofit/>
          </a:bodyPr>
          <a:lstStyle/>
          <a:p>
            <a:r>
              <a:rPr lang="en-IN" sz="2000" dirty="0"/>
              <a:t>We start with an initial population (which may be generated at random or seeded by other heuristics), select parents from this population for mating. </a:t>
            </a:r>
            <a:endParaRPr lang="en-IN" sz="2000" dirty="0" smtClean="0"/>
          </a:p>
          <a:p>
            <a:r>
              <a:rPr lang="en-IN" sz="2000" dirty="0" smtClean="0"/>
              <a:t>Apply </a:t>
            </a:r>
            <a:r>
              <a:rPr lang="en-IN" sz="2000" dirty="0"/>
              <a:t>crossover and mutation operators on the parents to generate new off-springs. </a:t>
            </a:r>
            <a:endParaRPr lang="en-IN" sz="2000" dirty="0" smtClean="0"/>
          </a:p>
          <a:p>
            <a:r>
              <a:rPr lang="en-IN" sz="2000" dirty="0" smtClean="0"/>
              <a:t>And </a:t>
            </a:r>
            <a:r>
              <a:rPr lang="en-IN" sz="2000" dirty="0"/>
              <a:t>finally these off-springs replace the existing individuals in the population and the process repeats. </a:t>
            </a:r>
            <a:endParaRPr lang="en-IN" sz="2000" dirty="0" smtClean="0"/>
          </a:p>
          <a:p>
            <a:r>
              <a:rPr lang="en-IN" sz="2000" dirty="0" smtClean="0"/>
              <a:t>In </a:t>
            </a:r>
            <a:r>
              <a:rPr lang="en-IN" sz="2000" dirty="0"/>
              <a:t>this way genetic algorithms actually try to mimic the human evolution to some extent.</a:t>
            </a:r>
          </a:p>
        </p:txBody>
      </p:sp>
      <p:pic>
        <p:nvPicPr>
          <p:cNvPr id="5122" name="Picture 2" descr="Basic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124744"/>
            <a:ext cx="3122712" cy="521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51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Genotype </a:t>
            </a:r>
            <a:r>
              <a:rPr lang="en-IN" dirty="0" smtClean="0"/>
              <a:t>Representation</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000" dirty="0"/>
              <a:t>One of the most important decisions to make while implementing a genetic algorithm is deciding the representation that we will use to represent our solutions. </a:t>
            </a:r>
            <a:endParaRPr lang="en-IN" sz="2000" dirty="0" smtClean="0"/>
          </a:p>
          <a:p>
            <a:r>
              <a:rPr lang="en-IN" sz="2000" dirty="0" smtClean="0"/>
              <a:t>It </a:t>
            </a:r>
            <a:r>
              <a:rPr lang="en-IN" sz="2000" dirty="0"/>
              <a:t>has been observed that improper representation can lead to poor performance of the GA.</a:t>
            </a:r>
          </a:p>
          <a:p>
            <a:r>
              <a:rPr lang="en-IN" sz="2000" dirty="0"/>
              <a:t>Therefore, choosing a proper representation, having a proper definition of the mappings between the phenotype and genotype spaces is essential for the success of a GA.</a:t>
            </a:r>
          </a:p>
          <a:p>
            <a:r>
              <a:rPr lang="en-IN" sz="2000" dirty="0"/>
              <a:t>In this section, we present some of the most commonly used representations for genetic algorithms. </a:t>
            </a:r>
            <a:endParaRPr lang="en-IN" sz="2000" dirty="0" smtClean="0"/>
          </a:p>
          <a:p>
            <a:r>
              <a:rPr lang="en-IN" sz="2000" dirty="0" smtClean="0"/>
              <a:t>However</a:t>
            </a:r>
            <a:r>
              <a:rPr lang="en-IN" sz="2000" dirty="0"/>
              <a:t>, representation is highly problem specific and the reader might find that another representation or a mix of the representations mentioned here might suit his/her problem better.</a:t>
            </a:r>
          </a:p>
          <a:p>
            <a:endParaRPr lang="en-IN" sz="2000" dirty="0"/>
          </a:p>
        </p:txBody>
      </p:sp>
    </p:spTree>
    <p:extLst>
      <p:ext uri="{BB962C8B-B14F-4D97-AF65-F5344CB8AC3E}">
        <p14:creationId xmlns:p14="http://schemas.microsoft.com/office/powerpoint/2010/main" val="326346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normAutofit/>
          </a:bodyPr>
          <a:lstStyle/>
          <a:p>
            <a:r>
              <a:rPr lang="en-IN" dirty="0"/>
              <a:t>Binary </a:t>
            </a:r>
            <a:r>
              <a:rPr lang="en-IN" dirty="0" smtClean="0"/>
              <a:t>Representation</a:t>
            </a:r>
            <a:endParaRPr lang="en-IN" dirty="0"/>
          </a:p>
        </p:txBody>
      </p:sp>
      <p:sp>
        <p:nvSpPr>
          <p:cNvPr id="3" name="Content Placeholder 2"/>
          <p:cNvSpPr>
            <a:spLocks noGrp="1"/>
          </p:cNvSpPr>
          <p:nvPr>
            <p:ph idx="1"/>
          </p:nvPr>
        </p:nvSpPr>
        <p:spPr>
          <a:xfrm>
            <a:off x="457200" y="836712"/>
            <a:ext cx="8229600" cy="5616624"/>
          </a:xfrm>
        </p:spPr>
        <p:txBody>
          <a:bodyPr>
            <a:noAutofit/>
          </a:bodyPr>
          <a:lstStyle/>
          <a:p>
            <a:r>
              <a:rPr lang="en-IN" sz="2000" dirty="0"/>
              <a:t>This is one of the simplest and most widely used representation in GAs. </a:t>
            </a:r>
            <a:endParaRPr lang="en-IN" sz="2000" dirty="0" smtClean="0"/>
          </a:p>
          <a:p>
            <a:r>
              <a:rPr lang="en-IN" sz="2000" dirty="0" smtClean="0"/>
              <a:t>In </a:t>
            </a:r>
            <a:r>
              <a:rPr lang="en-IN" sz="2000" dirty="0"/>
              <a:t>this type of representation the genotype consists of bit strings.</a:t>
            </a:r>
          </a:p>
          <a:p>
            <a:r>
              <a:rPr lang="en-IN" sz="2000" dirty="0"/>
              <a:t>For some problems when the solution space consists of Boolean decision variables – yes or no, the binary representation is natural. </a:t>
            </a:r>
            <a:endParaRPr lang="en-IN" sz="2000" dirty="0" smtClean="0"/>
          </a:p>
          <a:p>
            <a:r>
              <a:rPr lang="en-IN" sz="2000" dirty="0" smtClean="0"/>
              <a:t>Take </a:t>
            </a:r>
            <a:r>
              <a:rPr lang="en-IN" sz="2000" dirty="0"/>
              <a:t>for example the 0/1 Knapsack Problem. </a:t>
            </a:r>
            <a:endParaRPr lang="en-IN" sz="2000" dirty="0" smtClean="0"/>
          </a:p>
          <a:p>
            <a:r>
              <a:rPr lang="en-IN" sz="2000" dirty="0" smtClean="0"/>
              <a:t>If </a:t>
            </a:r>
            <a:r>
              <a:rPr lang="en-IN" sz="2000" dirty="0"/>
              <a:t>there are n items, we can represent a solution by a binary string of n elements, where the </a:t>
            </a:r>
            <a:r>
              <a:rPr lang="en-IN" sz="2000" dirty="0" err="1"/>
              <a:t>x</a:t>
            </a:r>
            <a:r>
              <a:rPr lang="en-IN" sz="2000" baseline="30000" dirty="0" err="1"/>
              <a:t>th</a:t>
            </a:r>
            <a:r>
              <a:rPr lang="en-IN" sz="2000" dirty="0"/>
              <a:t> element tells whether the item x is picked (1) or not (0</a:t>
            </a:r>
            <a:r>
              <a:rPr lang="en-IN" sz="2000" dirty="0" smtClean="0"/>
              <a:t>).</a:t>
            </a:r>
          </a:p>
          <a:p>
            <a:endParaRPr lang="en-IN" sz="2000" dirty="0"/>
          </a:p>
          <a:p>
            <a:endParaRPr lang="en-IN" sz="2000" dirty="0" smtClean="0"/>
          </a:p>
          <a:p>
            <a:r>
              <a:rPr lang="en-IN" sz="2000" dirty="0" smtClean="0"/>
              <a:t>For </a:t>
            </a:r>
            <a:r>
              <a:rPr lang="en-IN" sz="2000" dirty="0"/>
              <a:t>other problems, specifically those dealing with numbers, we can represent the numbers with their binary representation. </a:t>
            </a:r>
            <a:endParaRPr lang="en-IN" sz="2000" dirty="0" smtClean="0"/>
          </a:p>
          <a:p>
            <a:r>
              <a:rPr lang="en-IN" sz="2000" dirty="0" smtClean="0"/>
              <a:t>The </a:t>
            </a:r>
            <a:r>
              <a:rPr lang="en-IN" sz="2000" dirty="0"/>
              <a:t>problem with this kind of encoding is that different bits have different significance and therefore mutation and crossover operators can have undesired consequences. </a:t>
            </a:r>
            <a:endParaRPr lang="en-IN" sz="2000" dirty="0" smtClean="0"/>
          </a:p>
          <a:p>
            <a:r>
              <a:rPr lang="en-IN" sz="2000" dirty="0" smtClean="0"/>
              <a:t>This </a:t>
            </a:r>
            <a:r>
              <a:rPr lang="en-IN" sz="2000" dirty="0"/>
              <a:t>can be resolved to some extent by using </a:t>
            </a:r>
            <a:r>
              <a:rPr lang="en-IN" sz="2000" b="1" dirty="0" err="1"/>
              <a:t>Gray</a:t>
            </a:r>
            <a:r>
              <a:rPr lang="en-IN" sz="2000" b="1" dirty="0"/>
              <a:t> Coding,</a:t>
            </a:r>
            <a:r>
              <a:rPr lang="en-IN" sz="2000" dirty="0"/>
              <a:t> as a change in one bit does not have a massive effect on the solution.</a:t>
            </a:r>
          </a:p>
          <a:p>
            <a:endParaRPr lang="en-IN" sz="2000" dirty="0"/>
          </a:p>
        </p:txBody>
      </p:sp>
      <p:pic>
        <p:nvPicPr>
          <p:cNvPr id="6146" name="Picture 2" descr="Binary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29000"/>
            <a:ext cx="5715000"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41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dirty="0"/>
              <a:t>Real Valued </a:t>
            </a:r>
            <a:r>
              <a:rPr lang="en-IN" dirty="0" smtClean="0"/>
              <a:t>Representation</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000" dirty="0"/>
              <a:t>For problems where we want to define the genes using continuous rather than discrete variables, the real valued representation is the most natural. </a:t>
            </a:r>
            <a:endParaRPr lang="en-IN" sz="2000" dirty="0" smtClean="0"/>
          </a:p>
          <a:p>
            <a:r>
              <a:rPr lang="en-IN" sz="2000" dirty="0" smtClean="0"/>
              <a:t>The </a:t>
            </a:r>
            <a:r>
              <a:rPr lang="en-IN" sz="2000" dirty="0"/>
              <a:t>precision of these real valued or floating point numbers is however limited to the computer.</a:t>
            </a:r>
          </a:p>
          <a:p>
            <a:r>
              <a:rPr lang="en-IN" sz="2000" dirty="0" smtClean="0"/>
              <a:t/>
            </a:r>
            <a:br>
              <a:rPr lang="en-IN" sz="2000" dirty="0" smtClean="0"/>
            </a:br>
            <a:endParaRPr lang="en-IN" sz="2000" dirty="0"/>
          </a:p>
        </p:txBody>
      </p:sp>
      <p:pic>
        <p:nvPicPr>
          <p:cNvPr id="7170" name="Picture 2" descr="Real Valued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36912"/>
            <a:ext cx="571500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4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dirty="0"/>
              <a:t>Integer </a:t>
            </a:r>
            <a:r>
              <a:rPr lang="en-IN" dirty="0" smtClean="0"/>
              <a:t>Representation</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000" dirty="0"/>
              <a:t>For discrete valued genes, we cannot always limit the solution space to binary ‘yes’ or ‘no’. </a:t>
            </a:r>
            <a:endParaRPr lang="en-IN" sz="2000" dirty="0" smtClean="0"/>
          </a:p>
          <a:p>
            <a:r>
              <a:rPr lang="en-IN" sz="2000" dirty="0" smtClean="0"/>
              <a:t>For </a:t>
            </a:r>
            <a:r>
              <a:rPr lang="en-IN" sz="2000" dirty="0"/>
              <a:t>example, if we want to encode the four distances – North, South, East and West, we can encode them as </a:t>
            </a:r>
            <a:r>
              <a:rPr lang="en-IN" sz="2000" b="1" dirty="0"/>
              <a:t>{0,1,2,3}</a:t>
            </a:r>
            <a:r>
              <a:rPr lang="en-IN" sz="2000" dirty="0"/>
              <a:t>. </a:t>
            </a:r>
            <a:endParaRPr lang="en-IN" sz="2000" dirty="0" smtClean="0"/>
          </a:p>
          <a:p>
            <a:r>
              <a:rPr lang="en-IN" sz="2000" dirty="0" smtClean="0"/>
              <a:t>In </a:t>
            </a:r>
            <a:r>
              <a:rPr lang="en-IN" sz="2000" dirty="0"/>
              <a:t>such cases, integer representation is desirable.</a:t>
            </a:r>
          </a:p>
        </p:txBody>
      </p:sp>
      <p:pic>
        <p:nvPicPr>
          <p:cNvPr id="8194" name="Picture 2" descr="Integer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40968"/>
            <a:ext cx="57150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09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dirty="0"/>
              <a:t>Permutation </a:t>
            </a:r>
            <a:r>
              <a:rPr lang="en-IN" dirty="0" smtClean="0"/>
              <a:t>Representation</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000" dirty="0"/>
              <a:t>In many problems, the solution is represented by an order of elements. </a:t>
            </a:r>
            <a:endParaRPr lang="en-IN" sz="2000" dirty="0" smtClean="0"/>
          </a:p>
          <a:p>
            <a:r>
              <a:rPr lang="en-IN" sz="2000" dirty="0" smtClean="0"/>
              <a:t>In </a:t>
            </a:r>
            <a:r>
              <a:rPr lang="en-IN" sz="2000" dirty="0"/>
              <a:t>such cases permutation representation is the most suited.</a:t>
            </a:r>
          </a:p>
          <a:p>
            <a:r>
              <a:rPr lang="en-IN" sz="2000" dirty="0"/>
              <a:t>A classic example of this representation is the travelling salesman problem (TSP). </a:t>
            </a:r>
            <a:endParaRPr lang="en-IN" sz="2000" dirty="0" smtClean="0"/>
          </a:p>
          <a:p>
            <a:r>
              <a:rPr lang="en-IN" sz="2000" dirty="0" smtClean="0"/>
              <a:t>In </a:t>
            </a:r>
            <a:r>
              <a:rPr lang="en-IN" sz="2000" dirty="0"/>
              <a:t>this the salesman has to take a tour of all the cities, visiting each city exactly once and come back to the starting city. </a:t>
            </a:r>
            <a:endParaRPr lang="en-IN" sz="2000" dirty="0" smtClean="0"/>
          </a:p>
          <a:p>
            <a:r>
              <a:rPr lang="en-IN" sz="2000" dirty="0" smtClean="0"/>
              <a:t>The </a:t>
            </a:r>
            <a:r>
              <a:rPr lang="en-IN" sz="2000" dirty="0"/>
              <a:t>total distance of the tour has to be minimized. </a:t>
            </a:r>
            <a:endParaRPr lang="en-IN" sz="2000" dirty="0" smtClean="0"/>
          </a:p>
          <a:p>
            <a:r>
              <a:rPr lang="en-IN" sz="2000" dirty="0" smtClean="0"/>
              <a:t>The </a:t>
            </a:r>
            <a:r>
              <a:rPr lang="en-IN" sz="2000" dirty="0"/>
              <a:t>solution to this TSP is naturally an ordering or permutation of all the cities and therefore using a permutation representation makes sense for this problem.</a:t>
            </a:r>
          </a:p>
          <a:p>
            <a:endParaRPr lang="en-IN" sz="2000" dirty="0"/>
          </a:p>
        </p:txBody>
      </p:sp>
      <p:pic>
        <p:nvPicPr>
          <p:cNvPr id="9218" name="Picture 2" descr="Permutation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869160"/>
            <a:ext cx="5715000" cy="8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7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34082"/>
          </a:xfrm>
        </p:spPr>
        <p:txBody>
          <a:bodyPr>
            <a:normAutofit fontScale="90000"/>
          </a:bodyPr>
          <a:lstStyle/>
          <a:p>
            <a:r>
              <a:rPr lang="en-IN" dirty="0" smtClean="0"/>
              <a:t>Introduction</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r>
              <a:rPr lang="en-IN" sz="2000" dirty="0"/>
              <a:t>Genetic Algorithm (GA) is a search-based optimization technique based on the principles of </a:t>
            </a:r>
            <a:r>
              <a:rPr lang="en-IN" sz="2000" b="1" dirty="0"/>
              <a:t>Genetics and Natural </a:t>
            </a:r>
            <a:r>
              <a:rPr lang="en-IN" sz="2000" b="1" dirty="0" smtClean="0"/>
              <a:t>Selection.</a:t>
            </a:r>
          </a:p>
          <a:p>
            <a:r>
              <a:rPr lang="en-IN" sz="2000" dirty="0"/>
              <a:t>It is frequently used to find optimal or near-optimal solutions to difficult problems which otherwise would take a lifetime to solve</a:t>
            </a:r>
            <a:r>
              <a:rPr lang="en-IN" sz="2000" dirty="0" smtClean="0"/>
              <a:t>.</a:t>
            </a:r>
          </a:p>
          <a:p>
            <a:r>
              <a:rPr lang="en-IN" sz="2000" dirty="0"/>
              <a:t>It is frequently used to solve optimization problems, in research, and in machine learning.</a:t>
            </a:r>
          </a:p>
        </p:txBody>
      </p:sp>
    </p:spTree>
    <p:extLst>
      <p:ext uri="{BB962C8B-B14F-4D97-AF65-F5344CB8AC3E}">
        <p14:creationId xmlns:p14="http://schemas.microsoft.com/office/powerpoint/2010/main" val="214766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IN" dirty="0"/>
              <a:t>Genetic Algorithms - </a:t>
            </a:r>
            <a:r>
              <a:rPr lang="en-IN" dirty="0" smtClean="0"/>
              <a:t>Population</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000" dirty="0"/>
              <a:t>Population is a subset of solutions in the current generation. It can also be defined as a set of chromosomes. </a:t>
            </a:r>
            <a:endParaRPr lang="en-IN" sz="2000" dirty="0" smtClean="0"/>
          </a:p>
          <a:p>
            <a:r>
              <a:rPr lang="en-IN" sz="2000" dirty="0" smtClean="0"/>
              <a:t>There </a:t>
            </a:r>
            <a:r>
              <a:rPr lang="en-IN" sz="2000" dirty="0"/>
              <a:t>are several things to be kept in mind when dealing with GA population −</a:t>
            </a:r>
          </a:p>
          <a:p>
            <a:pPr lvl="1"/>
            <a:r>
              <a:rPr lang="en-IN" sz="1600" dirty="0"/>
              <a:t>The diversity of the population should be maintained otherwise it might lead to premature convergence.</a:t>
            </a:r>
          </a:p>
          <a:p>
            <a:pPr lvl="1"/>
            <a:r>
              <a:rPr lang="en-IN" sz="1600" dirty="0"/>
              <a:t>The population size should not be kept very large as it can cause a GA to slow down, while a smaller population might not be enough for a good mating pool. Therefore, an optimal population size needs to be decided by trial and error.</a:t>
            </a:r>
          </a:p>
          <a:p>
            <a:pPr lvl="1"/>
            <a:r>
              <a:rPr lang="en-IN" sz="1600" dirty="0"/>
              <a:t>The population is usually defined as a two dimensional array of – </a:t>
            </a:r>
            <a:r>
              <a:rPr lang="en-IN" sz="1600" b="1" dirty="0"/>
              <a:t>size population, size x, chromosome size</a:t>
            </a:r>
            <a:r>
              <a:rPr lang="en-IN" sz="1600" dirty="0" smtClean="0"/>
              <a:t>.</a:t>
            </a:r>
          </a:p>
          <a:p>
            <a:pPr lvl="1"/>
            <a:endParaRPr lang="en-IN" sz="1600" dirty="0"/>
          </a:p>
          <a:p>
            <a:endParaRPr lang="en-IN" sz="2000" dirty="0"/>
          </a:p>
        </p:txBody>
      </p:sp>
    </p:spTree>
    <p:extLst>
      <p:ext uri="{BB962C8B-B14F-4D97-AF65-F5344CB8AC3E}">
        <p14:creationId xmlns:p14="http://schemas.microsoft.com/office/powerpoint/2010/main" val="1063573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IN" dirty="0"/>
              <a:t>Population </a:t>
            </a:r>
            <a:r>
              <a:rPr lang="en-IN" dirty="0" smtClean="0"/>
              <a:t>Initialization</a:t>
            </a:r>
            <a:endParaRPr lang="en-IN" dirty="0"/>
          </a:p>
        </p:txBody>
      </p:sp>
      <p:sp>
        <p:nvSpPr>
          <p:cNvPr id="3" name="Content Placeholder 2"/>
          <p:cNvSpPr>
            <a:spLocks noGrp="1"/>
          </p:cNvSpPr>
          <p:nvPr>
            <p:ph idx="1"/>
          </p:nvPr>
        </p:nvSpPr>
        <p:spPr>
          <a:xfrm>
            <a:off x="179512" y="1052736"/>
            <a:ext cx="8712968" cy="5073427"/>
          </a:xfrm>
        </p:spPr>
        <p:txBody>
          <a:bodyPr>
            <a:normAutofit/>
          </a:bodyPr>
          <a:lstStyle/>
          <a:p>
            <a:r>
              <a:rPr lang="en-IN" sz="2000" dirty="0"/>
              <a:t>There are two primary methods to initialize a population in a GA. They are −</a:t>
            </a:r>
          </a:p>
          <a:p>
            <a:pPr lvl="1"/>
            <a:r>
              <a:rPr lang="en-IN" sz="1600" b="1" dirty="0"/>
              <a:t>Random Initialization</a:t>
            </a:r>
            <a:r>
              <a:rPr lang="en-IN" sz="1600" dirty="0"/>
              <a:t> − Populate the initial population with completely random solutions.</a:t>
            </a:r>
          </a:p>
          <a:p>
            <a:pPr lvl="1"/>
            <a:r>
              <a:rPr lang="en-IN" sz="1600" b="1" dirty="0"/>
              <a:t>Heuristic initialization</a:t>
            </a:r>
            <a:r>
              <a:rPr lang="en-IN" sz="1600" dirty="0"/>
              <a:t> − Populate the initial population using a known heuristic for the problem</a:t>
            </a:r>
            <a:r>
              <a:rPr lang="en-IN" sz="1600" dirty="0" smtClean="0"/>
              <a:t>.</a:t>
            </a:r>
          </a:p>
          <a:p>
            <a:r>
              <a:rPr lang="en-IN" sz="2000" dirty="0"/>
              <a:t>It has been observed that the entire population should not be initialized using a heuristic, as it can result in the population having similar solutions and very little diversity. </a:t>
            </a:r>
            <a:endParaRPr lang="en-IN" sz="2000" dirty="0" smtClean="0"/>
          </a:p>
          <a:p>
            <a:r>
              <a:rPr lang="en-IN" sz="2000" dirty="0" smtClean="0"/>
              <a:t>It </a:t>
            </a:r>
            <a:r>
              <a:rPr lang="en-IN" sz="2000" dirty="0"/>
              <a:t>has been experimentally observed that the random solutions are the ones to drive the population to optimality. </a:t>
            </a:r>
            <a:endParaRPr lang="en-IN" sz="2000" dirty="0" smtClean="0"/>
          </a:p>
          <a:p>
            <a:r>
              <a:rPr lang="en-IN" sz="2000" dirty="0" smtClean="0"/>
              <a:t>Therefore</a:t>
            </a:r>
            <a:r>
              <a:rPr lang="en-IN" sz="2000" dirty="0"/>
              <a:t>, with heuristic initialization, we just seed the population with a couple of good solutions, filling up the rest with random solutions rather than filling the entire population with heuristic based solutions.</a:t>
            </a:r>
          </a:p>
          <a:p>
            <a:r>
              <a:rPr lang="en-IN" sz="2000" dirty="0"/>
              <a:t>It has also been observed that heuristic initialization in some cases, only effects the initial fitness of the population, but in the end, it is the diversity of the solutions which lead to optimality.</a:t>
            </a:r>
          </a:p>
          <a:p>
            <a:endParaRPr lang="en-IN" sz="2000" dirty="0"/>
          </a:p>
          <a:p>
            <a:endParaRPr lang="en-IN" sz="2000" dirty="0"/>
          </a:p>
        </p:txBody>
      </p:sp>
    </p:spTree>
    <p:extLst>
      <p:ext uri="{BB962C8B-B14F-4D97-AF65-F5344CB8AC3E}">
        <p14:creationId xmlns:p14="http://schemas.microsoft.com/office/powerpoint/2010/main" val="81568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a:bodyPr>
          <a:lstStyle/>
          <a:p>
            <a:r>
              <a:rPr lang="en-IN" dirty="0"/>
              <a:t>Population </a:t>
            </a:r>
            <a:r>
              <a:rPr lang="en-IN" dirty="0" smtClean="0"/>
              <a:t>Models</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r>
              <a:rPr lang="en-IN" sz="2000" dirty="0"/>
              <a:t>There are two population models widely in use −</a:t>
            </a:r>
          </a:p>
          <a:p>
            <a:r>
              <a:rPr lang="en-IN" sz="2000" b="1" dirty="0"/>
              <a:t>Steady </a:t>
            </a:r>
            <a:r>
              <a:rPr lang="en-IN" sz="2000" b="1" dirty="0" smtClean="0"/>
              <a:t>State:</a:t>
            </a:r>
          </a:p>
          <a:p>
            <a:pPr lvl="1"/>
            <a:r>
              <a:rPr lang="en-IN" sz="1600" dirty="0" smtClean="0"/>
              <a:t>In </a:t>
            </a:r>
            <a:r>
              <a:rPr lang="en-IN" sz="1600" dirty="0"/>
              <a:t>steady state GA, we generate one or two off-springs in each iteration and they replace one or two individuals from the population. A steady state GA is also known as </a:t>
            </a:r>
            <a:r>
              <a:rPr lang="en-IN" sz="1600" b="1" dirty="0"/>
              <a:t>Incremental GA</a:t>
            </a:r>
            <a:r>
              <a:rPr lang="en-IN" sz="1600" dirty="0"/>
              <a:t>.</a:t>
            </a:r>
          </a:p>
          <a:p>
            <a:r>
              <a:rPr lang="en-IN" sz="2000" dirty="0" smtClean="0"/>
              <a:t>Generational:</a:t>
            </a:r>
          </a:p>
          <a:p>
            <a:pPr lvl="1"/>
            <a:r>
              <a:rPr lang="en-IN" sz="1600" dirty="0" smtClean="0"/>
              <a:t>In </a:t>
            </a:r>
            <a:r>
              <a:rPr lang="en-IN" sz="1600" dirty="0"/>
              <a:t>a generational model, we generate ‘n’ off-springs, where n is the population size, and the entire population is replaced by the new one at the end of the iteration.</a:t>
            </a:r>
          </a:p>
          <a:p>
            <a:endParaRPr lang="en-IN" sz="2000" dirty="0"/>
          </a:p>
        </p:txBody>
      </p:sp>
    </p:spTree>
    <p:extLst>
      <p:ext uri="{BB962C8B-B14F-4D97-AF65-F5344CB8AC3E}">
        <p14:creationId xmlns:p14="http://schemas.microsoft.com/office/powerpoint/2010/main" val="256409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fontScale="90000"/>
          </a:bodyPr>
          <a:lstStyle/>
          <a:p>
            <a:r>
              <a:rPr lang="en-IN" dirty="0"/>
              <a:t>Genetic Algorithms - Fitness </a:t>
            </a:r>
            <a:r>
              <a:rPr lang="en-IN" dirty="0" smtClean="0"/>
              <a:t>Function</a:t>
            </a:r>
            <a:endParaRPr lang="en-IN" dirty="0"/>
          </a:p>
        </p:txBody>
      </p:sp>
      <p:sp>
        <p:nvSpPr>
          <p:cNvPr id="3" name="Content Placeholder 2"/>
          <p:cNvSpPr>
            <a:spLocks noGrp="1"/>
          </p:cNvSpPr>
          <p:nvPr>
            <p:ph idx="1"/>
          </p:nvPr>
        </p:nvSpPr>
        <p:spPr>
          <a:xfrm>
            <a:off x="457200" y="764704"/>
            <a:ext cx="8229600" cy="5904656"/>
          </a:xfrm>
        </p:spPr>
        <p:txBody>
          <a:bodyPr>
            <a:normAutofit/>
          </a:bodyPr>
          <a:lstStyle/>
          <a:p>
            <a:r>
              <a:rPr lang="en-IN" sz="2000" dirty="0"/>
              <a:t>The fitness function simply defined is a function which takes a </a:t>
            </a:r>
            <a:r>
              <a:rPr lang="en-IN" sz="2000" b="1" dirty="0"/>
              <a:t>candidate solution to the problem as input and produces as output</a:t>
            </a:r>
            <a:r>
              <a:rPr lang="en-IN" sz="2000" dirty="0"/>
              <a:t> how “fit” our how “good” the solution is with respect to the problem in consideration.</a:t>
            </a:r>
          </a:p>
          <a:p>
            <a:r>
              <a:rPr lang="en-IN" sz="2000" dirty="0"/>
              <a:t>Calculation of fitness value is done repeatedly in a GA and therefore it should be sufficiently fast. </a:t>
            </a:r>
            <a:endParaRPr lang="en-IN" sz="2000" dirty="0" smtClean="0"/>
          </a:p>
          <a:p>
            <a:r>
              <a:rPr lang="en-IN" sz="2000" dirty="0" smtClean="0"/>
              <a:t>A </a:t>
            </a:r>
            <a:r>
              <a:rPr lang="en-IN" sz="2000" dirty="0"/>
              <a:t>slow computation of the fitness value can adversely affect a GA and make it exceptionally slow.</a:t>
            </a:r>
          </a:p>
          <a:p>
            <a:r>
              <a:rPr lang="en-IN" sz="2000" dirty="0"/>
              <a:t>In most cases the fitness function and the objective function are the same as the objective is to either maximize or minimize the given objective function. </a:t>
            </a:r>
            <a:endParaRPr lang="en-IN" sz="2000" dirty="0" smtClean="0"/>
          </a:p>
          <a:p>
            <a:r>
              <a:rPr lang="en-IN" sz="2000" dirty="0" smtClean="0"/>
              <a:t>However</a:t>
            </a:r>
            <a:r>
              <a:rPr lang="en-IN" sz="2000" dirty="0"/>
              <a:t>, for more complex problems with multiple objectives and constraints, an </a:t>
            </a:r>
            <a:r>
              <a:rPr lang="en-IN" sz="2000" b="1" dirty="0"/>
              <a:t>Algorithm Designer</a:t>
            </a:r>
            <a:r>
              <a:rPr lang="en-IN" sz="2000" dirty="0"/>
              <a:t> might choose to have a different fitness function</a:t>
            </a:r>
            <a:r>
              <a:rPr lang="en-IN" sz="2000" dirty="0" smtClean="0"/>
              <a:t>.</a:t>
            </a:r>
          </a:p>
          <a:p>
            <a:r>
              <a:rPr lang="en-IN" sz="2000" dirty="0"/>
              <a:t>A fitness function should possess the following characteristics −</a:t>
            </a:r>
          </a:p>
          <a:p>
            <a:pPr lvl="1"/>
            <a:r>
              <a:rPr lang="en-IN" sz="1600" dirty="0"/>
              <a:t>The fitness function should be sufficiently fast to compute.</a:t>
            </a:r>
          </a:p>
          <a:p>
            <a:pPr lvl="1"/>
            <a:r>
              <a:rPr lang="en-IN" sz="1600" dirty="0"/>
              <a:t>It must quantitatively measure how fit a given solution is or how fit individuals can be produced from the given solution.</a:t>
            </a:r>
          </a:p>
          <a:p>
            <a:endParaRPr lang="en-IN" sz="2000" dirty="0"/>
          </a:p>
        </p:txBody>
      </p:sp>
    </p:spTree>
    <p:extLst>
      <p:ext uri="{BB962C8B-B14F-4D97-AF65-F5344CB8AC3E}">
        <p14:creationId xmlns:p14="http://schemas.microsoft.com/office/powerpoint/2010/main" val="619837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000" dirty="0"/>
              <a:t>In some cases, calculating the fitness function directly might not be possible due to the inherent complexities of the problem at hand. </a:t>
            </a:r>
            <a:endParaRPr lang="en-IN" sz="2000" dirty="0" smtClean="0"/>
          </a:p>
          <a:p>
            <a:r>
              <a:rPr lang="en-IN" sz="2000" dirty="0" smtClean="0"/>
              <a:t>In </a:t>
            </a:r>
            <a:r>
              <a:rPr lang="en-IN" sz="2000" dirty="0"/>
              <a:t>such cases, we do fitness approximation to suit our needs.</a:t>
            </a:r>
          </a:p>
          <a:p>
            <a:r>
              <a:rPr lang="en-IN" sz="2000" dirty="0"/>
              <a:t>The following image shows the fitness calculation for a solution of the 0/1 Knapsack. </a:t>
            </a:r>
            <a:endParaRPr lang="en-IN" sz="2000" dirty="0" smtClean="0"/>
          </a:p>
          <a:p>
            <a:r>
              <a:rPr lang="en-IN" sz="2000" dirty="0" smtClean="0"/>
              <a:t>It </a:t>
            </a:r>
            <a:r>
              <a:rPr lang="en-IN" sz="2000" dirty="0"/>
              <a:t>is a simple fitness function which just sums the profit values of the items being picked (which have a 1), scanning the elements from left to right till the knapsack is full.</a:t>
            </a:r>
          </a:p>
          <a:p>
            <a:endParaRPr lang="en-IN" sz="2000" dirty="0"/>
          </a:p>
        </p:txBody>
      </p:sp>
      <p:pic>
        <p:nvPicPr>
          <p:cNvPr id="10242" name="Picture 2" descr="Binary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40968"/>
            <a:ext cx="5715000" cy="319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2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a:t>Genetic Algorithms - Parent </a:t>
            </a:r>
            <a:r>
              <a:rPr lang="en-IN" dirty="0" smtClean="0"/>
              <a:t>Selection</a:t>
            </a:r>
            <a:endParaRPr lang="en-IN" dirty="0"/>
          </a:p>
        </p:txBody>
      </p:sp>
      <p:sp>
        <p:nvSpPr>
          <p:cNvPr id="3" name="Content Placeholder 2"/>
          <p:cNvSpPr>
            <a:spLocks noGrp="1"/>
          </p:cNvSpPr>
          <p:nvPr>
            <p:ph idx="1"/>
          </p:nvPr>
        </p:nvSpPr>
        <p:spPr>
          <a:xfrm>
            <a:off x="457200" y="1052736"/>
            <a:ext cx="8229600" cy="5472608"/>
          </a:xfrm>
        </p:spPr>
        <p:txBody>
          <a:bodyPr>
            <a:normAutofit/>
          </a:bodyPr>
          <a:lstStyle/>
          <a:p>
            <a:r>
              <a:rPr lang="en-IN" sz="2000" dirty="0"/>
              <a:t>Parent Selection is the process of selecting parents which mate and recombine to create off-springs for the next generation</a:t>
            </a:r>
            <a:r>
              <a:rPr lang="en-IN" sz="2000" dirty="0" smtClean="0"/>
              <a:t>.</a:t>
            </a:r>
          </a:p>
          <a:p>
            <a:r>
              <a:rPr lang="en-IN" sz="2000" dirty="0" smtClean="0"/>
              <a:t>Parent </a:t>
            </a:r>
            <a:r>
              <a:rPr lang="en-IN" sz="2000" dirty="0"/>
              <a:t>selection is very crucial to the convergence rate of the GA as good parents drive individuals to a better and fitter solutions.</a:t>
            </a:r>
          </a:p>
          <a:p>
            <a:r>
              <a:rPr lang="en-IN" sz="2000" dirty="0"/>
              <a:t>However, care should be taken to prevent one extremely fit solution from taking over the entire population in a few generations, as this leads to the solutions being close to one another in the solution space thereby leading to a loss of diversity. </a:t>
            </a:r>
            <a:endParaRPr lang="en-IN" sz="2000" dirty="0" smtClean="0"/>
          </a:p>
          <a:p>
            <a:r>
              <a:rPr lang="en-IN" sz="2000" b="1" dirty="0" smtClean="0"/>
              <a:t>Maintaining </a:t>
            </a:r>
            <a:r>
              <a:rPr lang="en-IN" sz="2000" b="1" dirty="0"/>
              <a:t>good diversity</a:t>
            </a:r>
            <a:r>
              <a:rPr lang="en-IN" sz="2000" dirty="0"/>
              <a:t> in the population is extremely crucial for the success of a GA. </a:t>
            </a:r>
            <a:endParaRPr lang="en-IN" sz="2000" dirty="0" smtClean="0"/>
          </a:p>
          <a:p>
            <a:r>
              <a:rPr lang="en-IN" sz="2000" dirty="0" smtClean="0"/>
              <a:t>This </a:t>
            </a:r>
            <a:r>
              <a:rPr lang="en-IN" sz="2000" dirty="0"/>
              <a:t>taking up of the entire population by one extremely fit solution is known as </a:t>
            </a:r>
            <a:r>
              <a:rPr lang="en-IN" sz="2000" b="1" dirty="0"/>
              <a:t>premature convergence</a:t>
            </a:r>
            <a:r>
              <a:rPr lang="en-IN" sz="2000" dirty="0"/>
              <a:t> and is an undesirable condition in a GA.</a:t>
            </a:r>
          </a:p>
          <a:p>
            <a:endParaRPr lang="en-IN" sz="2000" dirty="0"/>
          </a:p>
        </p:txBody>
      </p:sp>
    </p:spTree>
    <p:extLst>
      <p:ext uri="{BB962C8B-B14F-4D97-AF65-F5344CB8AC3E}">
        <p14:creationId xmlns:p14="http://schemas.microsoft.com/office/powerpoint/2010/main" val="257455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Fitness Proportionate </a:t>
            </a:r>
            <a:r>
              <a:rPr lang="en-IN" dirty="0" smtClean="0"/>
              <a:t>Selection</a:t>
            </a:r>
            <a:endParaRPr lang="en-IN" dirty="0"/>
          </a:p>
        </p:txBody>
      </p:sp>
      <p:sp>
        <p:nvSpPr>
          <p:cNvPr id="3" name="Content Placeholder 2"/>
          <p:cNvSpPr>
            <a:spLocks noGrp="1"/>
          </p:cNvSpPr>
          <p:nvPr>
            <p:ph idx="1"/>
          </p:nvPr>
        </p:nvSpPr>
        <p:spPr>
          <a:xfrm>
            <a:off x="457200" y="1052736"/>
            <a:ext cx="8229600" cy="5256584"/>
          </a:xfrm>
        </p:spPr>
        <p:txBody>
          <a:bodyPr>
            <a:noAutofit/>
          </a:bodyPr>
          <a:lstStyle/>
          <a:p>
            <a:r>
              <a:rPr lang="en-IN" sz="2000" dirty="0"/>
              <a:t>Fitness Proportionate Selection is one of the most popular ways of parent selection. </a:t>
            </a:r>
            <a:endParaRPr lang="en-IN" sz="2000" dirty="0" smtClean="0"/>
          </a:p>
          <a:p>
            <a:r>
              <a:rPr lang="en-IN" sz="2000" dirty="0" smtClean="0"/>
              <a:t>In </a:t>
            </a:r>
            <a:r>
              <a:rPr lang="en-IN" sz="2000" dirty="0"/>
              <a:t>this every individual can become a parent with a probability which is proportional to its fitness. </a:t>
            </a:r>
            <a:endParaRPr lang="en-IN" sz="2000" dirty="0" smtClean="0"/>
          </a:p>
          <a:p>
            <a:r>
              <a:rPr lang="en-IN" sz="2000" dirty="0" smtClean="0"/>
              <a:t>Therefore</a:t>
            </a:r>
            <a:r>
              <a:rPr lang="en-IN" sz="2000" dirty="0"/>
              <a:t>, fitter individuals have a higher chance of mating and propagating their features to the next generation. </a:t>
            </a:r>
            <a:endParaRPr lang="en-IN" sz="2000" dirty="0" smtClean="0"/>
          </a:p>
          <a:p>
            <a:r>
              <a:rPr lang="en-IN" sz="2000" dirty="0" smtClean="0"/>
              <a:t>Therefore</a:t>
            </a:r>
            <a:r>
              <a:rPr lang="en-IN" sz="2000" dirty="0"/>
              <a:t>, such a selection strategy applies a selection pressure to the more fit individuals in the population, evolving better individuals over time.</a:t>
            </a:r>
          </a:p>
          <a:p>
            <a:r>
              <a:rPr lang="en-IN" sz="2000" dirty="0"/>
              <a:t>Consider a circular wheel. The wheel is divided into </a:t>
            </a:r>
            <a:r>
              <a:rPr lang="en-IN" sz="2000" b="1" dirty="0"/>
              <a:t>n pies</a:t>
            </a:r>
            <a:r>
              <a:rPr lang="en-IN" sz="2000" dirty="0"/>
              <a:t>, where n is the number of individuals in the population. </a:t>
            </a:r>
            <a:endParaRPr lang="en-IN" sz="2000" dirty="0" smtClean="0"/>
          </a:p>
          <a:p>
            <a:r>
              <a:rPr lang="en-IN" sz="2000" dirty="0" smtClean="0"/>
              <a:t>Each </a:t>
            </a:r>
            <a:r>
              <a:rPr lang="en-IN" sz="2000" dirty="0"/>
              <a:t>individual gets a portion of the circle which is proportional to its fitness value</a:t>
            </a:r>
            <a:r>
              <a:rPr lang="en-IN" sz="2000" dirty="0" smtClean="0"/>
              <a:t>.</a:t>
            </a:r>
          </a:p>
          <a:p>
            <a:r>
              <a:rPr lang="en-IN" sz="2000" dirty="0"/>
              <a:t>Two implementations of fitness proportionate selection are possible </a:t>
            </a:r>
            <a:r>
              <a:rPr lang="en-IN" sz="2000" dirty="0" smtClean="0"/>
              <a:t>−</a:t>
            </a:r>
          </a:p>
          <a:p>
            <a:pPr lvl="1"/>
            <a:r>
              <a:rPr lang="en-IN" sz="2000" dirty="0"/>
              <a:t>Roulette Wheel Selection</a:t>
            </a:r>
          </a:p>
          <a:p>
            <a:pPr lvl="1"/>
            <a:r>
              <a:rPr lang="en-IN" sz="2000" dirty="0"/>
              <a:t>Stochastic Universal Sampling (SUS)</a:t>
            </a:r>
          </a:p>
          <a:p>
            <a:pPr lvl="1"/>
            <a:endParaRPr lang="en-IN" sz="2000" dirty="0"/>
          </a:p>
          <a:p>
            <a:endParaRPr lang="en-IN" sz="2000" dirty="0"/>
          </a:p>
        </p:txBody>
      </p:sp>
    </p:spTree>
    <p:extLst>
      <p:ext uri="{BB962C8B-B14F-4D97-AF65-F5344CB8AC3E}">
        <p14:creationId xmlns:p14="http://schemas.microsoft.com/office/powerpoint/2010/main" val="3963520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Roulette Wheel </a:t>
            </a:r>
            <a:r>
              <a:rPr lang="en-IN" dirty="0" smtClean="0"/>
              <a:t>Selection</a:t>
            </a:r>
            <a:endParaRPr lang="en-IN" dirty="0"/>
          </a:p>
        </p:txBody>
      </p:sp>
      <p:sp>
        <p:nvSpPr>
          <p:cNvPr id="3" name="Content Placeholder 2"/>
          <p:cNvSpPr>
            <a:spLocks noGrp="1"/>
          </p:cNvSpPr>
          <p:nvPr>
            <p:ph idx="1"/>
          </p:nvPr>
        </p:nvSpPr>
        <p:spPr>
          <a:xfrm>
            <a:off x="457200" y="980728"/>
            <a:ext cx="8229600" cy="5145435"/>
          </a:xfrm>
        </p:spPr>
        <p:txBody>
          <a:bodyPr>
            <a:normAutofit/>
          </a:bodyPr>
          <a:lstStyle/>
          <a:p>
            <a:r>
              <a:rPr lang="en-IN" sz="2000" dirty="0"/>
              <a:t>In a roulette wheel selection, the circular wheel is divided as described before. </a:t>
            </a:r>
            <a:endParaRPr lang="en-IN" sz="2000" dirty="0" smtClean="0"/>
          </a:p>
          <a:p>
            <a:r>
              <a:rPr lang="en-IN" sz="2000" dirty="0" smtClean="0"/>
              <a:t>A </a:t>
            </a:r>
            <a:r>
              <a:rPr lang="en-IN" sz="2000" dirty="0"/>
              <a:t>fixed point is chosen on the wheel circumference as shown and the wheel is rotated. </a:t>
            </a:r>
            <a:endParaRPr lang="en-IN" sz="2000" dirty="0" smtClean="0"/>
          </a:p>
          <a:p>
            <a:r>
              <a:rPr lang="en-IN" sz="2000" dirty="0" smtClean="0"/>
              <a:t>The </a:t>
            </a:r>
            <a:r>
              <a:rPr lang="en-IN" sz="2000" dirty="0"/>
              <a:t>region of the wheel which comes in front of the fixed point is chosen as the parent. </a:t>
            </a:r>
            <a:endParaRPr lang="en-IN" sz="2000" dirty="0" smtClean="0"/>
          </a:p>
          <a:p>
            <a:r>
              <a:rPr lang="en-IN" sz="2000" dirty="0" smtClean="0"/>
              <a:t>For </a:t>
            </a:r>
            <a:r>
              <a:rPr lang="en-IN" sz="2000" dirty="0"/>
              <a:t>the second parent, the same process is repeated.</a:t>
            </a:r>
          </a:p>
          <a:p>
            <a:r>
              <a:rPr lang="en-IN" sz="2000" dirty="0" smtClean="0"/>
              <a:t/>
            </a:r>
            <a:br>
              <a:rPr lang="en-IN" sz="2000" dirty="0" smtClean="0"/>
            </a:br>
            <a:endParaRPr lang="en-IN" sz="2000" dirty="0"/>
          </a:p>
        </p:txBody>
      </p:sp>
      <p:pic>
        <p:nvPicPr>
          <p:cNvPr id="11266" name="Picture 2" descr="Roulette Wheel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01008"/>
            <a:ext cx="571500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7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435280" cy="4525963"/>
          </a:xfrm>
        </p:spPr>
        <p:txBody>
          <a:bodyPr>
            <a:normAutofit/>
          </a:bodyPr>
          <a:lstStyle/>
          <a:p>
            <a:r>
              <a:rPr lang="en-IN" sz="2000" dirty="0"/>
              <a:t>It is clear that a fitter individual has a greater pie on the wheel and therefore a greater chance of landing in front of the fixed point when the wheel is rotated. </a:t>
            </a:r>
            <a:endParaRPr lang="en-IN" sz="2000" dirty="0" smtClean="0"/>
          </a:p>
          <a:p>
            <a:r>
              <a:rPr lang="en-IN" sz="2000" dirty="0" smtClean="0"/>
              <a:t>Therefore</a:t>
            </a:r>
            <a:r>
              <a:rPr lang="en-IN" sz="2000" dirty="0"/>
              <a:t>, the probability of choosing an individual depends directly on its fitness.</a:t>
            </a:r>
          </a:p>
          <a:p>
            <a:r>
              <a:rPr lang="en-IN" sz="2000" dirty="0"/>
              <a:t>Implementation wise, we use the following steps −</a:t>
            </a:r>
          </a:p>
          <a:p>
            <a:pPr lvl="1"/>
            <a:r>
              <a:rPr lang="en-IN" sz="1600" dirty="0"/>
              <a:t>Calculate S = the sum of a finesses.</a:t>
            </a:r>
          </a:p>
          <a:p>
            <a:pPr lvl="1"/>
            <a:r>
              <a:rPr lang="en-IN" sz="1600" dirty="0"/>
              <a:t>Generate a random number between 0 and S.</a:t>
            </a:r>
          </a:p>
          <a:p>
            <a:pPr lvl="1"/>
            <a:r>
              <a:rPr lang="en-IN" sz="1600" dirty="0"/>
              <a:t>Starting from the top of the population, keep adding the finesses to the partial sum P, till P&lt;S.</a:t>
            </a:r>
          </a:p>
          <a:p>
            <a:pPr lvl="1"/>
            <a:r>
              <a:rPr lang="en-IN" sz="1600" dirty="0"/>
              <a:t>The individual for which P exceeds S is the chosen individual.</a:t>
            </a:r>
          </a:p>
        </p:txBody>
      </p:sp>
    </p:spTree>
    <p:extLst>
      <p:ext uri="{BB962C8B-B14F-4D97-AF65-F5344CB8AC3E}">
        <p14:creationId xmlns:p14="http://schemas.microsoft.com/office/powerpoint/2010/main" val="1486891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a:t>Stochastic Universal Sampling (SUS</a:t>
            </a:r>
            <a:r>
              <a:rPr lang="en-IN" dirty="0" smtClean="0"/>
              <a:t>)</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2000" dirty="0"/>
              <a:t>Stochastic Universal Sampling is quite similar to Roulette wheel selection, however instead of having just one fixed point, we have multiple fixed points as shown in the following image. </a:t>
            </a:r>
            <a:endParaRPr lang="en-IN" sz="2000" dirty="0" smtClean="0"/>
          </a:p>
          <a:p>
            <a:r>
              <a:rPr lang="en-IN" sz="2000" dirty="0" smtClean="0"/>
              <a:t>Therefore</a:t>
            </a:r>
            <a:r>
              <a:rPr lang="en-IN" sz="2000" dirty="0"/>
              <a:t>, all the parents are chosen in just one spin of the wheel. Also, such a setup encourages the highly fit individuals to be chosen at least once</a:t>
            </a:r>
            <a:r>
              <a:rPr lang="en-IN" sz="2000" dirty="0" smtClean="0"/>
              <a:t>.</a:t>
            </a:r>
          </a:p>
          <a:p>
            <a:r>
              <a:rPr lang="en-IN" sz="2000" dirty="0"/>
              <a:t>It is to be noted that fitness proportionate selection methods don’t work for cases where the fitness can take a negative value.</a:t>
            </a:r>
          </a:p>
        </p:txBody>
      </p:sp>
      <p:pic>
        <p:nvPicPr>
          <p:cNvPr id="12290" name="Picture 2" descr="S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1048"/>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7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dirty="0"/>
              <a:t>Introduction to </a:t>
            </a:r>
            <a:r>
              <a:rPr lang="en-IN" dirty="0" smtClean="0"/>
              <a:t>Optimization</a:t>
            </a:r>
            <a:endParaRPr lang="en-IN" dirty="0"/>
          </a:p>
        </p:txBody>
      </p:sp>
      <p:sp>
        <p:nvSpPr>
          <p:cNvPr id="3" name="Content Placeholder 2"/>
          <p:cNvSpPr>
            <a:spLocks noGrp="1"/>
          </p:cNvSpPr>
          <p:nvPr>
            <p:ph idx="1"/>
          </p:nvPr>
        </p:nvSpPr>
        <p:spPr>
          <a:xfrm>
            <a:off x="467544" y="836712"/>
            <a:ext cx="8579296" cy="5904656"/>
          </a:xfrm>
        </p:spPr>
        <p:txBody>
          <a:bodyPr>
            <a:normAutofit lnSpcReduction="10000"/>
          </a:bodyPr>
          <a:lstStyle/>
          <a:p>
            <a:r>
              <a:rPr lang="en-IN" sz="2000" dirty="0"/>
              <a:t>Optimization is the process of </a:t>
            </a:r>
            <a:r>
              <a:rPr lang="en-IN" sz="2000" b="1" dirty="0"/>
              <a:t>making something better</a:t>
            </a:r>
            <a:r>
              <a:rPr lang="en-IN" sz="2000" dirty="0"/>
              <a:t>. </a:t>
            </a:r>
            <a:endParaRPr lang="en-IN" sz="2000" dirty="0" smtClean="0"/>
          </a:p>
          <a:p>
            <a:r>
              <a:rPr lang="en-IN" sz="2000" dirty="0"/>
              <a:t>In any process, we have a set of inputs and a set of outputs as shown in the following figure</a:t>
            </a:r>
            <a:r>
              <a:rPr lang="en-IN" sz="2000" dirty="0" smtClean="0"/>
              <a:t>.</a:t>
            </a:r>
          </a:p>
          <a:p>
            <a:endParaRPr lang="en-IN" sz="2000" dirty="0"/>
          </a:p>
          <a:p>
            <a:endParaRPr lang="en-IN" sz="2000" dirty="0" smtClean="0"/>
          </a:p>
          <a:p>
            <a:endParaRPr lang="en-IN" sz="2000" dirty="0"/>
          </a:p>
          <a:p>
            <a:endParaRPr lang="en-IN" sz="2000" dirty="0" smtClean="0"/>
          </a:p>
          <a:p>
            <a:r>
              <a:rPr lang="en-IN" sz="2000" dirty="0" smtClean="0"/>
              <a:t>Optimization </a:t>
            </a:r>
            <a:r>
              <a:rPr lang="en-IN" sz="2000" dirty="0"/>
              <a:t>refers to finding the values of inputs in such a way that we get the “best” output values</a:t>
            </a:r>
            <a:r>
              <a:rPr lang="en-IN" sz="2000" dirty="0" smtClean="0"/>
              <a:t>.</a:t>
            </a:r>
          </a:p>
          <a:p>
            <a:r>
              <a:rPr lang="en-IN" sz="2000" dirty="0"/>
              <a:t>The definition of “best” varies from problem to problem, but in mathematical terms, it refers to maximizing or minimizing one or more objective functions, by varying the input parameters</a:t>
            </a:r>
            <a:r>
              <a:rPr lang="en-IN" sz="2000" dirty="0" smtClean="0"/>
              <a:t>.</a:t>
            </a:r>
          </a:p>
          <a:p>
            <a:r>
              <a:rPr lang="en-IN" sz="2000" dirty="0"/>
              <a:t>The set of all possible solutions or values which the inputs can take make up the search space</a:t>
            </a:r>
            <a:r>
              <a:rPr lang="en-IN" sz="2000" dirty="0" smtClean="0"/>
              <a:t>.</a:t>
            </a:r>
          </a:p>
          <a:p>
            <a:r>
              <a:rPr lang="en-IN" sz="2000" dirty="0"/>
              <a:t>In this search space, lies a point or a set of points which gives the optimal solution. </a:t>
            </a:r>
            <a:endParaRPr lang="en-IN" sz="2000" dirty="0" smtClean="0"/>
          </a:p>
          <a:p>
            <a:r>
              <a:rPr lang="en-IN" sz="2000" dirty="0" smtClean="0"/>
              <a:t>The </a:t>
            </a:r>
            <a:r>
              <a:rPr lang="en-IN" sz="2000" dirty="0"/>
              <a:t>aim of optimization is to find that point or set of points in the search space.</a:t>
            </a:r>
          </a:p>
        </p:txBody>
      </p:sp>
      <p:pic>
        <p:nvPicPr>
          <p:cNvPr id="1026" name="Picture 2" descr="Optim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5715000"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6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Tournament </a:t>
            </a:r>
            <a:r>
              <a:rPr lang="en-IN" dirty="0" smtClean="0"/>
              <a:t>Selection</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000" dirty="0"/>
              <a:t>In K-Way tournament selection, we select K individuals from the population at random and select the best out of these to become a parent. </a:t>
            </a:r>
            <a:endParaRPr lang="en-IN" sz="2000" dirty="0" smtClean="0"/>
          </a:p>
          <a:p>
            <a:r>
              <a:rPr lang="en-IN" sz="2000" dirty="0" smtClean="0"/>
              <a:t>The </a:t>
            </a:r>
            <a:r>
              <a:rPr lang="en-IN" sz="2000" dirty="0"/>
              <a:t>same process is repeated for selecting the next parent. </a:t>
            </a:r>
            <a:endParaRPr lang="en-IN" sz="2000" dirty="0" smtClean="0"/>
          </a:p>
          <a:p>
            <a:r>
              <a:rPr lang="en-IN" sz="2000" dirty="0" smtClean="0"/>
              <a:t>Tournament </a:t>
            </a:r>
            <a:r>
              <a:rPr lang="en-IN" sz="2000" dirty="0"/>
              <a:t>Selection is also extremely popular in literature as it can even work with negative fitness values.</a:t>
            </a:r>
          </a:p>
        </p:txBody>
      </p:sp>
      <p:pic>
        <p:nvPicPr>
          <p:cNvPr id="13314" name="Picture 2" descr="Tournament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356992"/>
            <a:ext cx="57150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241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Rank </a:t>
            </a:r>
            <a:r>
              <a:rPr lang="en-IN" dirty="0" smtClean="0"/>
              <a:t>Selection</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r>
              <a:rPr lang="en-IN" sz="2000" dirty="0"/>
              <a:t>Rank Selection also works with negative fitness values and is mostly used when the individuals in the population have very close fitness values (this happens usually at the end of the run). </a:t>
            </a:r>
            <a:endParaRPr lang="en-IN" sz="2000" dirty="0" smtClean="0"/>
          </a:p>
          <a:p>
            <a:r>
              <a:rPr lang="en-IN" sz="2000" dirty="0" smtClean="0"/>
              <a:t>This </a:t>
            </a:r>
            <a:r>
              <a:rPr lang="en-IN" sz="2000" dirty="0"/>
              <a:t>leads to each individual having an almost equal share of the pie (like in case of fitness proportionate selection) as shown in the following image and hence each individual no matter how fit relative to each other has an approximately same probability of getting selected as a parent. </a:t>
            </a:r>
            <a:endParaRPr lang="en-IN" sz="2000" dirty="0" smtClean="0"/>
          </a:p>
          <a:p>
            <a:r>
              <a:rPr lang="en-IN" sz="2000" dirty="0" smtClean="0"/>
              <a:t>This </a:t>
            </a:r>
            <a:r>
              <a:rPr lang="en-IN" sz="2000" dirty="0"/>
              <a:t>in turn leads to a loss in the selection pressure towards fitter individuals, making the GA to make poor parent selections in such situations.</a:t>
            </a:r>
          </a:p>
        </p:txBody>
      </p:sp>
      <p:pic>
        <p:nvPicPr>
          <p:cNvPr id="14338" name="Picture 2" descr="Rank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149080"/>
            <a:ext cx="5715000" cy="25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12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000" dirty="0"/>
              <a:t>In this, we remove the concept of a fitness value while selecting a parent. </a:t>
            </a:r>
            <a:endParaRPr lang="en-IN" sz="2000" dirty="0" smtClean="0"/>
          </a:p>
          <a:p>
            <a:r>
              <a:rPr lang="en-IN" sz="2000" dirty="0" smtClean="0"/>
              <a:t>However</a:t>
            </a:r>
            <a:r>
              <a:rPr lang="en-IN" sz="2000" dirty="0"/>
              <a:t>, every individual in the population is ranked according to their fitness. </a:t>
            </a:r>
            <a:endParaRPr lang="en-IN" sz="2000" dirty="0" smtClean="0"/>
          </a:p>
          <a:p>
            <a:r>
              <a:rPr lang="en-IN" sz="2000" dirty="0" smtClean="0"/>
              <a:t>The </a:t>
            </a:r>
            <a:r>
              <a:rPr lang="en-IN" sz="2000" dirty="0"/>
              <a:t>selection of the parents depends on the rank of each individual and not the fitness. </a:t>
            </a:r>
            <a:endParaRPr lang="en-IN" sz="2000" dirty="0" smtClean="0"/>
          </a:p>
          <a:p>
            <a:r>
              <a:rPr lang="en-IN" sz="2000" dirty="0" smtClean="0"/>
              <a:t>The </a:t>
            </a:r>
            <a:r>
              <a:rPr lang="en-IN" sz="2000" dirty="0"/>
              <a:t>higher ranked individuals are preferred more than the lower ranked ones</a:t>
            </a:r>
            <a:r>
              <a:rPr lang="en-IN" sz="2000" dirty="0" smtClean="0"/>
              <a:t>.</a:t>
            </a:r>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733738468"/>
              </p:ext>
            </p:extLst>
          </p:nvPr>
        </p:nvGraphicFramePr>
        <p:xfrm>
          <a:off x="1979712" y="3140968"/>
          <a:ext cx="5455920" cy="2773680"/>
        </p:xfrm>
        <a:graphic>
          <a:graphicData uri="http://schemas.openxmlformats.org/drawingml/2006/table">
            <a:tbl>
              <a:tblPr/>
              <a:tblGrid>
                <a:gridCol w="1818640"/>
                <a:gridCol w="1818640"/>
                <a:gridCol w="1818640"/>
              </a:tblGrid>
              <a:tr h="0">
                <a:tc>
                  <a:txBody>
                    <a:bodyPr/>
                    <a:lstStyle/>
                    <a:p>
                      <a:pPr algn="ctr" fontAlgn="t"/>
                      <a:r>
                        <a:rPr lang="en-IN">
                          <a:effectLst/>
                        </a:rPr>
                        <a:t>Chromosome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Fitness Value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Rank</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a:effectLst/>
                        </a:rPr>
                        <a:t>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8.1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rPr>
                        <a:t>B</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8.0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8.05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rPr>
                        <a:t>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7.95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rPr>
                        <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8.02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rPr>
                        <a:t>F</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a:effectLst/>
                        </a:rPr>
                        <a:t>7.99</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dirty="0">
                          <a:effectLst/>
                        </a:rPr>
                        <a:t>5</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096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Random </a:t>
            </a:r>
            <a:r>
              <a:rPr lang="en-IN" dirty="0" smtClean="0"/>
              <a:t>Selection</a:t>
            </a:r>
            <a:endParaRPr lang="en-IN" dirty="0"/>
          </a:p>
        </p:txBody>
      </p:sp>
      <p:sp>
        <p:nvSpPr>
          <p:cNvPr id="3" name="Content Placeholder 2"/>
          <p:cNvSpPr>
            <a:spLocks noGrp="1"/>
          </p:cNvSpPr>
          <p:nvPr>
            <p:ph idx="1"/>
          </p:nvPr>
        </p:nvSpPr>
        <p:spPr/>
        <p:txBody>
          <a:bodyPr>
            <a:normAutofit/>
          </a:bodyPr>
          <a:lstStyle/>
          <a:p>
            <a:r>
              <a:rPr lang="en-IN" sz="2000" dirty="0"/>
              <a:t>In this strategy we randomly select parents from the existing population. </a:t>
            </a:r>
            <a:endParaRPr lang="en-IN" sz="2000" dirty="0" smtClean="0"/>
          </a:p>
          <a:p>
            <a:r>
              <a:rPr lang="en-IN" sz="2000" dirty="0" smtClean="0"/>
              <a:t>There </a:t>
            </a:r>
            <a:r>
              <a:rPr lang="en-IN" sz="2000" dirty="0"/>
              <a:t>is no selection pressure towards fitter individuals and therefore this strategy is usually avoided.</a:t>
            </a:r>
          </a:p>
        </p:txBody>
      </p:sp>
    </p:spTree>
    <p:extLst>
      <p:ext uri="{BB962C8B-B14F-4D97-AF65-F5344CB8AC3E}">
        <p14:creationId xmlns:p14="http://schemas.microsoft.com/office/powerpoint/2010/main" val="25297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Genetic Algorithms - </a:t>
            </a:r>
            <a:r>
              <a:rPr lang="en-IN" dirty="0" smtClean="0"/>
              <a:t>Crossover</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000" dirty="0"/>
              <a:t>The crossover operator is analogous to reproduction and biological crossover. </a:t>
            </a:r>
            <a:endParaRPr lang="en-IN" sz="2000" dirty="0" smtClean="0"/>
          </a:p>
          <a:p>
            <a:r>
              <a:rPr lang="en-IN" sz="2000" dirty="0" smtClean="0"/>
              <a:t>In </a:t>
            </a:r>
            <a:r>
              <a:rPr lang="en-IN" sz="2000" dirty="0"/>
              <a:t>this more than one parent is selected and one or more off-springs are produced using the genetic material of the parents. </a:t>
            </a:r>
            <a:endParaRPr lang="en-IN" sz="2000" dirty="0" smtClean="0"/>
          </a:p>
          <a:p>
            <a:r>
              <a:rPr lang="en-IN" sz="2000" dirty="0" smtClean="0"/>
              <a:t>Crossover </a:t>
            </a:r>
            <a:r>
              <a:rPr lang="en-IN" sz="2000" dirty="0"/>
              <a:t>is usually applied in a GA with a high probability – </a:t>
            </a:r>
            <a:r>
              <a:rPr lang="en-IN" sz="2000" b="1" i="1" dirty="0"/>
              <a:t>p</a:t>
            </a:r>
            <a:r>
              <a:rPr lang="en-IN" sz="2000" b="1" i="1" baseline="-25000" dirty="0"/>
              <a:t>c</a:t>
            </a:r>
            <a:r>
              <a:rPr lang="en-IN" sz="2000" dirty="0"/>
              <a:t> </a:t>
            </a:r>
            <a:endParaRPr lang="en-IN" sz="2000" dirty="0" smtClean="0"/>
          </a:p>
          <a:p>
            <a:r>
              <a:rPr lang="en-IN" sz="2400" b="1" dirty="0"/>
              <a:t>Crossover </a:t>
            </a:r>
            <a:r>
              <a:rPr lang="en-IN" sz="2400" b="1" dirty="0" smtClean="0"/>
              <a:t>Operators:</a:t>
            </a:r>
          </a:p>
          <a:p>
            <a:r>
              <a:rPr lang="en-IN" sz="2000" dirty="0"/>
              <a:t>One Point Crossover</a:t>
            </a:r>
          </a:p>
          <a:p>
            <a:pPr lvl="1"/>
            <a:r>
              <a:rPr lang="en-IN" sz="1600" dirty="0"/>
              <a:t>In this one-point crossover, a random crossover point is selected and the tails of its two parents are swapped to get new off-springs.</a:t>
            </a:r>
          </a:p>
          <a:p>
            <a:r>
              <a:rPr lang="en-IN" dirty="0" smtClean="0"/>
              <a:t/>
            </a:r>
            <a:br>
              <a:rPr lang="en-IN" dirty="0" smtClean="0"/>
            </a:br>
            <a:endParaRPr lang="en-IN" sz="1600" b="1" dirty="0"/>
          </a:p>
          <a:p>
            <a:endParaRPr lang="en-IN" sz="2000" dirty="0"/>
          </a:p>
        </p:txBody>
      </p:sp>
      <p:pic>
        <p:nvPicPr>
          <p:cNvPr id="16386" name="Picture 2" descr="One Point Cross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509120"/>
            <a:ext cx="57150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83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507288" cy="6192688"/>
          </a:xfrm>
        </p:spPr>
        <p:txBody>
          <a:bodyPr>
            <a:normAutofit/>
          </a:bodyPr>
          <a:lstStyle/>
          <a:p>
            <a:r>
              <a:rPr lang="en-IN" sz="2400" b="1" dirty="0"/>
              <a:t>Multi Point </a:t>
            </a:r>
            <a:r>
              <a:rPr lang="en-IN" sz="2400" b="1" dirty="0" smtClean="0"/>
              <a:t>Crossover:</a:t>
            </a:r>
          </a:p>
          <a:p>
            <a:pPr lvl="1"/>
            <a:r>
              <a:rPr lang="en-IN" sz="2000" dirty="0"/>
              <a:t>Multi point crossover is a generalization of the one-point crossover wherein alternating segments are swapped to get new off-springs</a:t>
            </a:r>
            <a:r>
              <a:rPr lang="en-IN" sz="2000" dirty="0" smtClean="0"/>
              <a:t>.</a:t>
            </a:r>
          </a:p>
          <a:p>
            <a:pPr lvl="1"/>
            <a:endParaRPr lang="en-IN" sz="2000" dirty="0"/>
          </a:p>
          <a:p>
            <a:pPr lvl="1"/>
            <a:endParaRPr lang="en-IN" sz="2000" dirty="0" smtClean="0"/>
          </a:p>
          <a:p>
            <a:pPr lvl="1"/>
            <a:endParaRPr lang="en-IN" sz="2000" dirty="0"/>
          </a:p>
          <a:p>
            <a:endParaRPr lang="en-IN" sz="2400" dirty="0" smtClean="0"/>
          </a:p>
          <a:p>
            <a:r>
              <a:rPr lang="en-IN" sz="2400" b="1" dirty="0" smtClean="0"/>
              <a:t>Uniform Crossover:</a:t>
            </a:r>
          </a:p>
          <a:p>
            <a:pPr lvl="1"/>
            <a:r>
              <a:rPr lang="en-IN" sz="2000" dirty="0"/>
              <a:t>In a uniform crossover, we don’t divide the chromosome into segments, rather we treat each gene separately. </a:t>
            </a:r>
            <a:endParaRPr lang="en-IN" sz="2000" dirty="0" smtClean="0"/>
          </a:p>
          <a:p>
            <a:pPr lvl="1"/>
            <a:r>
              <a:rPr lang="en-IN" sz="2000" dirty="0" smtClean="0"/>
              <a:t>In </a:t>
            </a:r>
            <a:r>
              <a:rPr lang="en-IN" sz="2000" dirty="0"/>
              <a:t>this, we essentially flip a coin for each chromosome to decide whether or not it’ll be included in the off-spring. </a:t>
            </a:r>
            <a:endParaRPr lang="en-IN" sz="2000" dirty="0" smtClean="0"/>
          </a:p>
          <a:p>
            <a:pPr lvl="1"/>
            <a:r>
              <a:rPr lang="en-IN" sz="2000" dirty="0" smtClean="0"/>
              <a:t>We </a:t>
            </a:r>
            <a:r>
              <a:rPr lang="en-IN" sz="2000" dirty="0"/>
              <a:t>can also bias the coin to one parent, to have more genetic material in the child from that parent.</a:t>
            </a:r>
          </a:p>
          <a:p>
            <a:endParaRPr lang="en-IN" sz="2400" dirty="0" smtClean="0"/>
          </a:p>
          <a:p>
            <a:pPr lvl="1"/>
            <a:endParaRPr lang="en-IN" sz="2000" dirty="0"/>
          </a:p>
          <a:p>
            <a:endParaRPr lang="en-IN" sz="2000" dirty="0"/>
          </a:p>
        </p:txBody>
      </p:sp>
      <p:pic>
        <p:nvPicPr>
          <p:cNvPr id="17410" name="Picture 2" descr="Multi Point Cross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57150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Uniform Cross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5589240"/>
            <a:ext cx="571500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470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dirty="0"/>
              <a:t>Whole Arithmetic Recombination</a:t>
            </a:r>
          </a:p>
          <a:p>
            <a:pPr lvl="1"/>
            <a:r>
              <a:rPr lang="en-IN" sz="2000" dirty="0"/>
              <a:t>This is commonly used for integer representations and works by taking the weighted average of the two parents by using the following formulae −</a:t>
            </a:r>
          </a:p>
          <a:p>
            <a:pPr lvl="2"/>
            <a:r>
              <a:rPr lang="en-IN" sz="1600" dirty="0"/>
              <a:t>Child1 = α.x + (1-α).y</a:t>
            </a:r>
          </a:p>
          <a:p>
            <a:pPr lvl="2"/>
            <a:r>
              <a:rPr lang="en-IN" sz="1600" dirty="0"/>
              <a:t>Child2 = α.x + (1-α).y</a:t>
            </a:r>
          </a:p>
          <a:p>
            <a:pPr lvl="1"/>
            <a:r>
              <a:rPr lang="en-IN" sz="2000" dirty="0"/>
              <a:t>Obviously, if α = 0.5, then both the children will be identical as shown in the following image.</a:t>
            </a:r>
          </a:p>
          <a:p>
            <a:pPr lvl="1"/>
            <a:endParaRPr lang="en-IN" sz="2000" dirty="0"/>
          </a:p>
        </p:txBody>
      </p:sp>
      <p:pic>
        <p:nvPicPr>
          <p:cNvPr id="18434" name="Picture 2" descr="Whole Arithmetic Recomb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61357"/>
            <a:ext cx="57150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IN" sz="2400" b="1" dirty="0"/>
              <a:t>Davis’ Order Crossover (OX1</a:t>
            </a:r>
            <a:r>
              <a:rPr lang="en-IN" sz="2400" b="1" dirty="0" smtClean="0"/>
              <a:t>)”</a:t>
            </a:r>
          </a:p>
          <a:p>
            <a:pPr lvl="1"/>
            <a:r>
              <a:rPr lang="en-IN" sz="2000" dirty="0" smtClean="0"/>
              <a:t>OX1 is used for permutation based crossovers with the intention of transmitting information about relative ordering to the off-springs. It works as follows −</a:t>
            </a:r>
          </a:p>
          <a:p>
            <a:pPr lvl="2"/>
            <a:r>
              <a:rPr lang="en-IN" sz="1600" dirty="0" smtClean="0"/>
              <a:t>Create two random crossover points in the parent and copy the segment between them from the first parent to the first offspring.</a:t>
            </a:r>
          </a:p>
          <a:p>
            <a:pPr lvl="2"/>
            <a:r>
              <a:rPr lang="en-IN" sz="1600" dirty="0" smtClean="0"/>
              <a:t>Now, starting from the second crossover point in the second parent, copy the remaining unused numbers from the second parent to the first child, wrapping around the list.</a:t>
            </a:r>
          </a:p>
          <a:p>
            <a:pPr lvl="2"/>
            <a:r>
              <a:rPr lang="en-IN" sz="1600" dirty="0" smtClean="0"/>
              <a:t>Repeat for the second child with the parent’s role reversed.</a:t>
            </a:r>
            <a:endParaRPr lang="en-IN" sz="1600" dirty="0"/>
          </a:p>
        </p:txBody>
      </p:sp>
      <p:pic>
        <p:nvPicPr>
          <p:cNvPr id="19458" name="Picture 2" descr="Davis’ Order Cross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149080"/>
            <a:ext cx="571500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74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Genetic Algorithms - </a:t>
            </a:r>
            <a:r>
              <a:rPr lang="en-IN" dirty="0" smtClean="0"/>
              <a:t>Mutation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2000" dirty="0"/>
              <a:t>In simple terms, mutation may be defined as a small random tweak in the chromosome, to get a new solution. </a:t>
            </a:r>
            <a:endParaRPr lang="en-IN" sz="2000" dirty="0" smtClean="0"/>
          </a:p>
          <a:p>
            <a:r>
              <a:rPr lang="en-IN" sz="2000" dirty="0" smtClean="0"/>
              <a:t>It </a:t>
            </a:r>
            <a:r>
              <a:rPr lang="en-IN" sz="2000" dirty="0"/>
              <a:t>is used to maintain and introduce diversity in the genetic population and is usually applied with a low probability – </a:t>
            </a:r>
            <a:r>
              <a:rPr lang="en-IN" sz="2000" b="1" i="1" dirty="0"/>
              <a:t>p</a:t>
            </a:r>
            <a:r>
              <a:rPr lang="en-IN" sz="2000" b="1" i="1" baseline="-25000" dirty="0"/>
              <a:t>m</a:t>
            </a:r>
            <a:r>
              <a:rPr lang="en-IN" sz="2000" dirty="0"/>
              <a:t>. </a:t>
            </a:r>
            <a:endParaRPr lang="en-IN" sz="2000" dirty="0" smtClean="0"/>
          </a:p>
          <a:p>
            <a:r>
              <a:rPr lang="en-IN" sz="2000" dirty="0" smtClean="0"/>
              <a:t>If </a:t>
            </a:r>
            <a:r>
              <a:rPr lang="en-IN" sz="2000" dirty="0"/>
              <a:t>the probability is very high, the GA gets reduced to a random search.</a:t>
            </a:r>
          </a:p>
          <a:p>
            <a:r>
              <a:rPr lang="en-IN" sz="2000" dirty="0"/>
              <a:t>Mutation is the part of the GA which is related to the “exploration” of the search space. </a:t>
            </a:r>
            <a:endParaRPr lang="en-IN" sz="2000" dirty="0" smtClean="0"/>
          </a:p>
          <a:p>
            <a:r>
              <a:rPr lang="en-IN" sz="2000" dirty="0" smtClean="0"/>
              <a:t>It </a:t>
            </a:r>
            <a:r>
              <a:rPr lang="en-IN" sz="2000" dirty="0"/>
              <a:t>has been observed that mutation is essential to the convergence of the GA while crossover is not.</a:t>
            </a:r>
          </a:p>
        </p:txBody>
      </p:sp>
    </p:spTree>
    <p:extLst>
      <p:ext uri="{BB962C8B-B14F-4D97-AF65-F5344CB8AC3E}">
        <p14:creationId xmlns:p14="http://schemas.microsoft.com/office/powerpoint/2010/main" val="3690731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a:t>Mutation </a:t>
            </a:r>
            <a:r>
              <a:rPr lang="en-IN" dirty="0" smtClean="0"/>
              <a:t>Operators</a:t>
            </a:r>
            <a:endParaRPr lang="en-IN" dirty="0"/>
          </a:p>
        </p:txBody>
      </p:sp>
      <p:sp>
        <p:nvSpPr>
          <p:cNvPr id="3" name="Content Placeholder 2"/>
          <p:cNvSpPr>
            <a:spLocks noGrp="1"/>
          </p:cNvSpPr>
          <p:nvPr>
            <p:ph idx="1"/>
          </p:nvPr>
        </p:nvSpPr>
        <p:spPr>
          <a:xfrm>
            <a:off x="457200" y="1124744"/>
            <a:ext cx="8229600" cy="5001419"/>
          </a:xfrm>
        </p:spPr>
        <p:txBody>
          <a:bodyPr>
            <a:normAutofit lnSpcReduction="10000"/>
          </a:bodyPr>
          <a:lstStyle/>
          <a:p>
            <a:r>
              <a:rPr lang="en-IN" sz="2400" b="1" dirty="0"/>
              <a:t>Bit Flip </a:t>
            </a:r>
            <a:r>
              <a:rPr lang="en-IN" sz="2400" b="1" dirty="0" smtClean="0"/>
              <a:t>Mutation</a:t>
            </a:r>
            <a:endParaRPr lang="en-IN" sz="2400" dirty="0" smtClean="0"/>
          </a:p>
          <a:p>
            <a:pPr lvl="1"/>
            <a:r>
              <a:rPr lang="en-IN" sz="2000" dirty="0"/>
              <a:t>In this bit flip mutation, we select one or more random bits and flip them. This is used for binary encoded GAs</a:t>
            </a:r>
            <a:r>
              <a:rPr lang="en-IN" sz="2000" dirty="0" smtClean="0"/>
              <a:t>.</a:t>
            </a:r>
          </a:p>
          <a:p>
            <a:pPr lvl="1"/>
            <a:endParaRPr lang="en-IN" sz="2000" dirty="0"/>
          </a:p>
          <a:p>
            <a:pPr lvl="1"/>
            <a:endParaRPr lang="en-IN" sz="2000" dirty="0" smtClean="0"/>
          </a:p>
          <a:p>
            <a:r>
              <a:rPr lang="en-IN" sz="2400" b="1" dirty="0"/>
              <a:t>Random Resetting</a:t>
            </a:r>
          </a:p>
          <a:p>
            <a:pPr lvl="1"/>
            <a:r>
              <a:rPr lang="en-IN" sz="2000" dirty="0"/>
              <a:t>Random Resetting is an extension of the bit flip for the integer representation. </a:t>
            </a:r>
            <a:endParaRPr lang="en-IN" sz="2000" dirty="0" smtClean="0"/>
          </a:p>
          <a:p>
            <a:pPr lvl="1"/>
            <a:r>
              <a:rPr lang="en-IN" sz="2000" dirty="0" smtClean="0"/>
              <a:t>In </a:t>
            </a:r>
            <a:r>
              <a:rPr lang="en-IN" sz="2000" dirty="0"/>
              <a:t>this, a random value from the set of permissible values is assigned to a randomly chosen gene</a:t>
            </a:r>
            <a:r>
              <a:rPr lang="en-IN" sz="2000" dirty="0" smtClean="0"/>
              <a:t>.</a:t>
            </a:r>
          </a:p>
          <a:p>
            <a:r>
              <a:rPr lang="en-IN" sz="2400" b="1" dirty="0"/>
              <a:t>Swap </a:t>
            </a:r>
            <a:r>
              <a:rPr lang="en-IN" sz="2400" b="1" dirty="0" smtClean="0"/>
              <a:t>Mutation</a:t>
            </a:r>
          </a:p>
          <a:p>
            <a:pPr lvl="1"/>
            <a:r>
              <a:rPr lang="en-IN" sz="2000" dirty="0"/>
              <a:t>In swap mutation, we select two positions on the chromosome at random, and interchange the values. This is common in permutation based encodings.</a:t>
            </a:r>
          </a:p>
          <a:p>
            <a:endParaRPr lang="en-IN" sz="2400" dirty="0" smtClean="0"/>
          </a:p>
          <a:p>
            <a:pPr lvl="1"/>
            <a:endParaRPr lang="en-IN" sz="2000" b="1" dirty="0" smtClean="0"/>
          </a:p>
          <a:p>
            <a:endParaRPr lang="en-IN" sz="1600" dirty="0"/>
          </a:p>
          <a:p>
            <a:endParaRPr lang="en-IN" sz="2000" dirty="0"/>
          </a:p>
        </p:txBody>
      </p:sp>
      <p:pic>
        <p:nvPicPr>
          <p:cNvPr id="20482" name="Picture 2" descr="Bit Flip M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20888"/>
            <a:ext cx="57150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wap Mu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5877272"/>
            <a:ext cx="571500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2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IN" dirty="0"/>
              <a:t>What are Genetic Algorithms</a:t>
            </a:r>
            <a:r>
              <a:rPr lang="en-IN" dirty="0" smtClean="0"/>
              <a:t>?</a:t>
            </a:r>
            <a:endParaRPr lang="en-IN" dirty="0"/>
          </a:p>
        </p:txBody>
      </p:sp>
      <p:sp>
        <p:nvSpPr>
          <p:cNvPr id="3" name="Content Placeholder 2"/>
          <p:cNvSpPr>
            <a:spLocks noGrp="1"/>
          </p:cNvSpPr>
          <p:nvPr>
            <p:ph idx="1"/>
          </p:nvPr>
        </p:nvSpPr>
        <p:spPr>
          <a:xfrm>
            <a:off x="457200" y="692696"/>
            <a:ext cx="8229600" cy="5184576"/>
          </a:xfrm>
        </p:spPr>
        <p:txBody>
          <a:bodyPr>
            <a:noAutofit/>
          </a:bodyPr>
          <a:lstStyle/>
          <a:p>
            <a:r>
              <a:rPr lang="en-IN" sz="2000" dirty="0"/>
              <a:t>Nature has always been a great source of inspiration to all mankind. </a:t>
            </a:r>
            <a:endParaRPr lang="en-IN" sz="2000" dirty="0" smtClean="0"/>
          </a:p>
          <a:p>
            <a:r>
              <a:rPr lang="en-IN" sz="2000" dirty="0" smtClean="0"/>
              <a:t>Genetic </a:t>
            </a:r>
            <a:r>
              <a:rPr lang="en-IN" sz="2000" dirty="0"/>
              <a:t>Algorithms (GAs) are search based algorithms based on the concepts of natural selection and genetics. </a:t>
            </a:r>
            <a:endParaRPr lang="en-IN" sz="2000" dirty="0" smtClean="0"/>
          </a:p>
          <a:p>
            <a:r>
              <a:rPr lang="en-IN" sz="2000" dirty="0" smtClean="0"/>
              <a:t>GAs </a:t>
            </a:r>
            <a:r>
              <a:rPr lang="en-IN" sz="2000" dirty="0"/>
              <a:t>are a subset of a much larger branch of computation known as </a:t>
            </a:r>
            <a:r>
              <a:rPr lang="en-IN" sz="2000" b="1" dirty="0"/>
              <a:t>Evolutionary Computation</a:t>
            </a:r>
            <a:r>
              <a:rPr lang="en-IN" sz="2000" dirty="0" smtClean="0"/>
              <a:t>.</a:t>
            </a:r>
          </a:p>
          <a:p>
            <a:r>
              <a:rPr lang="en-IN" sz="2000" dirty="0"/>
              <a:t>GAs were developed by John Holland and his students and colleagues at the University of Michigan, most notably David E. Goldberg and has since been tried on various optimization problems with a high degree of success</a:t>
            </a:r>
            <a:r>
              <a:rPr lang="en-IN" sz="2000" dirty="0" smtClean="0"/>
              <a:t>.</a:t>
            </a:r>
          </a:p>
          <a:p>
            <a:r>
              <a:rPr lang="en-IN" sz="2000" dirty="0"/>
              <a:t>In GAs, we have a </a:t>
            </a:r>
            <a:r>
              <a:rPr lang="en-IN" sz="2000" b="1" dirty="0"/>
              <a:t>pool or a population of possible solutions</a:t>
            </a:r>
            <a:r>
              <a:rPr lang="en-IN" sz="2000" dirty="0"/>
              <a:t> to the given problem. </a:t>
            </a:r>
            <a:endParaRPr lang="en-IN" sz="2000" dirty="0" smtClean="0"/>
          </a:p>
          <a:p>
            <a:r>
              <a:rPr lang="en-IN" sz="2000" dirty="0" smtClean="0"/>
              <a:t>These </a:t>
            </a:r>
            <a:r>
              <a:rPr lang="en-IN" sz="2000" dirty="0"/>
              <a:t>solutions then undergo recombination and mutation (like in natural genetics), producing new children, and the process is repeated over various generations. </a:t>
            </a:r>
            <a:endParaRPr lang="en-IN" sz="2000" dirty="0" smtClean="0"/>
          </a:p>
          <a:p>
            <a:r>
              <a:rPr lang="en-IN" sz="2000" dirty="0" smtClean="0"/>
              <a:t>Each </a:t>
            </a:r>
            <a:r>
              <a:rPr lang="en-IN" sz="2000" dirty="0"/>
              <a:t>individual (or candidate solution) is assigned a fitness value (based on its objective function value) and the fitter individuals are given a higher chance to mate and yield more “fitter” individuals. </a:t>
            </a:r>
            <a:endParaRPr lang="en-IN" sz="2000" dirty="0" smtClean="0"/>
          </a:p>
          <a:p>
            <a:r>
              <a:rPr lang="en-IN" sz="2000" dirty="0" smtClean="0"/>
              <a:t>This </a:t>
            </a:r>
            <a:r>
              <a:rPr lang="en-IN" sz="2000" dirty="0"/>
              <a:t>is in line with the Darwinian Theory of “Survival of the Fittest”.</a:t>
            </a:r>
          </a:p>
        </p:txBody>
      </p:sp>
    </p:spTree>
    <p:extLst>
      <p:ext uri="{BB962C8B-B14F-4D97-AF65-F5344CB8AC3E}">
        <p14:creationId xmlns:p14="http://schemas.microsoft.com/office/powerpoint/2010/main" val="2146428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2400" b="1" dirty="0"/>
              <a:t>Scramble Mutation</a:t>
            </a:r>
          </a:p>
          <a:p>
            <a:pPr lvl="1"/>
            <a:r>
              <a:rPr lang="en-IN" sz="2000" dirty="0" smtClean="0"/>
              <a:t>Scramble mutation is also popular with permutation representations. In this, from the entire chromosome, a subset of genes is chosen and their values are scrambled or shuffled randomly.</a:t>
            </a:r>
          </a:p>
          <a:p>
            <a:pPr lvl="1"/>
            <a:endParaRPr lang="en-IN" sz="2000" dirty="0"/>
          </a:p>
          <a:p>
            <a:pPr lvl="1"/>
            <a:endParaRPr lang="en-IN" sz="2000" dirty="0" smtClean="0"/>
          </a:p>
          <a:p>
            <a:r>
              <a:rPr lang="en-IN" sz="2400" b="1" dirty="0"/>
              <a:t>Inversion Mutation</a:t>
            </a:r>
          </a:p>
          <a:p>
            <a:pPr lvl="1"/>
            <a:r>
              <a:rPr lang="en-IN" sz="2000" dirty="0" smtClean="0"/>
              <a:t>In </a:t>
            </a:r>
            <a:r>
              <a:rPr lang="en-IN" sz="2000" dirty="0"/>
              <a:t>inversion mutation, we select a subset of genes like in scramble mutation, but instead of shuffling the subset, we merely invert the entire string in the subset.</a:t>
            </a:r>
            <a:endParaRPr lang="en-IN" sz="2000" dirty="0" smtClean="0"/>
          </a:p>
          <a:p>
            <a:pPr lvl="1"/>
            <a:endParaRPr lang="en-IN" sz="2000" dirty="0" smtClean="0"/>
          </a:p>
          <a:p>
            <a:pPr lvl="1"/>
            <a:endParaRPr lang="en-IN" sz="2000" dirty="0" smtClean="0"/>
          </a:p>
          <a:p>
            <a:pPr lvl="1"/>
            <a:endParaRPr lang="en-IN" sz="2000" dirty="0"/>
          </a:p>
        </p:txBody>
      </p:sp>
      <p:pic>
        <p:nvPicPr>
          <p:cNvPr id="21506" name="Picture 2" descr="Scramble M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04864"/>
            <a:ext cx="5715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nversion Mu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221088"/>
            <a:ext cx="57150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248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a:t>Genetic Algorithms - Survivor </a:t>
            </a:r>
            <a:r>
              <a:rPr lang="en-IN" dirty="0" smtClean="0"/>
              <a:t>Selection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2000" dirty="0"/>
              <a:t>The Survivor Selection Policy determines which individuals are to be kicked out and which are to be kept in the next generation. </a:t>
            </a:r>
            <a:endParaRPr lang="en-IN" sz="2000" dirty="0" smtClean="0"/>
          </a:p>
          <a:p>
            <a:r>
              <a:rPr lang="en-IN" sz="2000" dirty="0" smtClean="0"/>
              <a:t>It </a:t>
            </a:r>
            <a:r>
              <a:rPr lang="en-IN" sz="2000" dirty="0"/>
              <a:t>is crucial as it should ensure that the fitter individuals are not kicked out of the population, while at the same time diversity should be maintained in the population.</a:t>
            </a:r>
          </a:p>
          <a:p>
            <a:r>
              <a:rPr lang="en-IN" sz="2000" dirty="0"/>
              <a:t>Some GAs employ </a:t>
            </a:r>
            <a:r>
              <a:rPr lang="en-IN" sz="2000" b="1" dirty="0"/>
              <a:t>Elitism</a:t>
            </a:r>
            <a:r>
              <a:rPr lang="en-IN" sz="2000" dirty="0"/>
              <a:t>. In simple terms, it means the current fittest member of the population is always propagated to the next generation. Therefore, under no circumstance can the fittest member of the current population be replaced.</a:t>
            </a:r>
          </a:p>
          <a:p>
            <a:r>
              <a:rPr lang="en-IN" sz="2000" dirty="0"/>
              <a:t>The easiest policy is to kick random members out of the population, but such an approach frequently has convergence issues, therefore the following strategies are widely used.</a:t>
            </a:r>
          </a:p>
          <a:p>
            <a:endParaRPr lang="en-IN" sz="2000" dirty="0"/>
          </a:p>
        </p:txBody>
      </p:sp>
    </p:spTree>
    <p:extLst>
      <p:ext uri="{BB962C8B-B14F-4D97-AF65-F5344CB8AC3E}">
        <p14:creationId xmlns:p14="http://schemas.microsoft.com/office/powerpoint/2010/main" val="719290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Age Based </a:t>
            </a:r>
            <a:r>
              <a:rPr lang="en-IN" dirty="0" smtClean="0"/>
              <a:t>Selection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2000" dirty="0"/>
              <a:t>In Age-Based Selection, we don’t have a notion of a fitness. </a:t>
            </a:r>
            <a:endParaRPr lang="en-IN" sz="2000" dirty="0" smtClean="0"/>
          </a:p>
          <a:p>
            <a:r>
              <a:rPr lang="en-IN" sz="2000" dirty="0" smtClean="0"/>
              <a:t>It </a:t>
            </a:r>
            <a:r>
              <a:rPr lang="en-IN" sz="2000" dirty="0"/>
              <a:t>is based on the premise that each individual is allowed in the population for a finite generation where it is allowed to reproduce, after that, it is kicked out of the population no matter how good its fitness is.</a:t>
            </a:r>
          </a:p>
          <a:p>
            <a:r>
              <a:rPr lang="en-IN" sz="2000" dirty="0"/>
              <a:t>For instance, in the following example, the age is the number of generations for which the individual has been in the population. </a:t>
            </a:r>
            <a:endParaRPr lang="en-IN" sz="2000" dirty="0" smtClean="0"/>
          </a:p>
          <a:p>
            <a:r>
              <a:rPr lang="en-IN" sz="2000" dirty="0" smtClean="0"/>
              <a:t>The </a:t>
            </a:r>
            <a:r>
              <a:rPr lang="en-IN" sz="2000" dirty="0"/>
              <a:t>oldest members of the population i.e. P4 and P7 are kicked out of the population and the ages of the rest of the members are incremented by one.</a:t>
            </a:r>
          </a:p>
          <a:p>
            <a:endParaRPr lang="en-IN" sz="2000" dirty="0"/>
          </a:p>
        </p:txBody>
      </p:sp>
      <p:pic>
        <p:nvPicPr>
          <p:cNvPr id="22530" name="Picture 2" descr="Age Based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89040"/>
            <a:ext cx="571500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69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400" b="1" dirty="0"/>
              <a:t>Fitness Based </a:t>
            </a:r>
            <a:r>
              <a:rPr lang="en-IN" sz="2400" b="1" dirty="0" smtClean="0"/>
              <a:t>Selection</a:t>
            </a:r>
          </a:p>
          <a:p>
            <a:pPr lvl="1"/>
            <a:r>
              <a:rPr lang="en-IN" sz="2000" dirty="0" smtClean="0"/>
              <a:t>In this fitness based selection, the children tend to replace the least fit individuals in the population. </a:t>
            </a:r>
          </a:p>
          <a:p>
            <a:pPr lvl="1"/>
            <a:r>
              <a:rPr lang="en-IN" sz="2000" dirty="0" smtClean="0"/>
              <a:t>The selection of the least fit individuals may be done using a variation of any of the selection policies described before – tournament selection, fitness proportionate selection, etc.</a:t>
            </a:r>
          </a:p>
          <a:p>
            <a:pPr lvl="1"/>
            <a:r>
              <a:rPr lang="en-IN" sz="2000" dirty="0" smtClean="0"/>
              <a:t>For example, in the following image, the children replace the least fit individuals P1 and P10 of the population. </a:t>
            </a:r>
          </a:p>
          <a:p>
            <a:pPr lvl="1"/>
            <a:r>
              <a:rPr lang="en-IN" sz="2000" dirty="0" smtClean="0"/>
              <a:t>It is to be noted that since P1 and P9 have the same fitness value, the decision to remove which individual from the population is arbitrary.</a:t>
            </a:r>
          </a:p>
          <a:p>
            <a:endParaRPr lang="en-IN" sz="2400" dirty="0"/>
          </a:p>
        </p:txBody>
      </p:sp>
      <p:pic>
        <p:nvPicPr>
          <p:cNvPr id="23554" name="Picture 2" descr="Fitness Based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919536"/>
            <a:ext cx="571500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61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4082"/>
          </a:xfrm>
        </p:spPr>
        <p:txBody>
          <a:bodyPr>
            <a:normAutofit fontScale="90000"/>
          </a:bodyPr>
          <a:lstStyle/>
          <a:p>
            <a:r>
              <a:rPr lang="en-IN" dirty="0"/>
              <a:t>Genetic Algorithms - Termination Condition</a:t>
            </a:r>
            <a:br>
              <a:rPr lang="en-IN" dirty="0"/>
            </a:br>
            <a:endParaRPr lang="en-IN" dirty="0"/>
          </a:p>
        </p:txBody>
      </p:sp>
      <p:sp>
        <p:nvSpPr>
          <p:cNvPr id="3" name="Content Placeholder 2"/>
          <p:cNvSpPr>
            <a:spLocks noGrp="1"/>
          </p:cNvSpPr>
          <p:nvPr>
            <p:ph idx="1"/>
          </p:nvPr>
        </p:nvSpPr>
        <p:spPr>
          <a:xfrm>
            <a:off x="457200" y="692696"/>
            <a:ext cx="8229600" cy="5433467"/>
          </a:xfrm>
        </p:spPr>
        <p:txBody>
          <a:bodyPr>
            <a:normAutofit/>
          </a:bodyPr>
          <a:lstStyle/>
          <a:p>
            <a:r>
              <a:rPr lang="en-IN" sz="2000" dirty="0"/>
              <a:t>The termination condition of a Genetic Algorithm is important in determining when a GA run will end. </a:t>
            </a:r>
            <a:endParaRPr lang="en-IN" sz="2000" dirty="0" smtClean="0"/>
          </a:p>
          <a:p>
            <a:r>
              <a:rPr lang="en-IN" sz="2000" dirty="0" smtClean="0"/>
              <a:t>It </a:t>
            </a:r>
            <a:r>
              <a:rPr lang="en-IN" sz="2000" dirty="0"/>
              <a:t>has been observed that initially, the GA progresses very fast with better solutions coming in every few iterations, but this tends to saturate in the later stages where the improvements are very small. </a:t>
            </a:r>
            <a:endParaRPr lang="en-IN" sz="2000" dirty="0" smtClean="0"/>
          </a:p>
          <a:p>
            <a:r>
              <a:rPr lang="en-IN" sz="2000" dirty="0" smtClean="0"/>
              <a:t>We </a:t>
            </a:r>
            <a:r>
              <a:rPr lang="en-IN" sz="2000" dirty="0"/>
              <a:t>usually want a termination condition such that our solution is close to the optimal, at the end of the run</a:t>
            </a:r>
            <a:r>
              <a:rPr lang="en-IN" sz="2000" dirty="0" smtClean="0"/>
              <a:t>.</a:t>
            </a:r>
          </a:p>
          <a:p>
            <a:r>
              <a:rPr lang="en-IN" sz="2000" dirty="0"/>
              <a:t>Usually, we keep one of the following termination conditions −</a:t>
            </a:r>
          </a:p>
          <a:p>
            <a:pPr lvl="1"/>
            <a:r>
              <a:rPr lang="en-IN" sz="2000" dirty="0"/>
              <a:t>When there has been no improvement in the population for X iterations.</a:t>
            </a:r>
          </a:p>
          <a:p>
            <a:pPr lvl="1"/>
            <a:r>
              <a:rPr lang="en-IN" sz="2000" dirty="0"/>
              <a:t>When we reach an absolute number of generations.</a:t>
            </a:r>
          </a:p>
          <a:p>
            <a:pPr lvl="1"/>
            <a:r>
              <a:rPr lang="en-IN" sz="2000" dirty="0"/>
              <a:t>When the objective function value has reached a certain pre-defined value.</a:t>
            </a:r>
          </a:p>
          <a:p>
            <a:endParaRPr lang="en-IN" sz="2000" dirty="0"/>
          </a:p>
        </p:txBody>
      </p:sp>
    </p:spTree>
    <p:extLst>
      <p:ext uri="{BB962C8B-B14F-4D97-AF65-F5344CB8AC3E}">
        <p14:creationId xmlns:p14="http://schemas.microsoft.com/office/powerpoint/2010/main" val="463995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390059"/>
          </a:xfrm>
        </p:spPr>
        <p:txBody>
          <a:bodyPr>
            <a:normAutofit/>
          </a:bodyPr>
          <a:lstStyle/>
          <a:p>
            <a:r>
              <a:rPr lang="en-IN" sz="2000" dirty="0"/>
              <a:t>For example, in a genetic algorithm we keep a counter which keeps track of the generations for which there has been no improvement in the population. Initially, we set this counter to zero. Each time we don’t generate off-springs which are better than the individuals in the population, we increment the counter.</a:t>
            </a:r>
          </a:p>
          <a:p>
            <a:r>
              <a:rPr lang="en-IN" sz="2000" dirty="0"/>
              <a:t>However, if the fitness any of the off-springs is better, then we reset the counter to zero. The algorithm terminates when the counter reaches a predetermined value.</a:t>
            </a:r>
          </a:p>
          <a:p>
            <a:r>
              <a:rPr lang="en-IN" sz="2000" dirty="0"/>
              <a:t>Like other parameters of a GA, the termination condition is also highly problem specific and the GA designer should try out various options to see what suits his particular problem the best.</a:t>
            </a:r>
          </a:p>
          <a:p>
            <a:endParaRPr lang="en-IN" sz="2000" dirty="0"/>
          </a:p>
        </p:txBody>
      </p:sp>
    </p:spTree>
    <p:extLst>
      <p:ext uri="{BB962C8B-B14F-4D97-AF65-F5344CB8AC3E}">
        <p14:creationId xmlns:p14="http://schemas.microsoft.com/office/powerpoint/2010/main" val="18014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92088"/>
          </a:xfrm>
        </p:spPr>
        <p:txBody>
          <a:bodyPr>
            <a:normAutofit fontScale="90000"/>
          </a:bodyPr>
          <a:lstStyle/>
          <a:p>
            <a:r>
              <a:rPr lang="en-IN" dirty="0"/>
              <a:t>Genetic Algorithms - Application </a:t>
            </a:r>
            <a:r>
              <a:rPr lang="en-IN" dirty="0" smtClean="0"/>
              <a:t>Areas</a:t>
            </a:r>
            <a:endParaRPr lang="en-IN" dirty="0"/>
          </a:p>
        </p:txBody>
      </p:sp>
      <p:sp>
        <p:nvSpPr>
          <p:cNvPr id="3" name="Content Placeholder 2"/>
          <p:cNvSpPr>
            <a:spLocks noGrp="1"/>
          </p:cNvSpPr>
          <p:nvPr>
            <p:ph idx="1"/>
          </p:nvPr>
        </p:nvSpPr>
        <p:spPr>
          <a:xfrm>
            <a:off x="467544" y="731837"/>
            <a:ext cx="8229600" cy="5217443"/>
          </a:xfrm>
        </p:spPr>
        <p:txBody>
          <a:bodyPr>
            <a:noAutofit/>
          </a:bodyPr>
          <a:lstStyle/>
          <a:p>
            <a:r>
              <a:rPr lang="en-IN" sz="1800" b="1" dirty="0"/>
              <a:t>Optimization</a:t>
            </a:r>
            <a:r>
              <a:rPr lang="en-IN" sz="1800" dirty="0"/>
              <a:t> − Genetic Algorithms are most commonly used in optimization problems wherein we have to maximize or minimize a given objective function value under a given set of constraints. The approach to solve Optimization problems has been highlighted throughout the tutorial.</a:t>
            </a:r>
          </a:p>
          <a:p>
            <a:r>
              <a:rPr lang="en-IN" sz="1800" b="1" dirty="0"/>
              <a:t>Economics</a:t>
            </a:r>
            <a:r>
              <a:rPr lang="en-IN" sz="1800" dirty="0"/>
              <a:t> − GAs are also used to characterize various economic models like the cobweb model, game theory equilibrium resolution, asset pricing, etc.</a:t>
            </a:r>
          </a:p>
          <a:p>
            <a:r>
              <a:rPr lang="en-IN" sz="1800" b="1" dirty="0"/>
              <a:t>Neural Networks</a:t>
            </a:r>
            <a:r>
              <a:rPr lang="en-IN" sz="1800" dirty="0"/>
              <a:t> − GAs are also used to train neural networks, particularly recurrent neural networks.</a:t>
            </a:r>
          </a:p>
          <a:p>
            <a:r>
              <a:rPr lang="en-IN" sz="1800" b="1" dirty="0"/>
              <a:t>Parallelization</a:t>
            </a:r>
            <a:r>
              <a:rPr lang="en-IN" sz="1800" dirty="0"/>
              <a:t> − GAs also have very good parallel capabilities, and prove to be very effective means in solving certain problems, and also provide a good area for research.</a:t>
            </a:r>
          </a:p>
          <a:p>
            <a:r>
              <a:rPr lang="en-IN" sz="1800" b="1" dirty="0"/>
              <a:t>Image Processing</a:t>
            </a:r>
            <a:r>
              <a:rPr lang="en-IN" sz="1800" dirty="0"/>
              <a:t> − GAs are used for various digital image processing (DIP) tasks as well like dense pixel matching.</a:t>
            </a:r>
          </a:p>
          <a:p>
            <a:r>
              <a:rPr lang="en-IN" sz="1800" b="1" dirty="0"/>
              <a:t>Vehicle routing problems</a:t>
            </a:r>
            <a:r>
              <a:rPr lang="en-IN" sz="1800" dirty="0"/>
              <a:t> − With multiple soft time windows, multiple depots and a heterogeneous fleet.</a:t>
            </a:r>
          </a:p>
          <a:p>
            <a:r>
              <a:rPr lang="en-IN" sz="1800" b="1" dirty="0"/>
              <a:t>Scheduling applications</a:t>
            </a:r>
            <a:r>
              <a:rPr lang="en-IN" sz="1800" dirty="0"/>
              <a:t> − GAs are used to solve various scheduling problems as well, particularly the time tabling problem</a:t>
            </a:r>
            <a:r>
              <a:rPr lang="en-IN" sz="1800" dirty="0" smtClean="0"/>
              <a:t>.</a:t>
            </a:r>
            <a:endParaRPr lang="en-IN" sz="1800" dirty="0"/>
          </a:p>
        </p:txBody>
      </p:sp>
    </p:spTree>
    <p:extLst>
      <p:ext uri="{BB962C8B-B14F-4D97-AF65-F5344CB8AC3E}">
        <p14:creationId xmlns:p14="http://schemas.microsoft.com/office/powerpoint/2010/main" val="49988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2000" b="1" dirty="0" smtClean="0"/>
              <a:t>Machine Learning</a:t>
            </a:r>
            <a:r>
              <a:rPr lang="en-IN" sz="2000" dirty="0" smtClean="0"/>
              <a:t> − as already discussed, genetics based machine learning (GBML) is a niche area in machine learning.</a:t>
            </a:r>
          </a:p>
          <a:p>
            <a:r>
              <a:rPr lang="en-IN" sz="2000" b="1" dirty="0" smtClean="0"/>
              <a:t>Robot Trajectory Generation</a:t>
            </a:r>
            <a:r>
              <a:rPr lang="en-IN" sz="2000" dirty="0" smtClean="0"/>
              <a:t> − GAs have been used to plan the path which a robot arm takes by moving from one point to another.</a:t>
            </a:r>
          </a:p>
          <a:p>
            <a:r>
              <a:rPr lang="en-IN" sz="2000" b="1" dirty="0" smtClean="0"/>
              <a:t>Parametric Design of Aircraft</a:t>
            </a:r>
            <a:r>
              <a:rPr lang="en-IN" sz="2000" dirty="0" smtClean="0"/>
              <a:t> − GAs have been used to design aircrafts by varying the parameters and evolving better solutions.</a:t>
            </a:r>
          </a:p>
          <a:p>
            <a:r>
              <a:rPr lang="en-IN" sz="2000" b="1" dirty="0" smtClean="0"/>
              <a:t>DNA Analysis</a:t>
            </a:r>
            <a:r>
              <a:rPr lang="en-IN" sz="2000" dirty="0" smtClean="0"/>
              <a:t> − GAs have been used to determine the structure of DNA using spectrometric data about the sample.</a:t>
            </a:r>
          </a:p>
          <a:p>
            <a:r>
              <a:rPr lang="en-IN" sz="2000" b="1" dirty="0" smtClean="0"/>
              <a:t>Multimodal Optimization</a:t>
            </a:r>
            <a:r>
              <a:rPr lang="en-IN" sz="2000" dirty="0" smtClean="0"/>
              <a:t> − GAs are obviously very good approaches for multimodal optimization in which we have to find multiple optimum solutions.</a:t>
            </a:r>
          </a:p>
          <a:p>
            <a:r>
              <a:rPr lang="en-IN" sz="2000" b="1" dirty="0" smtClean="0"/>
              <a:t>Traveling salesman problem and its applications</a:t>
            </a:r>
            <a:r>
              <a:rPr lang="en-IN" sz="2000" dirty="0" smtClean="0"/>
              <a:t> − GAs have been used to solve the TSP, which is a well-known combinatorial problem using novel crossover and packing strategies.</a:t>
            </a:r>
          </a:p>
          <a:p>
            <a:endParaRPr lang="en-IN" sz="2000" dirty="0" smtClean="0"/>
          </a:p>
          <a:p>
            <a:endParaRPr lang="en-IN" sz="2000" dirty="0"/>
          </a:p>
        </p:txBody>
      </p:sp>
    </p:spTree>
    <p:extLst>
      <p:ext uri="{BB962C8B-B14F-4D97-AF65-F5344CB8AC3E}">
        <p14:creationId xmlns:p14="http://schemas.microsoft.com/office/powerpoint/2010/main" val="143464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Numerical Example</a:t>
            </a:r>
          </a:p>
        </p:txBody>
      </p:sp>
      <p:sp>
        <p:nvSpPr>
          <p:cNvPr id="3" name="Content Placeholder 2"/>
          <p:cNvSpPr>
            <a:spLocks noGrp="1"/>
          </p:cNvSpPr>
          <p:nvPr>
            <p:ph idx="1"/>
          </p:nvPr>
        </p:nvSpPr>
        <p:spPr/>
        <p:txBody>
          <a:bodyPr>
            <a:normAutofit/>
          </a:bodyPr>
          <a:lstStyle/>
          <a:p>
            <a:r>
              <a:rPr lang="en-IN" sz="2000" dirty="0"/>
              <a:t>Here are examples of applications that use genetic algorithms to solve the problem of combination. </a:t>
            </a:r>
            <a:endParaRPr lang="en-IN" sz="2000" dirty="0" smtClean="0"/>
          </a:p>
          <a:p>
            <a:r>
              <a:rPr lang="en-IN" sz="2000" dirty="0" smtClean="0"/>
              <a:t>Suppose </a:t>
            </a:r>
            <a:r>
              <a:rPr lang="en-IN" sz="2000" dirty="0"/>
              <a:t>there is equality a + 2b + 3c + 4d = 30, genetic algorithm will be used to find the value of a, b, c, and d that satisfy the above equation. </a:t>
            </a:r>
            <a:endParaRPr lang="en-IN" sz="2000" dirty="0" smtClean="0"/>
          </a:p>
          <a:p>
            <a:r>
              <a:rPr lang="en-IN" sz="2000" dirty="0" smtClean="0"/>
              <a:t>First </a:t>
            </a:r>
            <a:r>
              <a:rPr lang="en-IN" sz="2000" dirty="0"/>
              <a:t>we should formulate </a:t>
            </a:r>
            <a:r>
              <a:rPr lang="en-IN" sz="2000" dirty="0" smtClean="0"/>
              <a:t>objective </a:t>
            </a:r>
            <a:r>
              <a:rPr lang="en-IN" sz="2000" dirty="0"/>
              <a:t>function, for this problem the objective is minimizing the value of function f(x) </a:t>
            </a:r>
            <a:endParaRPr lang="en-IN" sz="2000" dirty="0" smtClean="0"/>
          </a:p>
          <a:p>
            <a:pPr marL="0" indent="0">
              <a:buNone/>
            </a:pPr>
            <a:r>
              <a:rPr lang="en-IN" sz="2000" dirty="0"/>
              <a:t>	</a:t>
            </a:r>
            <a:r>
              <a:rPr lang="en-IN" sz="2000" dirty="0" smtClean="0"/>
              <a:t>where </a:t>
            </a:r>
            <a:r>
              <a:rPr lang="en-IN" sz="2000" dirty="0"/>
              <a:t>f(x) = ((a + 2b + 3c + 4d) - 30). </a:t>
            </a:r>
            <a:endParaRPr lang="en-IN" sz="2000" dirty="0" smtClean="0"/>
          </a:p>
          <a:p>
            <a:r>
              <a:rPr lang="en-IN" sz="2000" dirty="0" smtClean="0"/>
              <a:t>Since </a:t>
            </a:r>
            <a:r>
              <a:rPr lang="en-IN" sz="2000" dirty="0"/>
              <a:t>there are four variables in the equation, namely a, b, c, and d, we can compose the chromosome as follow: To speed up the computation, we can restrict that the values of variables a, b, c, and d are integers between 0 and 30.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5229200"/>
            <a:ext cx="28479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158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1. Initialization</a:t>
            </a:r>
          </a:p>
        </p:txBody>
      </p:sp>
      <p:sp>
        <p:nvSpPr>
          <p:cNvPr id="3" name="Content Placeholder 2"/>
          <p:cNvSpPr>
            <a:spLocks noGrp="1"/>
          </p:cNvSpPr>
          <p:nvPr>
            <p:ph idx="1"/>
          </p:nvPr>
        </p:nvSpPr>
        <p:spPr/>
        <p:txBody>
          <a:bodyPr>
            <a:normAutofit/>
          </a:bodyPr>
          <a:lstStyle/>
          <a:p>
            <a:r>
              <a:rPr lang="en-IN" sz="2000" dirty="0"/>
              <a:t>For example we define the number of chromosomes in population are 6, then we generate random value of gene a, b, c, d for 6 chromosomes </a:t>
            </a:r>
            <a:endParaRPr lang="en-IN" sz="2000" dirty="0" smtClean="0"/>
          </a:p>
          <a:p>
            <a:r>
              <a:rPr lang="en-IN" sz="2000" dirty="0" smtClean="0"/>
              <a:t>Chromosome[1</a:t>
            </a:r>
            <a:r>
              <a:rPr lang="en-IN" sz="2000" dirty="0"/>
              <a:t>] = [</a:t>
            </a:r>
            <a:r>
              <a:rPr lang="en-IN" sz="2000" dirty="0" err="1"/>
              <a:t>a;b;c;d</a:t>
            </a:r>
            <a:r>
              <a:rPr lang="en-IN" sz="2000" dirty="0"/>
              <a:t>] = [12;05;23;08] </a:t>
            </a:r>
            <a:endParaRPr lang="en-IN" sz="2000" dirty="0" smtClean="0"/>
          </a:p>
          <a:p>
            <a:r>
              <a:rPr lang="en-IN" sz="2000" dirty="0" smtClean="0"/>
              <a:t>Chromosome[2</a:t>
            </a:r>
            <a:r>
              <a:rPr lang="en-IN" sz="2000" dirty="0"/>
              <a:t>] = [</a:t>
            </a:r>
            <a:r>
              <a:rPr lang="en-IN" sz="2000" dirty="0" err="1"/>
              <a:t>a;b;c;d</a:t>
            </a:r>
            <a:r>
              <a:rPr lang="en-IN" sz="2000" dirty="0"/>
              <a:t>] = [02;21;18;03] </a:t>
            </a:r>
            <a:endParaRPr lang="en-IN" sz="2000" dirty="0" smtClean="0"/>
          </a:p>
          <a:p>
            <a:r>
              <a:rPr lang="en-IN" sz="2000" dirty="0" smtClean="0"/>
              <a:t>Chromosome[3</a:t>
            </a:r>
            <a:r>
              <a:rPr lang="en-IN" sz="2000" dirty="0"/>
              <a:t>] = [</a:t>
            </a:r>
            <a:r>
              <a:rPr lang="en-IN" sz="2000" dirty="0" err="1"/>
              <a:t>a;b;c;d</a:t>
            </a:r>
            <a:r>
              <a:rPr lang="en-IN" sz="2000" dirty="0"/>
              <a:t>] = [10;04;13;14] </a:t>
            </a:r>
            <a:endParaRPr lang="en-IN" sz="2000" dirty="0" smtClean="0"/>
          </a:p>
          <a:p>
            <a:r>
              <a:rPr lang="en-IN" sz="2000" dirty="0" smtClean="0"/>
              <a:t>Chromosome[4</a:t>
            </a:r>
            <a:r>
              <a:rPr lang="en-IN" sz="2000" dirty="0"/>
              <a:t>] = [</a:t>
            </a:r>
            <a:r>
              <a:rPr lang="en-IN" sz="2000" dirty="0" err="1"/>
              <a:t>a;b;c;d</a:t>
            </a:r>
            <a:r>
              <a:rPr lang="en-IN" sz="2000" dirty="0"/>
              <a:t>] = [20;01;10;06] </a:t>
            </a:r>
            <a:endParaRPr lang="en-IN" sz="2000" dirty="0" smtClean="0"/>
          </a:p>
          <a:p>
            <a:r>
              <a:rPr lang="en-IN" sz="2000" dirty="0" smtClean="0"/>
              <a:t>Chromosome[5</a:t>
            </a:r>
            <a:r>
              <a:rPr lang="en-IN" sz="2000" dirty="0"/>
              <a:t>] = [</a:t>
            </a:r>
            <a:r>
              <a:rPr lang="en-IN" sz="2000" dirty="0" err="1"/>
              <a:t>a;b;c;d</a:t>
            </a:r>
            <a:r>
              <a:rPr lang="en-IN" sz="2000" dirty="0"/>
              <a:t>] = [01;04;13;19] </a:t>
            </a:r>
            <a:endParaRPr lang="en-IN" sz="2000" dirty="0" smtClean="0"/>
          </a:p>
          <a:p>
            <a:r>
              <a:rPr lang="en-IN" sz="2000" dirty="0" smtClean="0"/>
              <a:t>Chromosome[6</a:t>
            </a:r>
            <a:r>
              <a:rPr lang="en-IN" sz="2000" dirty="0"/>
              <a:t>] = [</a:t>
            </a:r>
            <a:r>
              <a:rPr lang="en-IN" sz="2000" dirty="0" err="1"/>
              <a:t>a;b;c;d</a:t>
            </a:r>
            <a:r>
              <a:rPr lang="en-IN" sz="2000" dirty="0"/>
              <a:t>] = [20;05;17;01] </a:t>
            </a:r>
          </a:p>
        </p:txBody>
      </p:sp>
    </p:spTree>
    <p:extLst>
      <p:ext uri="{BB962C8B-B14F-4D97-AF65-F5344CB8AC3E}">
        <p14:creationId xmlns:p14="http://schemas.microsoft.com/office/powerpoint/2010/main" val="212695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In </a:t>
            </a:r>
            <a:r>
              <a:rPr lang="en-IN" sz="2000" dirty="0"/>
              <a:t>this way we keep “evolving” better individuals or solutions over generations, till we reach a stopping criterion</a:t>
            </a:r>
            <a:r>
              <a:rPr lang="en-IN" sz="2000" dirty="0" smtClean="0"/>
              <a:t>.</a:t>
            </a:r>
          </a:p>
          <a:p>
            <a:r>
              <a:rPr lang="en-IN" sz="2000" dirty="0"/>
              <a:t>Genetic Algorithms are sufficiently randomized in nature, but they perform much better than random local search (in which we just try various random solutions, keeping track of the best so far), as they exploit historical information as well.</a:t>
            </a:r>
          </a:p>
        </p:txBody>
      </p:sp>
    </p:spTree>
    <p:extLst>
      <p:ext uri="{BB962C8B-B14F-4D97-AF65-F5344CB8AC3E}">
        <p14:creationId xmlns:p14="http://schemas.microsoft.com/office/powerpoint/2010/main" val="1811487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2. Evaluation </a:t>
            </a:r>
          </a:p>
        </p:txBody>
      </p:sp>
      <p:sp>
        <p:nvSpPr>
          <p:cNvPr id="3" name="Content Placeholder 2"/>
          <p:cNvSpPr>
            <a:spLocks noGrp="1"/>
          </p:cNvSpPr>
          <p:nvPr>
            <p:ph idx="1"/>
          </p:nvPr>
        </p:nvSpPr>
        <p:spPr/>
        <p:txBody>
          <a:bodyPr>
            <a:normAutofit lnSpcReduction="10000"/>
          </a:bodyPr>
          <a:lstStyle/>
          <a:p>
            <a:r>
              <a:rPr lang="en-IN" sz="2000" dirty="0"/>
              <a:t>We compute the objective function value for each chromosome produced in initialization step</a:t>
            </a:r>
            <a:r>
              <a:rPr lang="en-IN" sz="2000" dirty="0" smtClean="0"/>
              <a:t>:</a:t>
            </a:r>
          </a:p>
          <a:p>
            <a:r>
              <a:rPr lang="en-IN" sz="2000" dirty="0" err="1"/>
              <a:t>F_obj</a:t>
            </a:r>
            <a:r>
              <a:rPr lang="en-IN" sz="2000" dirty="0"/>
              <a:t>[1] = Abs(( 12 + 2*05 + 3*23 + 4*08 ) - 30) = </a:t>
            </a:r>
            <a:r>
              <a:rPr lang="en-IN" sz="2000" dirty="0" smtClean="0"/>
              <a:t>Abs</a:t>
            </a:r>
            <a:r>
              <a:rPr lang="en-IN" sz="2000" dirty="0"/>
              <a:t>((12 + 10 + 69 + 32 ) - 30) = Abs(123 - 30) = 93 </a:t>
            </a:r>
            <a:endParaRPr lang="en-IN" sz="2000" dirty="0" smtClean="0"/>
          </a:p>
          <a:p>
            <a:r>
              <a:rPr lang="en-IN" sz="2000" dirty="0" err="1"/>
              <a:t>F_obj</a:t>
            </a:r>
            <a:r>
              <a:rPr lang="en-IN" sz="2000" dirty="0"/>
              <a:t>[2] = Abs((02 + 2*21 + 3*18 + 4*03) - 30) = Abs((02 + 42 + 54 + 12) - 30) = Abs(110 - 30) = 80 </a:t>
            </a:r>
            <a:endParaRPr lang="en-IN" sz="2000" dirty="0" smtClean="0"/>
          </a:p>
          <a:p>
            <a:r>
              <a:rPr lang="en-IN" sz="2000" dirty="0" err="1" smtClean="0"/>
              <a:t>F_obj</a:t>
            </a:r>
            <a:r>
              <a:rPr lang="en-IN" sz="2000" dirty="0" smtClean="0"/>
              <a:t>[3</a:t>
            </a:r>
            <a:r>
              <a:rPr lang="en-IN" sz="2000" dirty="0"/>
              <a:t>] = Abs((10 + 2*04 + 3*13 + 4*14) - 30) = Abs((10 + 08 + 39 + 56) - 30) = Abs(113 - 30) = 83 </a:t>
            </a:r>
            <a:endParaRPr lang="en-IN" sz="2000" dirty="0" smtClean="0"/>
          </a:p>
          <a:p>
            <a:r>
              <a:rPr lang="en-IN" sz="2000" dirty="0" err="1" smtClean="0"/>
              <a:t>F_obj</a:t>
            </a:r>
            <a:r>
              <a:rPr lang="en-IN" sz="2000" dirty="0" smtClean="0"/>
              <a:t>[4</a:t>
            </a:r>
            <a:r>
              <a:rPr lang="en-IN" sz="2000" dirty="0"/>
              <a:t>] = Abs((20 + 2*01 + 3*10 + 4*06) - 30) = Abs((20 + 02 + 30 + 24) - 30) = Abs(76 - 30) = 46 </a:t>
            </a:r>
            <a:endParaRPr lang="en-IN" sz="2000" dirty="0" smtClean="0"/>
          </a:p>
          <a:p>
            <a:r>
              <a:rPr lang="en-IN" sz="2000" dirty="0" err="1" smtClean="0"/>
              <a:t>F_obj</a:t>
            </a:r>
            <a:r>
              <a:rPr lang="en-IN" sz="2000" dirty="0" smtClean="0"/>
              <a:t>[5</a:t>
            </a:r>
            <a:r>
              <a:rPr lang="en-IN" sz="2000" dirty="0"/>
              <a:t>] = Abs((01 + 2*04 + 3*13 + 4*19) - 30) = Abs((01 + 08 + 39 + 76) - 30) = Abs(124 - 30) = 94 </a:t>
            </a:r>
            <a:endParaRPr lang="en-IN" sz="2000" dirty="0" smtClean="0"/>
          </a:p>
          <a:p>
            <a:r>
              <a:rPr lang="en-IN" sz="2000" dirty="0" err="1" smtClean="0"/>
              <a:t>F_obj</a:t>
            </a:r>
            <a:r>
              <a:rPr lang="en-IN" sz="2000" dirty="0" smtClean="0"/>
              <a:t>[6</a:t>
            </a:r>
            <a:r>
              <a:rPr lang="en-IN" sz="2000" dirty="0"/>
              <a:t>] = Abs((20 + 2*05 + 3*17 + 4*01) - 30) = Abs((20 + 10 + 51 + 04) - 30) = Abs(85 - 30) = 55</a:t>
            </a:r>
          </a:p>
        </p:txBody>
      </p:sp>
    </p:spTree>
    <p:extLst>
      <p:ext uri="{BB962C8B-B14F-4D97-AF65-F5344CB8AC3E}">
        <p14:creationId xmlns:p14="http://schemas.microsoft.com/office/powerpoint/2010/main" val="435009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lstStyle/>
          <a:p>
            <a:r>
              <a:rPr lang="en-IN" dirty="0"/>
              <a:t>Step 3. Selection </a:t>
            </a:r>
          </a:p>
        </p:txBody>
      </p:sp>
      <p:sp>
        <p:nvSpPr>
          <p:cNvPr id="3" name="Content Placeholder 2"/>
          <p:cNvSpPr>
            <a:spLocks noGrp="1"/>
          </p:cNvSpPr>
          <p:nvPr>
            <p:ph idx="1"/>
          </p:nvPr>
        </p:nvSpPr>
        <p:spPr>
          <a:xfrm>
            <a:off x="457200" y="764704"/>
            <a:ext cx="8229600" cy="5904656"/>
          </a:xfrm>
        </p:spPr>
        <p:txBody>
          <a:bodyPr>
            <a:normAutofit/>
          </a:bodyPr>
          <a:lstStyle/>
          <a:p>
            <a:r>
              <a:rPr lang="en-IN" sz="2000" dirty="0"/>
              <a:t>The fittest chromosomes have higher probability to be selected for the next generation. </a:t>
            </a:r>
            <a:endParaRPr lang="en-IN" sz="2000" dirty="0" smtClean="0"/>
          </a:p>
          <a:p>
            <a:r>
              <a:rPr lang="en-IN" sz="2000" dirty="0" smtClean="0"/>
              <a:t>To </a:t>
            </a:r>
            <a:r>
              <a:rPr lang="en-IN" sz="2000" dirty="0"/>
              <a:t>compute fitness probability we must compute the fitness of each chromosome. </a:t>
            </a:r>
            <a:endParaRPr lang="en-IN" sz="2000" dirty="0" smtClean="0"/>
          </a:p>
          <a:p>
            <a:r>
              <a:rPr lang="en-IN" sz="2000" dirty="0" smtClean="0"/>
              <a:t>To </a:t>
            </a:r>
            <a:r>
              <a:rPr lang="en-IN" sz="2000" dirty="0"/>
              <a:t>avoid divide by zero problem, the value of </a:t>
            </a:r>
            <a:r>
              <a:rPr lang="en-IN" sz="2000" dirty="0" err="1"/>
              <a:t>F_obj</a:t>
            </a:r>
            <a:r>
              <a:rPr lang="en-IN" sz="2000" dirty="0"/>
              <a:t> is added by 1. </a:t>
            </a:r>
            <a:endParaRPr lang="en-IN" sz="2000" dirty="0" smtClean="0"/>
          </a:p>
          <a:p>
            <a:r>
              <a:rPr lang="en-IN" sz="2000" dirty="0" smtClean="0"/>
              <a:t>Fitness[1</a:t>
            </a:r>
            <a:r>
              <a:rPr lang="en-IN" sz="2000" dirty="0"/>
              <a:t>] = 1 / (1+F_obj[1]) = 1 / 94 = 0.0106 </a:t>
            </a:r>
            <a:endParaRPr lang="en-IN" sz="2000" dirty="0" smtClean="0"/>
          </a:p>
          <a:p>
            <a:r>
              <a:rPr lang="en-IN" sz="2000" dirty="0" smtClean="0"/>
              <a:t>Fitness[2</a:t>
            </a:r>
            <a:r>
              <a:rPr lang="en-IN" sz="2000" dirty="0"/>
              <a:t>] = 1 / (1+F_obj[2]) = 1 / 81 = 0.0123 </a:t>
            </a:r>
            <a:endParaRPr lang="en-IN" sz="2000" dirty="0" smtClean="0"/>
          </a:p>
          <a:p>
            <a:r>
              <a:rPr lang="en-IN" sz="2000" dirty="0" smtClean="0"/>
              <a:t>Fitness[3</a:t>
            </a:r>
            <a:r>
              <a:rPr lang="en-IN" sz="2000" dirty="0"/>
              <a:t>] = 1 / (1+F_obj[3]) = 1 / 84 = 0.0119 </a:t>
            </a:r>
            <a:endParaRPr lang="en-IN" sz="2000" dirty="0" smtClean="0"/>
          </a:p>
          <a:p>
            <a:r>
              <a:rPr lang="en-IN" sz="2000" dirty="0" smtClean="0"/>
              <a:t>Fitness[4</a:t>
            </a:r>
            <a:r>
              <a:rPr lang="en-IN" sz="2000" dirty="0"/>
              <a:t>] = 1 / (1+F_obj[4]) = 1 / 47 = 0.0213 </a:t>
            </a:r>
            <a:endParaRPr lang="en-IN" sz="2000" dirty="0" smtClean="0"/>
          </a:p>
          <a:p>
            <a:r>
              <a:rPr lang="en-IN" sz="2000" dirty="0" smtClean="0"/>
              <a:t>Fitness[5</a:t>
            </a:r>
            <a:r>
              <a:rPr lang="en-IN" sz="2000" dirty="0"/>
              <a:t>] = 1 / (1+F_obj[5]) = 1 / 95 = 0.0105 </a:t>
            </a:r>
            <a:endParaRPr lang="en-IN" sz="2000" dirty="0" smtClean="0"/>
          </a:p>
          <a:p>
            <a:r>
              <a:rPr lang="en-IN" sz="2000" dirty="0" smtClean="0"/>
              <a:t>Fitness[6</a:t>
            </a:r>
            <a:r>
              <a:rPr lang="en-IN" sz="2000" dirty="0"/>
              <a:t>] = 1 / (1+F_obj[6]) = 1 / 56 = 0.0179 </a:t>
            </a:r>
            <a:endParaRPr lang="en-IN" sz="2000" dirty="0" smtClean="0"/>
          </a:p>
          <a:p>
            <a:r>
              <a:rPr lang="en-IN" sz="2000" dirty="0" smtClean="0"/>
              <a:t>Total </a:t>
            </a:r>
            <a:r>
              <a:rPr lang="en-IN" sz="2000" dirty="0"/>
              <a:t>= 0.0106 + 0.0123 + 0.0119 + 0.0213 + 0.0105 + 0.0179 = 0.0845 </a:t>
            </a:r>
          </a:p>
        </p:txBody>
      </p:sp>
    </p:spTree>
    <p:extLst>
      <p:ext uri="{BB962C8B-B14F-4D97-AF65-F5344CB8AC3E}">
        <p14:creationId xmlns:p14="http://schemas.microsoft.com/office/powerpoint/2010/main" val="1155993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IN" sz="2000" dirty="0"/>
              <a:t>The probability for each chromosomes is formulated by: </a:t>
            </a:r>
            <a:endParaRPr lang="en-IN" sz="2000" dirty="0" smtClean="0"/>
          </a:p>
          <a:p>
            <a:pPr lvl="1"/>
            <a:r>
              <a:rPr lang="en-IN" sz="1600" dirty="0" smtClean="0"/>
              <a:t>P[i</a:t>
            </a:r>
            <a:r>
              <a:rPr lang="en-IN" sz="1600" dirty="0"/>
              <a:t>] = Fitness[i] / Total </a:t>
            </a:r>
            <a:endParaRPr lang="en-IN" sz="1600" dirty="0" smtClean="0"/>
          </a:p>
          <a:p>
            <a:r>
              <a:rPr lang="en-IN" sz="2000" dirty="0" smtClean="0"/>
              <a:t>P[1</a:t>
            </a:r>
            <a:r>
              <a:rPr lang="en-IN" sz="2000" dirty="0"/>
              <a:t>] = 0.0106 / 0.0845 = 0.1254 </a:t>
            </a:r>
          </a:p>
          <a:p>
            <a:r>
              <a:rPr lang="en-IN" sz="2000" dirty="0" smtClean="0"/>
              <a:t>P[2</a:t>
            </a:r>
            <a:r>
              <a:rPr lang="en-IN" sz="2000" dirty="0"/>
              <a:t>] = 0.0123 / 0.0845 = 0.1456 </a:t>
            </a:r>
            <a:endParaRPr lang="en-IN" sz="2000" dirty="0" smtClean="0"/>
          </a:p>
          <a:p>
            <a:r>
              <a:rPr lang="en-IN" sz="2000" dirty="0" smtClean="0"/>
              <a:t>P[3</a:t>
            </a:r>
            <a:r>
              <a:rPr lang="en-IN" sz="2000" dirty="0"/>
              <a:t>] = 0.0119 / 0.0845 = 0.1408 </a:t>
            </a:r>
            <a:endParaRPr lang="en-IN" sz="2000" dirty="0" smtClean="0"/>
          </a:p>
          <a:p>
            <a:r>
              <a:rPr lang="en-IN" sz="2000" dirty="0" smtClean="0"/>
              <a:t>P[4</a:t>
            </a:r>
            <a:r>
              <a:rPr lang="en-IN" sz="2000" dirty="0"/>
              <a:t>] = 0.0213 / 0.0845 = 0.2521 </a:t>
            </a:r>
            <a:endParaRPr lang="en-IN" sz="2000" dirty="0" smtClean="0"/>
          </a:p>
          <a:p>
            <a:r>
              <a:rPr lang="en-IN" sz="2000" dirty="0" smtClean="0"/>
              <a:t>P[5</a:t>
            </a:r>
            <a:r>
              <a:rPr lang="en-IN" sz="2000" dirty="0"/>
              <a:t>] = 0.0105 / 0.0845 = 0.1243 </a:t>
            </a:r>
            <a:endParaRPr lang="en-IN" sz="2000" dirty="0" smtClean="0"/>
          </a:p>
          <a:p>
            <a:r>
              <a:rPr lang="en-IN" sz="2000" dirty="0" smtClean="0"/>
              <a:t>P[6</a:t>
            </a:r>
            <a:r>
              <a:rPr lang="en-IN" sz="2000" dirty="0"/>
              <a:t>] = 0.0179 / 0.0845 = </a:t>
            </a:r>
            <a:r>
              <a:rPr lang="en-IN" sz="2000" dirty="0" smtClean="0"/>
              <a:t>0.2118</a:t>
            </a:r>
          </a:p>
          <a:p>
            <a:endParaRPr lang="en-IN" sz="2000" dirty="0"/>
          </a:p>
          <a:p>
            <a:r>
              <a:rPr lang="en-IN" sz="2000" dirty="0"/>
              <a:t>From the probabilities above we can see that Chromosome 4 that has the highest fitness, this chromosome has highest probability to be selected for next generation chromosomes. </a:t>
            </a:r>
            <a:endParaRPr lang="en-IN" sz="2000" dirty="0" smtClean="0"/>
          </a:p>
        </p:txBody>
      </p:sp>
    </p:spTree>
    <p:extLst>
      <p:ext uri="{BB962C8B-B14F-4D97-AF65-F5344CB8AC3E}">
        <p14:creationId xmlns:p14="http://schemas.microsoft.com/office/powerpoint/2010/main" val="2310308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rmAutofit/>
          </a:bodyPr>
          <a:lstStyle/>
          <a:p>
            <a:r>
              <a:rPr lang="en-IN" sz="2000" dirty="0"/>
              <a:t>For the selection process we use roulette wheel, for that we should compute the cumulative probability values: </a:t>
            </a:r>
          </a:p>
          <a:p>
            <a:r>
              <a:rPr lang="en-IN" sz="2000" dirty="0"/>
              <a:t>C[1] = 0.1254 </a:t>
            </a:r>
            <a:endParaRPr lang="en-IN" sz="2000" dirty="0" smtClean="0"/>
          </a:p>
          <a:p>
            <a:r>
              <a:rPr lang="en-IN" sz="2000" dirty="0" smtClean="0"/>
              <a:t>C[2</a:t>
            </a:r>
            <a:r>
              <a:rPr lang="en-IN" sz="2000" dirty="0"/>
              <a:t>] = 0.1254 + 0.1456 = 0.2710 </a:t>
            </a:r>
            <a:endParaRPr lang="en-IN" sz="2000" dirty="0" smtClean="0"/>
          </a:p>
          <a:p>
            <a:r>
              <a:rPr lang="en-IN" sz="2000" dirty="0" smtClean="0"/>
              <a:t>C[3</a:t>
            </a:r>
            <a:r>
              <a:rPr lang="en-IN" sz="2000" dirty="0"/>
              <a:t>] = 0.1254 + 0.1456 + 0.1408 = 0.4118 </a:t>
            </a:r>
            <a:endParaRPr lang="en-IN" sz="2000" dirty="0" smtClean="0"/>
          </a:p>
          <a:p>
            <a:r>
              <a:rPr lang="en-IN" sz="2000" dirty="0" smtClean="0"/>
              <a:t>C[4</a:t>
            </a:r>
            <a:r>
              <a:rPr lang="en-IN" sz="2000" dirty="0"/>
              <a:t>] = 0.1254 + 0.1456 + 0.1408 + 0.2521 = 0.6639 </a:t>
            </a:r>
            <a:endParaRPr lang="en-IN" sz="2000" dirty="0" smtClean="0"/>
          </a:p>
          <a:p>
            <a:r>
              <a:rPr lang="en-IN" sz="2000" dirty="0" smtClean="0"/>
              <a:t>C[5</a:t>
            </a:r>
            <a:r>
              <a:rPr lang="en-IN" sz="2000" dirty="0"/>
              <a:t>] = 0.1254 + 0.1456 + 0.1408 + 0.2521 + 0.1243 = 0.7882 </a:t>
            </a:r>
            <a:endParaRPr lang="en-IN" sz="2000" dirty="0" smtClean="0"/>
          </a:p>
          <a:p>
            <a:r>
              <a:rPr lang="en-IN" sz="2000" dirty="0" smtClean="0"/>
              <a:t>C[6</a:t>
            </a:r>
            <a:r>
              <a:rPr lang="en-IN" sz="2000" dirty="0"/>
              <a:t>] = 0.1254 + 0.1456 + 0.1408 + 0.2521 + 0.1243 + 0.2118 = 1.0 </a:t>
            </a:r>
            <a:endParaRPr lang="en-IN" sz="2000" dirty="0" smtClean="0"/>
          </a:p>
          <a:p>
            <a:endParaRPr lang="en-IN" sz="2000" dirty="0"/>
          </a:p>
          <a:p>
            <a:r>
              <a:rPr lang="en-IN" sz="2000" dirty="0"/>
              <a:t>Having calculated the cumulative probability of selection process using roulette-wheel can be done. The process is to generate random number R in the range 0-1 as follows. </a:t>
            </a:r>
            <a:endParaRPr lang="en-IN" sz="2000" dirty="0" smtClean="0"/>
          </a:p>
          <a:p>
            <a:r>
              <a:rPr lang="pt-BR" sz="2000" dirty="0"/>
              <a:t>R[1] = 0.201 </a:t>
            </a:r>
            <a:endParaRPr lang="pt-BR" sz="2000" dirty="0" smtClean="0"/>
          </a:p>
          <a:p>
            <a:r>
              <a:rPr lang="pt-BR" sz="2000" dirty="0" smtClean="0"/>
              <a:t>R[2</a:t>
            </a:r>
            <a:r>
              <a:rPr lang="pt-BR" sz="2000" dirty="0"/>
              <a:t>] = 0.284 </a:t>
            </a:r>
            <a:endParaRPr lang="pt-BR" sz="2000" dirty="0" smtClean="0"/>
          </a:p>
          <a:p>
            <a:r>
              <a:rPr lang="pt-BR" sz="2000" dirty="0" smtClean="0"/>
              <a:t>R[3</a:t>
            </a:r>
            <a:r>
              <a:rPr lang="pt-BR" sz="2000" dirty="0"/>
              <a:t>] = 0.099 </a:t>
            </a:r>
            <a:endParaRPr lang="pt-BR" sz="2000" dirty="0" smtClean="0"/>
          </a:p>
          <a:p>
            <a:r>
              <a:rPr lang="pt-BR" sz="2000" dirty="0" smtClean="0"/>
              <a:t>R[4</a:t>
            </a:r>
            <a:r>
              <a:rPr lang="pt-BR" sz="2000" dirty="0"/>
              <a:t>] = 0.822 </a:t>
            </a:r>
            <a:endParaRPr lang="pt-BR" sz="2000" dirty="0" smtClean="0"/>
          </a:p>
          <a:p>
            <a:r>
              <a:rPr lang="pt-BR" sz="2000" dirty="0" smtClean="0"/>
              <a:t>R[5</a:t>
            </a:r>
            <a:r>
              <a:rPr lang="pt-BR" sz="2000" dirty="0"/>
              <a:t>] = 0.398 </a:t>
            </a:r>
            <a:endParaRPr lang="pt-BR" sz="2000" dirty="0" smtClean="0"/>
          </a:p>
          <a:p>
            <a:r>
              <a:rPr lang="pt-BR" sz="2000" dirty="0" smtClean="0"/>
              <a:t>R[6</a:t>
            </a:r>
            <a:r>
              <a:rPr lang="pt-BR" sz="2000" dirty="0"/>
              <a:t>] = 0.501</a:t>
            </a:r>
            <a:endParaRPr lang="en-IN" sz="2000" dirty="0"/>
          </a:p>
        </p:txBody>
      </p:sp>
    </p:spTree>
    <p:extLst>
      <p:ext uri="{BB962C8B-B14F-4D97-AF65-F5344CB8AC3E}">
        <p14:creationId xmlns:p14="http://schemas.microsoft.com/office/powerpoint/2010/main" val="1785080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r>
              <a:rPr lang="en-IN" sz="2000" dirty="0"/>
              <a:t>If random number R[1] is greater than C[1] and smaller than C[2] then select Chromosome[2] as a chromosome in the new population for next generation</a:t>
            </a:r>
            <a:r>
              <a:rPr lang="en-IN" sz="2000" dirty="0" smtClean="0"/>
              <a:t>:</a:t>
            </a:r>
          </a:p>
          <a:p>
            <a:r>
              <a:rPr lang="en-IN" sz="2000" dirty="0" err="1" smtClean="0"/>
              <a:t>NewChromosome</a:t>
            </a:r>
            <a:r>
              <a:rPr lang="en-IN" sz="2000" dirty="0" smtClean="0"/>
              <a:t>[1</a:t>
            </a:r>
            <a:r>
              <a:rPr lang="en-IN" sz="2000" dirty="0"/>
              <a:t>] = Chromosome[2] </a:t>
            </a:r>
            <a:endParaRPr lang="en-IN" sz="2000" dirty="0" smtClean="0"/>
          </a:p>
          <a:p>
            <a:r>
              <a:rPr lang="en-IN" sz="2000" dirty="0" err="1" smtClean="0"/>
              <a:t>NewChromosome</a:t>
            </a:r>
            <a:r>
              <a:rPr lang="en-IN" sz="2000" dirty="0" smtClean="0"/>
              <a:t>[2</a:t>
            </a:r>
            <a:r>
              <a:rPr lang="en-IN" sz="2000" dirty="0"/>
              <a:t>] = Chromosome[3] </a:t>
            </a:r>
            <a:endParaRPr lang="en-IN" sz="2000" dirty="0" smtClean="0"/>
          </a:p>
          <a:p>
            <a:r>
              <a:rPr lang="en-IN" sz="2000" dirty="0" err="1" smtClean="0"/>
              <a:t>NewChromosome</a:t>
            </a:r>
            <a:r>
              <a:rPr lang="en-IN" sz="2000" dirty="0" smtClean="0"/>
              <a:t>[3</a:t>
            </a:r>
            <a:r>
              <a:rPr lang="en-IN" sz="2000" dirty="0"/>
              <a:t>] = Chromosome[1] </a:t>
            </a:r>
            <a:endParaRPr lang="en-IN" sz="2000" dirty="0" smtClean="0"/>
          </a:p>
          <a:p>
            <a:r>
              <a:rPr lang="en-IN" sz="2000" dirty="0" err="1" smtClean="0"/>
              <a:t>NewChromosome</a:t>
            </a:r>
            <a:r>
              <a:rPr lang="en-IN" sz="2000" dirty="0" smtClean="0"/>
              <a:t>[4</a:t>
            </a:r>
            <a:r>
              <a:rPr lang="en-IN" sz="2000" dirty="0"/>
              <a:t>] = Chromosome[6] </a:t>
            </a:r>
            <a:endParaRPr lang="en-IN" sz="2000" dirty="0" smtClean="0"/>
          </a:p>
          <a:p>
            <a:r>
              <a:rPr lang="en-IN" sz="2000" dirty="0" err="1" smtClean="0"/>
              <a:t>NewChromosome</a:t>
            </a:r>
            <a:r>
              <a:rPr lang="en-IN" sz="2000" dirty="0" smtClean="0"/>
              <a:t>[5</a:t>
            </a:r>
            <a:r>
              <a:rPr lang="en-IN" sz="2000" dirty="0"/>
              <a:t>] = Chromosome[3] </a:t>
            </a:r>
            <a:endParaRPr lang="en-IN" sz="2000" dirty="0" smtClean="0"/>
          </a:p>
          <a:p>
            <a:r>
              <a:rPr lang="en-IN" sz="2000" dirty="0" err="1" smtClean="0"/>
              <a:t>NewChromosome</a:t>
            </a:r>
            <a:r>
              <a:rPr lang="en-IN" sz="2000" dirty="0" smtClean="0"/>
              <a:t>[6</a:t>
            </a:r>
            <a:r>
              <a:rPr lang="en-IN" sz="2000" dirty="0"/>
              <a:t>] = Chromosome[4] </a:t>
            </a:r>
            <a:endParaRPr lang="en-IN" sz="2000" dirty="0" smtClean="0"/>
          </a:p>
          <a:p>
            <a:endParaRPr lang="en-IN" sz="2000" dirty="0"/>
          </a:p>
          <a:p>
            <a:r>
              <a:rPr lang="en-IN" sz="2000" dirty="0"/>
              <a:t>Chromosomes in the population thus became: </a:t>
            </a:r>
            <a:endParaRPr lang="en-IN" sz="2000" dirty="0" smtClean="0"/>
          </a:p>
          <a:p>
            <a:r>
              <a:rPr lang="en-IN" sz="2000" dirty="0" smtClean="0"/>
              <a:t>Chromosome[1</a:t>
            </a:r>
            <a:r>
              <a:rPr lang="en-IN" sz="2000" dirty="0"/>
              <a:t>] = [02;21;18;03] </a:t>
            </a:r>
            <a:endParaRPr lang="en-IN" sz="2000" dirty="0" smtClean="0"/>
          </a:p>
          <a:p>
            <a:r>
              <a:rPr lang="en-IN" sz="2000" dirty="0" smtClean="0"/>
              <a:t>Chromosome[2</a:t>
            </a:r>
            <a:r>
              <a:rPr lang="en-IN" sz="2000" dirty="0"/>
              <a:t>] = [10;04;13;14] </a:t>
            </a:r>
            <a:endParaRPr lang="en-IN" sz="2000" dirty="0" smtClean="0"/>
          </a:p>
          <a:p>
            <a:r>
              <a:rPr lang="en-IN" sz="2000" dirty="0" smtClean="0"/>
              <a:t>Chromosome[3</a:t>
            </a:r>
            <a:r>
              <a:rPr lang="en-IN" sz="2000" dirty="0"/>
              <a:t>] = [12;05;23;08] </a:t>
            </a:r>
            <a:endParaRPr lang="en-IN" sz="2000" dirty="0" smtClean="0"/>
          </a:p>
          <a:p>
            <a:r>
              <a:rPr lang="en-IN" sz="2000" dirty="0" smtClean="0"/>
              <a:t>Chromosome[4</a:t>
            </a:r>
            <a:r>
              <a:rPr lang="en-IN" sz="2000" dirty="0"/>
              <a:t>] = [20;05;17;01] </a:t>
            </a:r>
            <a:endParaRPr lang="en-IN" sz="2000" dirty="0" smtClean="0"/>
          </a:p>
          <a:p>
            <a:r>
              <a:rPr lang="en-IN" sz="2000" dirty="0" smtClean="0"/>
              <a:t>Chromosome[5</a:t>
            </a:r>
            <a:r>
              <a:rPr lang="en-IN" sz="2000" dirty="0"/>
              <a:t>] = [10;04;13;14] </a:t>
            </a:r>
            <a:endParaRPr lang="en-IN" sz="2000" dirty="0" smtClean="0"/>
          </a:p>
          <a:p>
            <a:r>
              <a:rPr lang="en-IN" sz="2000" dirty="0" smtClean="0"/>
              <a:t>Chromosome[6</a:t>
            </a:r>
            <a:r>
              <a:rPr lang="en-IN" sz="2000" dirty="0"/>
              <a:t>] = [20;01;10;06] </a:t>
            </a:r>
          </a:p>
        </p:txBody>
      </p:sp>
    </p:spTree>
    <p:extLst>
      <p:ext uri="{BB962C8B-B14F-4D97-AF65-F5344CB8AC3E}">
        <p14:creationId xmlns:p14="http://schemas.microsoft.com/office/powerpoint/2010/main" val="3356121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n-IN" dirty="0" smtClean="0"/>
              <a:t>Crossover</a:t>
            </a:r>
            <a:endParaRPr lang="en-IN" dirty="0"/>
          </a:p>
        </p:txBody>
      </p:sp>
      <p:sp>
        <p:nvSpPr>
          <p:cNvPr id="3" name="Content Placeholder 2"/>
          <p:cNvSpPr>
            <a:spLocks noGrp="1"/>
          </p:cNvSpPr>
          <p:nvPr>
            <p:ph idx="1"/>
          </p:nvPr>
        </p:nvSpPr>
        <p:spPr>
          <a:xfrm>
            <a:off x="457200" y="764704"/>
            <a:ext cx="8435280" cy="5832648"/>
          </a:xfrm>
        </p:spPr>
        <p:txBody>
          <a:bodyPr>
            <a:normAutofit/>
          </a:bodyPr>
          <a:lstStyle/>
          <a:p>
            <a:r>
              <a:rPr lang="en-IN" sz="2000" dirty="0"/>
              <a:t>In this example, we use one-cut point, i.e. randomly select a position in the parent chromosome then exchanging sub-chromosome. </a:t>
            </a:r>
            <a:endParaRPr lang="en-IN" sz="2000" dirty="0" smtClean="0"/>
          </a:p>
          <a:p>
            <a:r>
              <a:rPr lang="en-IN" sz="2000" dirty="0" smtClean="0"/>
              <a:t>Parent </a:t>
            </a:r>
            <a:r>
              <a:rPr lang="en-IN" sz="2000" dirty="0"/>
              <a:t>chromosome which will mate is randomly selected and the number of mate Chromosomes is controlled using </a:t>
            </a:r>
            <a:r>
              <a:rPr lang="en-IN" sz="2000" dirty="0" err="1"/>
              <a:t>crossover_rate</a:t>
            </a:r>
            <a:r>
              <a:rPr lang="en-IN" sz="2000" dirty="0"/>
              <a:t> (</a:t>
            </a:r>
            <a:r>
              <a:rPr lang="en-IN" sz="2000" dirty="0" err="1"/>
              <a:t>ρc</a:t>
            </a:r>
            <a:r>
              <a:rPr lang="en-IN" sz="2000" dirty="0"/>
              <a:t>) parameters. </a:t>
            </a:r>
            <a:endParaRPr lang="en-IN" sz="2000" dirty="0" smtClean="0"/>
          </a:p>
          <a:p>
            <a:r>
              <a:rPr lang="en-IN" sz="2000" dirty="0"/>
              <a:t>Chromosome k will be selected as a parent if R[k</a:t>
            </a:r>
            <a:r>
              <a:rPr lang="en-IN" sz="2000" dirty="0" smtClean="0"/>
              <a:t>]&lt;</a:t>
            </a:r>
            <a:r>
              <a:rPr lang="en-IN" sz="2000" dirty="0"/>
              <a:t> </a:t>
            </a:r>
            <a:r>
              <a:rPr lang="en-IN" sz="2000" dirty="0" err="1" smtClean="0"/>
              <a:t>ρc</a:t>
            </a:r>
            <a:r>
              <a:rPr lang="en-IN" sz="2000" dirty="0"/>
              <a:t>. </a:t>
            </a:r>
            <a:endParaRPr lang="en-IN" sz="2000" dirty="0" smtClean="0"/>
          </a:p>
          <a:p>
            <a:r>
              <a:rPr lang="en-IN" sz="2000" dirty="0" smtClean="0"/>
              <a:t>Suppose </a:t>
            </a:r>
            <a:r>
              <a:rPr lang="en-IN" sz="2000" dirty="0"/>
              <a:t>we set that the crossover rate is 25%, then Chromosome number k will be selected for crossover if random generated value for Chromosome k below 0.25. </a:t>
            </a:r>
            <a:endParaRPr lang="en-IN" sz="2000" dirty="0" smtClean="0"/>
          </a:p>
          <a:p>
            <a:r>
              <a:rPr lang="en-IN" sz="2000" dirty="0" smtClean="0"/>
              <a:t>The </a:t>
            </a:r>
            <a:r>
              <a:rPr lang="en-IN" sz="2000" dirty="0"/>
              <a:t>process is as follows: </a:t>
            </a:r>
            <a:endParaRPr lang="en-IN" sz="2000" dirty="0" smtClean="0"/>
          </a:p>
          <a:p>
            <a:r>
              <a:rPr lang="en-IN" sz="2000" dirty="0" smtClean="0"/>
              <a:t>First </a:t>
            </a:r>
            <a:r>
              <a:rPr lang="en-IN" sz="2000" dirty="0"/>
              <a:t>we generate a random number R as the number of population. </a:t>
            </a:r>
            <a:endParaRPr lang="en-IN" sz="2000" dirty="0" smtClean="0"/>
          </a:p>
          <a:p>
            <a:r>
              <a:rPr lang="en-IN" sz="2000" dirty="0" smtClean="0"/>
              <a:t>R[1</a:t>
            </a:r>
            <a:r>
              <a:rPr lang="en-IN" sz="2000" dirty="0"/>
              <a:t>] = 0.191 </a:t>
            </a:r>
            <a:endParaRPr lang="en-IN" sz="2000" dirty="0" smtClean="0"/>
          </a:p>
          <a:p>
            <a:r>
              <a:rPr lang="en-IN" sz="2000" dirty="0" smtClean="0"/>
              <a:t>R[2</a:t>
            </a:r>
            <a:r>
              <a:rPr lang="en-IN" sz="2000" dirty="0"/>
              <a:t>] = 0.259 </a:t>
            </a:r>
            <a:endParaRPr lang="en-IN" sz="2000" dirty="0" smtClean="0"/>
          </a:p>
          <a:p>
            <a:r>
              <a:rPr lang="en-IN" sz="2000" dirty="0" smtClean="0"/>
              <a:t>R[3</a:t>
            </a:r>
            <a:r>
              <a:rPr lang="en-IN" sz="2000" dirty="0"/>
              <a:t>] = 0.760 </a:t>
            </a:r>
            <a:endParaRPr lang="en-IN" sz="2000" dirty="0" smtClean="0"/>
          </a:p>
          <a:p>
            <a:r>
              <a:rPr lang="en-IN" sz="2000" dirty="0" smtClean="0"/>
              <a:t>R[4</a:t>
            </a:r>
            <a:r>
              <a:rPr lang="en-IN" sz="2000" dirty="0"/>
              <a:t>] = 0.006 </a:t>
            </a:r>
            <a:endParaRPr lang="en-IN" sz="2000" dirty="0" smtClean="0"/>
          </a:p>
          <a:p>
            <a:r>
              <a:rPr lang="en-IN" sz="2000" dirty="0" smtClean="0"/>
              <a:t>R[5</a:t>
            </a:r>
            <a:r>
              <a:rPr lang="en-IN" sz="2000" dirty="0"/>
              <a:t>] = 0.159 </a:t>
            </a:r>
            <a:endParaRPr lang="en-IN" sz="2000" dirty="0" smtClean="0"/>
          </a:p>
          <a:p>
            <a:r>
              <a:rPr lang="en-IN" sz="2000" dirty="0" smtClean="0"/>
              <a:t>R[6</a:t>
            </a:r>
            <a:r>
              <a:rPr lang="en-IN" sz="2000" dirty="0"/>
              <a:t>] = 0.340 </a:t>
            </a:r>
          </a:p>
        </p:txBody>
      </p:sp>
    </p:spTree>
    <p:extLst>
      <p:ext uri="{BB962C8B-B14F-4D97-AF65-F5344CB8AC3E}">
        <p14:creationId xmlns:p14="http://schemas.microsoft.com/office/powerpoint/2010/main" val="284166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r>
              <a:rPr lang="en-IN" sz="2000" dirty="0"/>
              <a:t>For random number R above, parents are Chromosome[1], Chromosome[4] and Chromosome[5] will be selected for crossover. </a:t>
            </a:r>
            <a:endParaRPr lang="en-IN" sz="2000" dirty="0" smtClean="0"/>
          </a:p>
          <a:p>
            <a:r>
              <a:rPr lang="en-IN" sz="2000" dirty="0" smtClean="0"/>
              <a:t>Chromosome[1</a:t>
            </a:r>
            <a:r>
              <a:rPr lang="en-IN" sz="2000" dirty="0"/>
              <a:t>] &gt;&lt; Chromosome[4] </a:t>
            </a:r>
            <a:endParaRPr lang="en-IN" sz="2000" dirty="0" smtClean="0"/>
          </a:p>
          <a:p>
            <a:r>
              <a:rPr lang="en-IN" sz="2000" dirty="0" smtClean="0"/>
              <a:t>Chromosome[4</a:t>
            </a:r>
            <a:r>
              <a:rPr lang="en-IN" sz="2000" dirty="0"/>
              <a:t>] &gt;&lt; Chromosome[5] </a:t>
            </a:r>
            <a:endParaRPr lang="en-IN" sz="2000" dirty="0" smtClean="0"/>
          </a:p>
          <a:p>
            <a:r>
              <a:rPr lang="en-IN" sz="2000" dirty="0" smtClean="0"/>
              <a:t>Chromosome[5</a:t>
            </a:r>
            <a:r>
              <a:rPr lang="en-IN" sz="2000" dirty="0"/>
              <a:t>] &gt;&lt; Chromosome[1</a:t>
            </a:r>
            <a:r>
              <a:rPr lang="en-IN" sz="2000" dirty="0" smtClean="0"/>
              <a:t>]</a:t>
            </a:r>
          </a:p>
          <a:p>
            <a:r>
              <a:rPr lang="en-IN" sz="2000" dirty="0"/>
              <a:t>After chromosome selection, the next process is determining the position of the crossover point. </a:t>
            </a:r>
            <a:endParaRPr lang="en-IN" sz="2000" dirty="0" smtClean="0"/>
          </a:p>
          <a:p>
            <a:r>
              <a:rPr lang="en-IN" sz="2000" dirty="0" smtClean="0"/>
              <a:t>This </a:t>
            </a:r>
            <a:r>
              <a:rPr lang="en-IN" sz="2000" dirty="0"/>
              <a:t>is done by generating random numbers between 1 to (length of Chromosome – 1). </a:t>
            </a:r>
            <a:endParaRPr lang="en-IN" sz="2000" dirty="0" smtClean="0"/>
          </a:p>
          <a:p>
            <a:r>
              <a:rPr lang="en-IN" sz="2000" dirty="0" smtClean="0"/>
              <a:t>In </a:t>
            </a:r>
            <a:r>
              <a:rPr lang="en-IN" sz="2000" dirty="0"/>
              <a:t>this case, generated random numbers should be between 1 and 3. </a:t>
            </a:r>
            <a:endParaRPr lang="en-IN" sz="2000" dirty="0" smtClean="0"/>
          </a:p>
          <a:p>
            <a:r>
              <a:rPr lang="en-IN" sz="2000" dirty="0" smtClean="0"/>
              <a:t>After </a:t>
            </a:r>
            <a:r>
              <a:rPr lang="en-IN" sz="2000" dirty="0"/>
              <a:t>we get the crossover point, parents Chromosome will be cut at crossover point and its gens will be interchanged. </a:t>
            </a:r>
            <a:endParaRPr lang="en-IN" sz="2000" dirty="0" smtClean="0"/>
          </a:p>
          <a:p>
            <a:r>
              <a:rPr lang="en-IN" sz="2000" dirty="0" smtClean="0"/>
              <a:t>For </a:t>
            </a:r>
            <a:r>
              <a:rPr lang="en-IN" sz="2000" dirty="0"/>
              <a:t>example we generated 3 random number and we get: </a:t>
            </a:r>
            <a:endParaRPr lang="en-IN" sz="2000" dirty="0" smtClean="0"/>
          </a:p>
          <a:p>
            <a:r>
              <a:rPr lang="en-IN" sz="2000" dirty="0" smtClean="0"/>
              <a:t>C[1</a:t>
            </a:r>
            <a:r>
              <a:rPr lang="en-IN" sz="2000" dirty="0"/>
              <a:t>] = 1 </a:t>
            </a:r>
            <a:endParaRPr lang="en-IN" sz="2000" dirty="0" smtClean="0"/>
          </a:p>
          <a:p>
            <a:r>
              <a:rPr lang="en-IN" sz="2000" dirty="0" smtClean="0"/>
              <a:t>C[2</a:t>
            </a:r>
            <a:r>
              <a:rPr lang="en-IN" sz="2000" dirty="0"/>
              <a:t>] = 1 </a:t>
            </a:r>
            <a:endParaRPr lang="en-IN" sz="2000" dirty="0" smtClean="0"/>
          </a:p>
          <a:p>
            <a:r>
              <a:rPr lang="en-IN" sz="2000" dirty="0" smtClean="0"/>
              <a:t>C[3</a:t>
            </a:r>
            <a:r>
              <a:rPr lang="en-IN" sz="2000" dirty="0"/>
              <a:t>] = 2</a:t>
            </a:r>
          </a:p>
        </p:txBody>
      </p:sp>
    </p:spTree>
    <p:extLst>
      <p:ext uri="{BB962C8B-B14F-4D97-AF65-F5344CB8AC3E}">
        <p14:creationId xmlns:p14="http://schemas.microsoft.com/office/powerpoint/2010/main" val="2490036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000" dirty="0"/>
              <a:t>Then for first crossover, second crossover and third crossover, parent’s gens will be cut at gen number 1, gen number 1 and gen number 3 respectively, e.g</a:t>
            </a:r>
            <a:r>
              <a:rPr lang="en-IN" sz="2000" dirty="0" smtClean="0"/>
              <a:t>.</a:t>
            </a:r>
          </a:p>
          <a:p>
            <a:r>
              <a:rPr lang="en-IN" sz="2000" dirty="0"/>
              <a:t>Chromosome[1] = Chromosome[1] &gt;&lt; Chromosome[4] </a:t>
            </a:r>
            <a:endParaRPr lang="en-IN" sz="2000" dirty="0" smtClean="0"/>
          </a:p>
          <a:p>
            <a:r>
              <a:rPr lang="en-IN" sz="2000" dirty="0" smtClean="0"/>
              <a:t>= </a:t>
            </a:r>
            <a:r>
              <a:rPr lang="en-IN" sz="2000" dirty="0"/>
              <a:t>[02;21;18;03] &gt;&lt; [20;05;17;01] </a:t>
            </a:r>
            <a:endParaRPr lang="en-IN" sz="2000" dirty="0" smtClean="0"/>
          </a:p>
          <a:p>
            <a:r>
              <a:rPr lang="en-IN" sz="2000" dirty="0" smtClean="0"/>
              <a:t>= </a:t>
            </a:r>
            <a:r>
              <a:rPr lang="en-IN" sz="2000" dirty="0"/>
              <a:t>[02;05;17;01] </a:t>
            </a:r>
            <a:endParaRPr lang="en-IN" sz="2000" dirty="0" smtClean="0"/>
          </a:p>
          <a:p>
            <a:r>
              <a:rPr lang="en-IN" sz="2000" dirty="0" smtClean="0"/>
              <a:t>Chromosome[4</a:t>
            </a:r>
            <a:r>
              <a:rPr lang="en-IN" sz="2000" dirty="0"/>
              <a:t>] = Chromosome[4] &gt;&lt; Chromosome[5] </a:t>
            </a:r>
            <a:endParaRPr lang="en-IN" sz="2000" dirty="0" smtClean="0"/>
          </a:p>
          <a:p>
            <a:r>
              <a:rPr lang="en-IN" sz="2000" dirty="0" smtClean="0"/>
              <a:t>= </a:t>
            </a:r>
            <a:r>
              <a:rPr lang="en-IN" sz="2000" dirty="0"/>
              <a:t>[20;05;17;01] &gt;&lt; [10;04;13;14] </a:t>
            </a:r>
            <a:endParaRPr lang="en-IN" sz="2000" dirty="0" smtClean="0"/>
          </a:p>
          <a:p>
            <a:r>
              <a:rPr lang="en-IN" sz="2000" dirty="0" smtClean="0"/>
              <a:t>= </a:t>
            </a:r>
            <a:r>
              <a:rPr lang="en-IN" sz="2000" dirty="0"/>
              <a:t>[20;04;13;14] </a:t>
            </a:r>
            <a:endParaRPr lang="en-IN" sz="2000" dirty="0" smtClean="0"/>
          </a:p>
          <a:p>
            <a:r>
              <a:rPr lang="en-IN" sz="2000" dirty="0" smtClean="0"/>
              <a:t>Chromosome[5</a:t>
            </a:r>
            <a:r>
              <a:rPr lang="en-IN" sz="2000" dirty="0"/>
              <a:t>] = Chromosome[5] &gt;&lt; Chromosome[1] </a:t>
            </a:r>
            <a:endParaRPr lang="en-IN" sz="2000" dirty="0" smtClean="0"/>
          </a:p>
          <a:p>
            <a:r>
              <a:rPr lang="en-IN" sz="2000" dirty="0" smtClean="0"/>
              <a:t>= </a:t>
            </a:r>
            <a:r>
              <a:rPr lang="en-IN" sz="2000" dirty="0"/>
              <a:t>[10;04;13;14] &gt;&lt; [02;21;18;03] </a:t>
            </a:r>
            <a:endParaRPr lang="en-IN" sz="2000" dirty="0" smtClean="0"/>
          </a:p>
          <a:p>
            <a:r>
              <a:rPr lang="en-IN" sz="2000" dirty="0" smtClean="0"/>
              <a:t>= </a:t>
            </a:r>
            <a:r>
              <a:rPr lang="en-IN" sz="2000" dirty="0"/>
              <a:t>[</a:t>
            </a:r>
            <a:r>
              <a:rPr lang="en-IN" sz="2000" dirty="0" smtClean="0"/>
              <a:t>10;04;13;03</a:t>
            </a:r>
            <a:r>
              <a:rPr lang="en-IN" sz="2000" dirty="0"/>
              <a:t>]</a:t>
            </a:r>
          </a:p>
        </p:txBody>
      </p:sp>
    </p:spTree>
    <p:extLst>
      <p:ext uri="{BB962C8B-B14F-4D97-AF65-F5344CB8AC3E}">
        <p14:creationId xmlns:p14="http://schemas.microsoft.com/office/powerpoint/2010/main" val="5874215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t>Thus Chromosome population after experiencing a crossover process: Chromosome[1] = [02;05;17;01] </a:t>
            </a:r>
            <a:endParaRPr lang="en-IN" sz="2000" dirty="0" smtClean="0"/>
          </a:p>
          <a:p>
            <a:r>
              <a:rPr lang="en-IN" sz="2000" dirty="0" smtClean="0"/>
              <a:t>Chromosome[2</a:t>
            </a:r>
            <a:r>
              <a:rPr lang="en-IN" sz="2000" dirty="0"/>
              <a:t>] = [10;04;13;14] </a:t>
            </a:r>
            <a:endParaRPr lang="en-IN" sz="2000" dirty="0" smtClean="0"/>
          </a:p>
          <a:p>
            <a:r>
              <a:rPr lang="en-IN" sz="2000" dirty="0" smtClean="0"/>
              <a:t>Chromosome[3</a:t>
            </a:r>
            <a:r>
              <a:rPr lang="en-IN" sz="2000" dirty="0"/>
              <a:t>] = [12;05;23;08] </a:t>
            </a:r>
            <a:endParaRPr lang="en-IN" sz="2000" dirty="0" smtClean="0"/>
          </a:p>
          <a:p>
            <a:r>
              <a:rPr lang="en-IN" sz="2000" dirty="0" smtClean="0"/>
              <a:t>Chromosome[4</a:t>
            </a:r>
            <a:r>
              <a:rPr lang="en-IN" sz="2000" dirty="0"/>
              <a:t>] = [20;04;13;14] </a:t>
            </a:r>
            <a:endParaRPr lang="en-IN" sz="2000" dirty="0" smtClean="0"/>
          </a:p>
          <a:p>
            <a:r>
              <a:rPr lang="en-IN" sz="2000" dirty="0" smtClean="0"/>
              <a:t>Chromosome[5</a:t>
            </a:r>
            <a:r>
              <a:rPr lang="en-IN" sz="2000" dirty="0"/>
              <a:t>] = [</a:t>
            </a:r>
            <a:r>
              <a:rPr lang="en-IN" sz="2000" dirty="0" smtClean="0"/>
              <a:t>10;04;13;03</a:t>
            </a:r>
            <a:r>
              <a:rPr lang="en-IN" sz="2000" dirty="0"/>
              <a:t>] </a:t>
            </a:r>
            <a:endParaRPr lang="en-IN" sz="2000" dirty="0" smtClean="0"/>
          </a:p>
          <a:p>
            <a:r>
              <a:rPr lang="en-IN" sz="2000" dirty="0" smtClean="0"/>
              <a:t>Chromosome[6</a:t>
            </a:r>
            <a:r>
              <a:rPr lang="en-IN" sz="2000" dirty="0"/>
              <a:t>] = [20;01;10;06]</a:t>
            </a:r>
          </a:p>
        </p:txBody>
      </p:sp>
    </p:spTree>
    <p:extLst>
      <p:ext uri="{BB962C8B-B14F-4D97-AF65-F5344CB8AC3E}">
        <p14:creationId xmlns:p14="http://schemas.microsoft.com/office/powerpoint/2010/main" val="2585705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a:t>Step 5. Mutation</a:t>
            </a:r>
          </a:p>
        </p:txBody>
      </p:sp>
      <p:sp>
        <p:nvSpPr>
          <p:cNvPr id="3" name="Content Placeholder 2"/>
          <p:cNvSpPr>
            <a:spLocks noGrp="1"/>
          </p:cNvSpPr>
          <p:nvPr>
            <p:ph idx="1"/>
          </p:nvPr>
        </p:nvSpPr>
        <p:spPr>
          <a:xfrm>
            <a:off x="457200" y="1052736"/>
            <a:ext cx="8507288" cy="5112568"/>
          </a:xfrm>
        </p:spPr>
        <p:txBody>
          <a:bodyPr>
            <a:normAutofit lnSpcReduction="10000"/>
          </a:bodyPr>
          <a:lstStyle/>
          <a:p>
            <a:r>
              <a:rPr lang="en-IN" sz="2000" dirty="0"/>
              <a:t>Number of chromosomes that have mutations in a population is determined by the </a:t>
            </a:r>
            <a:r>
              <a:rPr lang="en-IN" sz="2000" dirty="0" err="1"/>
              <a:t>mutation_rate</a:t>
            </a:r>
            <a:r>
              <a:rPr lang="en-IN" sz="2000" dirty="0"/>
              <a:t> parameter. </a:t>
            </a:r>
            <a:endParaRPr lang="en-IN" sz="2000" dirty="0" smtClean="0"/>
          </a:p>
          <a:p>
            <a:r>
              <a:rPr lang="en-IN" sz="2000" dirty="0" smtClean="0"/>
              <a:t>Mutation </a:t>
            </a:r>
            <a:r>
              <a:rPr lang="en-IN" sz="2000" dirty="0"/>
              <a:t>process is done by replacing the gen at random position with a new value. </a:t>
            </a:r>
            <a:endParaRPr lang="en-IN" sz="2000" dirty="0" smtClean="0"/>
          </a:p>
          <a:p>
            <a:r>
              <a:rPr lang="en-IN" sz="2000" dirty="0" smtClean="0"/>
              <a:t>The </a:t>
            </a:r>
            <a:r>
              <a:rPr lang="en-IN" sz="2000" dirty="0"/>
              <a:t>process is as follows. </a:t>
            </a:r>
            <a:endParaRPr lang="en-IN" sz="2000" dirty="0" smtClean="0"/>
          </a:p>
          <a:p>
            <a:r>
              <a:rPr lang="en-IN" sz="2000" dirty="0" smtClean="0"/>
              <a:t>First </a:t>
            </a:r>
            <a:r>
              <a:rPr lang="en-IN" sz="2000" dirty="0"/>
              <a:t>we must calculate the total length of gen in the population. </a:t>
            </a:r>
            <a:endParaRPr lang="en-IN" sz="2000" dirty="0" smtClean="0"/>
          </a:p>
          <a:p>
            <a:r>
              <a:rPr lang="en-IN" sz="2000" dirty="0" smtClean="0"/>
              <a:t>In </a:t>
            </a:r>
            <a:r>
              <a:rPr lang="en-IN" sz="2000" dirty="0"/>
              <a:t>this case the total length of gen is </a:t>
            </a:r>
            <a:endParaRPr lang="en-IN" sz="2000" dirty="0" smtClean="0"/>
          </a:p>
          <a:p>
            <a:pPr lvl="1"/>
            <a:r>
              <a:rPr lang="en-IN" sz="1600" dirty="0" err="1" smtClean="0"/>
              <a:t>total_gen</a:t>
            </a:r>
            <a:r>
              <a:rPr lang="en-IN" sz="1600" dirty="0" smtClean="0"/>
              <a:t> </a:t>
            </a:r>
            <a:r>
              <a:rPr lang="en-IN" sz="1600" dirty="0"/>
              <a:t>= </a:t>
            </a:r>
            <a:r>
              <a:rPr lang="en-IN" sz="1600" dirty="0" err="1"/>
              <a:t>number_of_gen_in_Chromosome</a:t>
            </a:r>
            <a:r>
              <a:rPr lang="en-IN" sz="1600" dirty="0"/>
              <a:t> * number of </a:t>
            </a:r>
            <a:r>
              <a:rPr lang="en-IN" sz="1600" dirty="0" smtClean="0"/>
              <a:t>population</a:t>
            </a:r>
          </a:p>
          <a:p>
            <a:pPr lvl="1"/>
            <a:r>
              <a:rPr lang="en-IN" sz="2000" dirty="0" smtClean="0"/>
              <a:t>= </a:t>
            </a:r>
            <a:r>
              <a:rPr lang="en-IN" sz="2000" dirty="0"/>
              <a:t>4 * 6 = </a:t>
            </a:r>
            <a:r>
              <a:rPr lang="en-IN" sz="2000" dirty="0" smtClean="0"/>
              <a:t>24</a:t>
            </a:r>
          </a:p>
          <a:p>
            <a:r>
              <a:rPr lang="en-IN" sz="2000" dirty="0"/>
              <a:t>Mutation process is done by generating a random integer between 1 and </a:t>
            </a:r>
            <a:r>
              <a:rPr lang="en-IN" sz="2000" dirty="0" err="1"/>
              <a:t>total_gen</a:t>
            </a:r>
            <a:r>
              <a:rPr lang="en-IN" sz="2000" dirty="0"/>
              <a:t> (1 to 24). </a:t>
            </a:r>
            <a:endParaRPr lang="en-IN" sz="2000" dirty="0" smtClean="0"/>
          </a:p>
          <a:p>
            <a:r>
              <a:rPr lang="en-IN" sz="2000" dirty="0" smtClean="0"/>
              <a:t>If </a:t>
            </a:r>
            <a:r>
              <a:rPr lang="en-IN" sz="2000" dirty="0"/>
              <a:t>generated random number is smaller than </a:t>
            </a:r>
            <a:r>
              <a:rPr lang="en-IN" sz="2000" dirty="0" err="1"/>
              <a:t>mutation_rate</a:t>
            </a:r>
            <a:r>
              <a:rPr lang="en-IN" sz="2000" dirty="0"/>
              <a:t>(</a:t>
            </a:r>
            <a:r>
              <a:rPr lang="en-IN" sz="2000" dirty="0" err="1"/>
              <a:t>ρm</a:t>
            </a:r>
            <a:r>
              <a:rPr lang="en-IN" sz="2000" dirty="0"/>
              <a:t>) variable then marked the position of gen in chromosomes. </a:t>
            </a:r>
            <a:endParaRPr lang="en-IN" sz="2000" dirty="0" smtClean="0"/>
          </a:p>
          <a:p>
            <a:r>
              <a:rPr lang="en-IN" sz="2000" dirty="0" smtClean="0"/>
              <a:t>Suppose </a:t>
            </a:r>
            <a:r>
              <a:rPr lang="en-IN" sz="2000" dirty="0"/>
              <a:t>we define </a:t>
            </a:r>
            <a:r>
              <a:rPr lang="en-IN" sz="2000" dirty="0" err="1"/>
              <a:t>ρm</a:t>
            </a:r>
            <a:r>
              <a:rPr lang="en-IN" sz="2000" dirty="0"/>
              <a:t> 10%, it is expected that 10% (0.1) of </a:t>
            </a:r>
            <a:r>
              <a:rPr lang="en-IN" sz="2000" dirty="0" err="1"/>
              <a:t>total_gen</a:t>
            </a:r>
            <a:r>
              <a:rPr lang="en-IN" sz="2000" dirty="0"/>
              <a:t> in the population that will be mutated: </a:t>
            </a:r>
            <a:endParaRPr lang="en-IN" sz="2000" dirty="0" smtClean="0"/>
          </a:p>
          <a:p>
            <a:r>
              <a:rPr lang="en-IN" sz="2000" dirty="0" smtClean="0"/>
              <a:t>number </a:t>
            </a:r>
            <a:r>
              <a:rPr lang="en-IN" sz="2000" dirty="0"/>
              <a:t>of mutations = 0.1 * 24 = 2.4 ≈ 2</a:t>
            </a:r>
          </a:p>
        </p:txBody>
      </p:sp>
    </p:spTree>
    <p:extLst>
      <p:ext uri="{BB962C8B-B14F-4D97-AF65-F5344CB8AC3E}">
        <p14:creationId xmlns:p14="http://schemas.microsoft.com/office/powerpoint/2010/main" val="207441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Advantages of </a:t>
            </a:r>
            <a:r>
              <a:rPr lang="en-IN" dirty="0" smtClean="0"/>
              <a:t>GAs</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r>
              <a:rPr lang="en-IN" sz="2000" dirty="0"/>
              <a:t>Does not require any derivative information (which may not be available for many real-world problems).</a:t>
            </a:r>
          </a:p>
          <a:p>
            <a:r>
              <a:rPr lang="en-IN" sz="2000" dirty="0"/>
              <a:t>Is faster and more efficient as compared to the traditional methods.</a:t>
            </a:r>
          </a:p>
          <a:p>
            <a:r>
              <a:rPr lang="en-IN" sz="2000" dirty="0"/>
              <a:t>Has very good parallel capabilities.</a:t>
            </a:r>
          </a:p>
          <a:p>
            <a:r>
              <a:rPr lang="en-IN" sz="2000" dirty="0"/>
              <a:t>Optimizes both continuous and discrete functions and also multi-objective problems.</a:t>
            </a:r>
          </a:p>
          <a:p>
            <a:r>
              <a:rPr lang="en-IN" sz="2000" dirty="0"/>
              <a:t>Provides a list of “good” solutions and not just a single solution.</a:t>
            </a:r>
          </a:p>
          <a:p>
            <a:r>
              <a:rPr lang="en-IN" sz="2000" dirty="0"/>
              <a:t>Always gets an answer to the problem, which gets better over the time.</a:t>
            </a:r>
          </a:p>
          <a:p>
            <a:r>
              <a:rPr lang="en-IN" sz="2000" dirty="0"/>
              <a:t>Useful when the search space is very large and there are a large number of parameters involved.</a:t>
            </a:r>
          </a:p>
          <a:p>
            <a:endParaRPr lang="en-IN" sz="2000" dirty="0"/>
          </a:p>
        </p:txBody>
      </p:sp>
    </p:spTree>
    <p:extLst>
      <p:ext uri="{BB962C8B-B14F-4D97-AF65-F5344CB8AC3E}">
        <p14:creationId xmlns:p14="http://schemas.microsoft.com/office/powerpoint/2010/main" val="3794772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856984" cy="5793507"/>
          </a:xfrm>
        </p:spPr>
        <p:txBody>
          <a:bodyPr>
            <a:normAutofit lnSpcReduction="10000"/>
          </a:bodyPr>
          <a:lstStyle/>
          <a:p>
            <a:r>
              <a:rPr lang="en-IN" sz="2000" dirty="0"/>
              <a:t>Suppose generation of random number yield 12 and 18 then the chromosome which have mutation are Chromosome number 3 gen number 4 and Chromosome 5 gen number 2. </a:t>
            </a:r>
            <a:endParaRPr lang="en-IN" sz="2000" dirty="0" smtClean="0"/>
          </a:p>
          <a:p>
            <a:r>
              <a:rPr lang="en-IN" sz="2000" dirty="0" smtClean="0"/>
              <a:t>The </a:t>
            </a:r>
            <a:r>
              <a:rPr lang="en-IN" sz="2000" dirty="0"/>
              <a:t>value of mutated gens at mutation point is replaced by random number between 0-30. </a:t>
            </a:r>
            <a:endParaRPr lang="en-IN" sz="2000" dirty="0" smtClean="0"/>
          </a:p>
          <a:p>
            <a:r>
              <a:rPr lang="en-IN" sz="2000" dirty="0" smtClean="0"/>
              <a:t>Suppose </a:t>
            </a:r>
            <a:r>
              <a:rPr lang="en-IN" sz="2000" dirty="0"/>
              <a:t>generated random number are 2 and 5 then Chromosome composition after mutation are</a:t>
            </a:r>
            <a:r>
              <a:rPr lang="en-IN" sz="2000" dirty="0" smtClean="0"/>
              <a:t>:</a:t>
            </a:r>
          </a:p>
          <a:p>
            <a:r>
              <a:rPr lang="en-IN" sz="2000" dirty="0"/>
              <a:t>Chromosome[1] = [02;05;17;01] </a:t>
            </a:r>
            <a:endParaRPr lang="en-IN" sz="2000" dirty="0" smtClean="0"/>
          </a:p>
          <a:p>
            <a:r>
              <a:rPr lang="en-IN" sz="2000" dirty="0" smtClean="0"/>
              <a:t>Chromosome[2</a:t>
            </a:r>
            <a:r>
              <a:rPr lang="en-IN" sz="2000" dirty="0"/>
              <a:t>] = [10;04;13;14] </a:t>
            </a:r>
            <a:endParaRPr lang="en-IN" sz="2000" dirty="0" smtClean="0"/>
          </a:p>
          <a:p>
            <a:r>
              <a:rPr lang="en-IN" sz="2000" dirty="0" smtClean="0"/>
              <a:t>Chromosome[3</a:t>
            </a:r>
            <a:r>
              <a:rPr lang="en-IN" sz="2000" dirty="0"/>
              <a:t>] = [12;05;23;02] </a:t>
            </a:r>
            <a:endParaRPr lang="en-IN" sz="2000" dirty="0" smtClean="0"/>
          </a:p>
          <a:p>
            <a:r>
              <a:rPr lang="en-IN" sz="2000" dirty="0" smtClean="0"/>
              <a:t>Chromosome[4</a:t>
            </a:r>
            <a:r>
              <a:rPr lang="en-IN" sz="2000" dirty="0"/>
              <a:t>] = [20;04;13;14] </a:t>
            </a:r>
            <a:endParaRPr lang="en-IN" sz="2000" dirty="0" smtClean="0"/>
          </a:p>
          <a:p>
            <a:r>
              <a:rPr lang="en-IN" sz="2000" dirty="0" smtClean="0"/>
              <a:t>Chromosome[5</a:t>
            </a:r>
            <a:r>
              <a:rPr lang="en-IN" sz="2000" dirty="0"/>
              <a:t>] = [</a:t>
            </a:r>
            <a:r>
              <a:rPr lang="en-IN" sz="2000" dirty="0" smtClean="0"/>
              <a:t>10;05;13;03</a:t>
            </a:r>
            <a:r>
              <a:rPr lang="en-IN" sz="2000" dirty="0"/>
              <a:t>] </a:t>
            </a:r>
            <a:endParaRPr lang="en-IN" sz="2000" dirty="0" smtClean="0"/>
          </a:p>
          <a:p>
            <a:r>
              <a:rPr lang="en-IN" sz="2000" dirty="0" smtClean="0"/>
              <a:t>Chromosome[6</a:t>
            </a:r>
            <a:r>
              <a:rPr lang="en-IN" sz="2000" dirty="0"/>
              <a:t>] = [20;01;10;06</a:t>
            </a:r>
            <a:r>
              <a:rPr lang="en-IN" sz="2000" dirty="0" smtClean="0"/>
              <a:t>]</a:t>
            </a:r>
          </a:p>
          <a:p>
            <a:endParaRPr lang="en-IN" sz="2000" dirty="0"/>
          </a:p>
          <a:p>
            <a:r>
              <a:rPr lang="en-IN" sz="2000" dirty="0"/>
              <a:t>Finishing mutation process then we have one iteration or one generation of the genetic algorithm. </a:t>
            </a:r>
            <a:endParaRPr lang="en-IN" sz="2000" dirty="0" smtClean="0"/>
          </a:p>
          <a:p>
            <a:r>
              <a:rPr lang="en-IN" sz="2000" dirty="0" smtClean="0"/>
              <a:t>We </a:t>
            </a:r>
            <a:r>
              <a:rPr lang="en-IN" sz="2000" dirty="0"/>
              <a:t>can now evaluate the objective function after one generation:</a:t>
            </a:r>
          </a:p>
        </p:txBody>
      </p:sp>
    </p:spTree>
    <p:extLst>
      <p:ext uri="{BB962C8B-B14F-4D97-AF65-F5344CB8AC3E}">
        <p14:creationId xmlns:p14="http://schemas.microsoft.com/office/powerpoint/2010/main" val="3486193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040560"/>
          </a:xfrm>
        </p:spPr>
        <p:txBody>
          <a:bodyPr>
            <a:normAutofit/>
          </a:bodyPr>
          <a:lstStyle/>
          <a:p>
            <a:r>
              <a:rPr lang="en-IN" sz="2000" dirty="0"/>
              <a:t>Chromosome[1] = [02;05;17;01] </a:t>
            </a:r>
            <a:r>
              <a:rPr lang="en-IN" sz="2000" dirty="0" err="1"/>
              <a:t>F_obj</a:t>
            </a:r>
            <a:r>
              <a:rPr lang="en-IN" sz="2000" dirty="0"/>
              <a:t>[1] = Abs(( 02 + 2*05 + 3*17 + 4*01 ) - 30) = Abs((2 + 10 + 51 + 4 ) - 30) = Abs(67 - 30) = 37 </a:t>
            </a:r>
            <a:endParaRPr lang="en-IN" sz="2000" dirty="0" smtClean="0"/>
          </a:p>
          <a:p>
            <a:r>
              <a:rPr lang="en-IN" sz="2000" dirty="0" smtClean="0"/>
              <a:t>Chromosome[2</a:t>
            </a:r>
            <a:r>
              <a:rPr lang="en-IN" sz="2000" dirty="0"/>
              <a:t>] = [10;04;13;14] </a:t>
            </a:r>
            <a:r>
              <a:rPr lang="en-IN" sz="2000" dirty="0" err="1"/>
              <a:t>F_obj</a:t>
            </a:r>
            <a:r>
              <a:rPr lang="en-IN" sz="2000" dirty="0"/>
              <a:t>[2] = Abs(( 10 + 2*04 + 3*13 + 4*14 ) - 30) = Abs((10 + 8 + 33 + 56 ) - 30) = Abs(107 - 30) = 77 </a:t>
            </a:r>
            <a:endParaRPr lang="en-IN" sz="2000" dirty="0" smtClean="0"/>
          </a:p>
          <a:p>
            <a:r>
              <a:rPr lang="en-IN" sz="2000" dirty="0" smtClean="0"/>
              <a:t>Chromosome[3</a:t>
            </a:r>
            <a:r>
              <a:rPr lang="en-IN" sz="2000" dirty="0"/>
              <a:t>] = [12;05;23;02] </a:t>
            </a:r>
            <a:r>
              <a:rPr lang="en-IN" sz="2000" dirty="0" err="1"/>
              <a:t>F_obj</a:t>
            </a:r>
            <a:r>
              <a:rPr lang="en-IN" sz="2000" dirty="0"/>
              <a:t>[3] = Abs(( 12 + 2*05 + 3*23 + 4*02 ) - 30) = Abs((12 + 10 + 69 + 8 ) - 30) = Abs(87 - 30) = 47 </a:t>
            </a:r>
            <a:endParaRPr lang="en-IN" sz="2000" dirty="0" smtClean="0"/>
          </a:p>
          <a:p>
            <a:r>
              <a:rPr lang="en-IN" sz="2000" dirty="0" smtClean="0"/>
              <a:t>Chromosome[4</a:t>
            </a:r>
            <a:r>
              <a:rPr lang="en-IN" sz="2000" dirty="0"/>
              <a:t>] = [20;04;13;14] </a:t>
            </a:r>
            <a:r>
              <a:rPr lang="en-IN" sz="2000" dirty="0" err="1"/>
              <a:t>F_obj</a:t>
            </a:r>
            <a:r>
              <a:rPr lang="en-IN" sz="2000" dirty="0"/>
              <a:t>[4] = Abs(( 20 + 2*04 + 3*13 + 4*14 ) - 30) = Abs((20 + 8 + 39 + 56 ) - 30) = Abs(123 - 30) = 93 </a:t>
            </a:r>
            <a:endParaRPr lang="en-IN" sz="2000" dirty="0" smtClean="0"/>
          </a:p>
          <a:p>
            <a:r>
              <a:rPr lang="en-IN" sz="2000" dirty="0" smtClean="0"/>
              <a:t>Chromosome[5</a:t>
            </a:r>
            <a:r>
              <a:rPr lang="en-IN" sz="2000" dirty="0"/>
              <a:t>] = [</a:t>
            </a:r>
            <a:r>
              <a:rPr lang="en-IN" sz="2000" dirty="0" smtClean="0"/>
              <a:t>10;05;14;03</a:t>
            </a:r>
            <a:r>
              <a:rPr lang="en-IN" sz="2000" dirty="0"/>
              <a:t>] </a:t>
            </a:r>
            <a:r>
              <a:rPr lang="en-IN" sz="2000" dirty="0" err="1"/>
              <a:t>F_obj</a:t>
            </a:r>
            <a:r>
              <a:rPr lang="en-IN" sz="2000" dirty="0"/>
              <a:t>[5] = Abs(( 10 + 2*05 + </a:t>
            </a:r>
            <a:r>
              <a:rPr lang="en-IN" sz="2000" dirty="0" smtClean="0"/>
              <a:t>3*14 </a:t>
            </a:r>
            <a:r>
              <a:rPr lang="en-IN" sz="2000" dirty="0"/>
              <a:t>+ 4*03 ) - 30) = Abs((10 + 10 + </a:t>
            </a:r>
            <a:r>
              <a:rPr lang="en-IN" sz="2000" dirty="0" smtClean="0"/>
              <a:t>42 </a:t>
            </a:r>
            <a:r>
              <a:rPr lang="en-IN" sz="2000" dirty="0"/>
              <a:t>+ 12 ) - 30) = </a:t>
            </a:r>
            <a:r>
              <a:rPr lang="en-IN" sz="2000" dirty="0" smtClean="0"/>
              <a:t>Abs(74 </a:t>
            </a:r>
            <a:r>
              <a:rPr lang="en-IN" sz="2000" dirty="0"/>
              <a:t>- 30) = </a:t>
            </a:r>
            <a:r>
              <a:rPr lang="en-IN" sz="2000" dirty="0" smtClean="0"/>
              <a:t>44 </a:t>
            </a:r>
          </a:p>
          <a:p>
            <a:r>
              <a:rPr lang="en-IN" sz="2000" dirty="0" smtClean="0"/>
              <a:t>Chromosome[6</a:t>
            </a:r>
            <a:r>
              <a:rPr lang="en-IN" sz="2000" dirty="0"/>
              <a:t>] = [20;01;10;06] </a:t>
            </a:r>
            <a:r>
              <a:rPr lang="en-IN" sz="2000" dirty="0" err="1"/>
              <a:t>F_obj</a:t>
            </a:r>
            <a:r>
              <a:rPr lang="en-IN" sz="2000" dirty="0"/>
              <a:t>[6] = Abs(( 20 + 2*01 + 3*10 + 4*06 ) - 30) = Abs((20 + 2 + 30 + 24 ) - 30) = Abs(76 - 30) = 46</a:t>
            </a:r>
          </a:p>
        </p:txBody>
      </p:sp>
    </p:spTree>
    <p:extLst>
      <p:ext uri="{BB962C8B-B14F-4D97-AF65-F5344CB8AC3E}">
        <p14:creationId xmlns:p14="http://schemas.microsoft.com/office/powerpoint/2010/main" val="3813140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t>From the evaluation of new Chromosome we can see that the objective function is decreasing, this means that we have better Chromosome or solution compared with previous Chromosome generation. </a:t>
            </a:r>
            <a:endParaRPr lang="en-IN" sz="2000" dirty="0" smtClean="0"/>
          </a:p>
          <a:p>
            <a:r>
              <a:rPr lang="en-IN" sz="2000" dirty="0" smtClean="0"/>
              <a:t>New </a:t>
            </a:r>
            <a:r>
              <a:rPr lang="en-IN" sz="2000" dirty="0"/>
              <a:t>Chromosomes for next iteration are: </a:t>
            </a:r>
            <a:endParaRPr lang="en-IN" sz="2000" dirty="0" smtClean="0"/>
          </a:p>
          <a:p>
            <a:r>
              <a:rPr lang="en-IN" sz="2000" dirty="0" smtClean="0"/>
              <a:t>Chromosome[1</a:t>
            </a:r>
            <a:r>
              <a:rPr lang="en-IN" sz="2000" dirty="0"/>
              <a:t>] = [02;05;17;01] </a:t>
            </a:r>
            <a:endParaRPr lang="en-IN" sz="2000" dirty="0" smtClean="0"/>
          </a:p>
          <a:p>
            <a:r>
              <a:rPr lang="en-IN" sz="2000" dirty="0" smtClean="0"/>
              <a:t>Chromosome[2</a:t>
            </a:r>
            <a:r>
              <a:rPr lang="en-IN" sz="2000" dirty="0"/>
              <a:t>] = [10;04;13;14] </a:t>
            </a:r>
            <a:endParaRPr lang="en-IN" sz="2000" dirty="0" smtClean="0"/>
          </a:p>
          <a:p>
            <a:r>
              <a:rPr lang="en-IN" sz="2000" dirty="0" smtClean="0"/>
              <a:t>Chromosome[3</a:t>
            </a:r>
            <a:r>
              <a:rPr lang="en-IN" sz="2000" dirty="0"/>
              <a:t>] = [12;05;23;02] </a:t>
            </a:r>
            <a:endParaRPr lang="en-IN" sz="2000" dirty="0" smtClean="0"/>
          </a:p>
          <a:p>
            <a:r>
              <a:rPr lang="en-IN" sz="2000" dirty="0" smtClean="0"/>
              <a:t>Chromosome[4</a:t>
            </a:r>
            <a:r>
              <a:rPr lang="en-IN" sz="2000" dirty="0"/>
              <a:t>] = [20;04;13;14] </a:t>
            </a:r>
            <a:endParaRPr lang="en-IN" sz="2000" dirty="0" smtClean="0"/>
          </a:p>
          <a:p>
            <a:r>
              <a:rPr lang="en-IN" sz="2000" dirty="0" smtClean="0"/>
              <a:t>Chromosome[5</a:t>
            </a:r>
            <a:r>
              <a:rPr lang="en-IN" sz="2000" dirty="0"/>
              <a:t>] = [</a:t>
            </a:r>
            <a:r>
              <a:rPr lang="en-IN" sz="2000" dirty="0" smtClean="0"/>
              <a:t>10;05;14;03</a:t>
            </a:r>
            <a:r>
              <a:rPr lang="en-IN" sz="2000" dirty="0"/>
              <a:t>] </a:t>
            </a:r>
            <a:endParaRPr lang="en-IN" sz="2000" dirty="0" smtClean="0"/>
          </a:p>
          <a:p>
            <a:r>
              <a:rPr lang="en-IN" sz="2000" dirty="0" smtClean="0"/>
              <a:t>Chromosome[6</a:t>
            </a:r>
            <a:r>
              <a:rPr lang="en-IN" sz="2000" dirty="0"/>
              <a:t>] = [20;01;10;06]</a:t>
            </a:r>
          </a:p>
        </p:txBody>
      </p:sp>
    </p:spTree>
    <p:extLst>
      <p:ext uri="{BB962C8B-B14F-4D97-AF65-F5344CB8AC3E}">
        <p14:creationId xmlns:p14="http://schemas.microsoft.com/office/powerpoint/2010/main" val="463708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988840"/>
            <a:ext cx="8496944" cy="4392488"/>
          </a:xfrm>
        </p:spPr>
        <p:txBody>
          <a:bodyPr>
            <a:normAutofit/>
          </a:bodyPr>
          <a:lstStyle/>
          <a:p>
            <a:r>
              <a:rPr lang="en-IN" sz="2000" dirty="0"/>
              <a:t>These new Chromosomes will undergo the same process as the previous generation of Chromosomes such as evaluation, selection, crossover and mutation and at the end it produce new generation of Chromosome for the next iteration. </a:t>
            </a:r>
            <a:endParaRPr lang="en-IN" sz="2000" dirty="0" smtClean="0"/>
          </a:p>
          <a:p>
            <a:r>
              <a:rPr lang="en-IN" sz="2000" dirty="0" smtClean="0"/>
              <a:t>This </a:t>
            </a:r>
            <a:r>
              <a:rPr lang="en-IN" sz="2000" dirty="0"/>
              <a:t>process will be repeated until a predetermined number of generations. </a:t>
            </a:r>
            <a:endParaRPr lang="en-IN" sz="2000" dirty="0" smtClean="0"/>
          </a:p>
          <a:p>
            <a:r>
              <a:rPr lang="en-IN" sz="2000" dirty="0" smtClean="0"/>
              <a:t>For </a:t>
            </a:r>
            <a:r>
              <a:rPr lang="en-IN" sz="2000" dirty="0"/>
              <a:t>this example, after running 50 generations, best chromosome is obtained: </a:t>
            </a:r>
            <a:endParaRPr lang="en-IN" sz="2000" dirty="0" smtClean="0"/>
          </a:p>
          <a:p>
            <a:r>
              <a:rPr lang="en-IN" sz="2000" dirty="0" smtClean="0"/>
              <a:t>Chromosome </a:t>
            </a:r>
            <a:r>
              <a:rPr lang="en-IN" sz="2000" dirty="0"/>
              <a:t>= [07; 05; 03; 01] </a:t>
            </a:r>
            <a:endParaRPr lang="en-IN" sz="2000" dirty="0" smtClean="0"/>
          </a:p>
          <a:p>
            <a:r>
              <a:rPr lang="en-IN" sz="2000" dirty="0" smtClean="0"/>
              <a:t>This </a:t>
            </a:r>
            <a:r>
              <a:rPr lang="en-IN" sz="2000" dirty="0"/>
              <a:t>means that: a = 7, b = 5, c = 3, d = 1 </a:t>
            </a:r>
            <a:endParaRPr lang="en-IN" sz="2000" dirty="0" smtClean="0"/>
          </a:p>
        </p:txBody>
      </p:sp>
    </p:spTree>
    <p:extLst>
      <p:ext uri="{BB962C8B-B14F-4D97-AF65-F5344CB8AC3E}">
        <p14:creationId xmlns:p14="http://schemas.microsoft.com/office/powerpoint/2010/main" val="3489534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0-1 Knapsack</a:t>
            </a:r>
            <a:endParaRPr lang="en-IN" dirty="0"/>
          </a:p>
        </p:txBody>
      </p:sp>
      <p:sp>
        <p:nvSpPr>
          <p:cNvPr id="3" name="Content Placeholder 2"/>
          <p:cNvSpPr>
            <a:spLocks noGrp="1"/>
          </p:cNvSpPr>
          <p:nvPr>
            <p:ph idx="1"/>
          </p:nvPr>
        </p:nvSpPr>
        <p:spPr/>
        <p:txBody>
          <a:bodyPr>
            <a:normAutofit/>
          </a:bodyPr>
          <a:lstStyle/>
          <a:p>
            <a:r>
              <a:rPr lang="en-IN" sz="2000" dirty="0"/>
              <a:t>Suppose we have a knapsack that has a capacity of 13 cubic inches and several items of different sizes and different benefits. </a:t>
            </a:r>
            <a:endParaRPr lang="en-IN" sz="2000" dirty="0" smtClean="0"/>
          </a:p>
          <a:p>
            <a:r>
              <a:rPr lang="en-IN" sz="2000" dirty="0" smtClean="0"/>
              <a:t>We </a:t>
            </a:r>
            <a:r>
              <a:rPr lang="en-IN" sz="2000" dirty="0"/>
              <a:t>want to include in the knapsack only these items that will have the greatest total benefit within the constraint of the knapsack’s capacity. </a:t>
            </a:r>
            <a:endParaRPr lang="en-IN" sz="2000" dirty="0" smtClean="0"/>
          </a:p>
          <a:p>
            <a:r>
              <a:rPr lang="en-IN" sz="2000" dirty="0" smtClean="0"/>
              <a:t>There </a:t>
            </a:r>
            <a:r>
              <a:rPr lang="en-IN" sz="2000" dirty="0"/>
              <a:t>are three potential items (</a:t>
            </a:r>
            <a:r>
              <a:rPr lang="en-IN" sz="2000" dirty="0" err="1"/>
              <a:t>labeled</a:t>
            </a:r>
            <a:r>
              <a:rPr lang="en-IN" sz="2000" dirty="0"/>
              <a:t> ‘A,’ ‘B,’ ‘C’). Their volumes and benefits are as follows</a:t>
            </a:r>
            <a:r>
              <a:rPr lang="en-IN" sz="2000" dirty="0" smtClean="0"/>
              <a:t>:</a:t>
            </a:r>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717032"/>
            <a:ext cx="26955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780" y="4602857"/>
            <a:ext cx="43719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166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sz="2000" dirty="0"/>
          </a:p>
          <a:p>
            <a:endParaRPr lang="en-IN" sz="2000" dirty="0" smtClean="0"/>
          </a:p>
          <a:p>
            <a:endParaRPr lang="en-IN" sz="2000" dirty="0"/>
          </a:p>
          <a:p>
            <a:endParaRPr lang="en-IN" sz="2000" dirty="0" smtClean="0"/>
          </a:p>
          <a:p>
            <a:endParaRPr lang="en-IN" sz="2000" dirty="0"/>
          </a:p>
          <a:p>
            <a:r>
              <a:rPr lang="en-IN" sz="2000" dirty="0"/>
              <a:t>In order to find the best solution we have to identify a subset that meets the constraint and has the maximum total benefit. </a:t>
            </a:r>
            <a:endParaRPr lang="en-IN" sz="2000" dirty="0" smtClean="0"/>
          </a:p>
          <a:p>
            <a:r>
              <a:rPr lang="en-IN" sz="2000" dirty="0" smtClean="0"/>
              <a:t>Hence</a:t>
            </a:r>
            <a:r>
              <a:rPr lang="en-IN" sz="2000" dirty="0"/>
              <a:t>, the optimal benefit for the given constraint (V = 13) can only be obtained with one quantity of A, one quantity of B, and zero quantity of C, and it is 7.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6672"/>
            <a:ext cx="61436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07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NP problems and the 0-1 KP </a:t>
            </a:r>
          </a:p>
        </p:txBody>
      </p:sp>
      <p:sp>
        <p:nvSpPr>
          <p:cNvPr id="3" name="Content Placeholder 2"/>
          <p:cNvSpPr>
            <a:spLocks noGrp="1"/>
          </p:cNvSpPr>
          <p:nvPr>
            <p:ph idx="1"/>
          </p:nvPr>
        </p:nvSpPr>
        <p:spPr/>
        <p:txBody>
          <a:bodyPr>
            <a:normAutofit lnSpcReduction="10000"/>
          </a:bodyPr>
          <a:lstStyle/>
          <a:p>
            <a:r>
              <a:rPr lang="en-IN" sz="2000" dirty="0"/>
              <a:t>NP (non-deterministic polynomial) problems are ones for which there are no known algorithms that would guarantee to run in a polynomial time. </a:t>
            </a:r>
            <a:endParaRPr lang="en-IN" sz="2000" dirty="0" smtClean="0"/>
          </a:p>
          <a:p>
            <a:r>
              <a:rPr lang="en-IN" sz="2000" dirty="0" smtClean="0"/>
              <a:t>However</a:t>
            </a:r>
            <a:r>
              <a:rPr lang="en-IN" sz="2000" dirty="0"/>
              <a:t>, it is possible to “guess” a solution and check it, both in polynomial time. </a:t>
            </a:r>
            <a:endParaRPr lang="en-IN" sz="2000" dirty="0" smtClean="0"/>
          </a:p>
          <a:p>
            <a:r>
              <a:rPr lang="en-IN" sz="2000" dirty="0" smtClean="0"/>
              <a:t>Some </a:t>
            </a:r>
            <a:r>
              <a:rPr lang="en-IN" sz="2000" dirty="0"/>
              <a:t>of the most well-known NP problems are the traveling salesman, Hamilton circuit, bin packing, knapsack, and </a:t>
            </a:r>
            <a:r>
              <a:rPr lang="en-IN" sz="2000" dirty="0" smtClean="0"/>
              <a:t>clique.</a:t>
            </a:r>
          </a:p>
          <a:p>
            <a:r>
              <a:rPr lang="en-IN" sz="2000" dirty="0"/>
              <a:t>GAs have shown to be well suited for high-quality solutions to larger NP problems and currently they are the most efficient ways for finding an approximately optimal solution for optimization problems. </a:t>
            </a:r>
            <a:endParaRPr lang="en-IN" sz="2000" dirty="0" smtClean="0"/>
          </a:p>
          <a:p>
            <a:r>
              <a:rPr lang="en-IN" sz="2000" dirty="0" smtClean="0"/>
              <a:t>They </a:t>
            </a:r>
            <a:r>
              <a:rPr lang="en-IN" sz="2000" dirty="0"/>
              <a:t>do not involve extensive search algorithms and do not try to find the best solution, but they simply generate a candidate for a solution, check in polynomial time whether it is a solution or not and how good a solution it is. </a:t>
            </a:r>
            <a:endParaRPr lang="en-IN" sz="2000" dirty="0" smtClean="0"/>
          </a:p>
          <a:p>
            <a:r>
              <a:rPr lang="en-IN" sz="2000" dirty="0" smtClean="0"/>
              <a:t>GAs </a:t>
            </a:r>
            <a:r>
              <a:rPr lang="en-IN" sz="2000" dirty="0"/>
              <a:t>do not always give the optimal solution, but a solution that is close enough to the optimal </a:t>
            </a:r>
            <a:r>
              <a:rPr lang="en-IN" sz="2000" dirty="0" smtClean="0"/>
              <a:t>one.</a:t>
            </a:r>
            <a:endParaRPr lang="en-IN" sz="2000" dirty="0"/>
          </a:p>
        </p:txBody>
      </p:sp>
    </p:spTree>
    <p:extLst>
      <p:ext uri="{BB962C8B-B14F-4D97-AF65-F5344CB8AC3E}">
        <p14:creationId xmlns:p14="http://schemas.microsoft.com/office/powerpoint/2010/main" val="593544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63267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Limitations of </a:t>
            </a:r>
            <a:r>
              <a:rPr lang="en-IN" dirty="0" smtClean="0"/>
              <a:t>GAs</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r>
              <a:rPr lang="en-IN" sz="2000" dirty="0"/>
              <a:t>GAs are not suited for all problems, especially problems which are simple and for which derivative information is available.</a:t>
            </a:r>
          </a:p>
          <a:p>
            <a:r>
              <a:rPr lang="en-IN" sz="2000" dirty="0"/>
              <a:t>Fitness value is calculated repeatedly which might be computationally expensive for some problems.</a:t>
            </a:r>
          </a:p>
          <a:p>
            <a:r>
              <a:rPr lang="en-IN" sz="2000" dirty="0"/>
              <a:t>Being stochastic, there are no guarantees on the optimality or the quality of the solution.</a:t>
            </a:r>
          </a:p>
          <a:p>
            <a:r>
              <a:rPr lang="en-IN" sz="2000" dirty="0"/>
              <a:t>If not implemented properly, the GA may not converge to the optimal solution.</a:t>
            </a:r>
          </a:p>
          <a:p>
            <a:endParaRPr lang="en-IN" sz="2000" dirty="0"/>
          </a:p>
        </p:txBody>
      </p:sp>
    </p:spTree>
    <p:extLst>
      <p:ext uri="{BB962C8B-B14F-4D97-AF65-F5344CB8AC3E}">
        <p14:creationId xmlns:p14="http://schemas.microsoft.com/office/powerpoint/2010/main" val="387726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GA – </a:t>
            </a:r>
            <a:r>
              <a:rPr lang="en-IN" dirty="0" smtClean="0"/>
              <a:t>Motivation</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IN" sz="2000" dirty="0"/>
              <a:t>Genetic Algorithms have the ability to deliver a “good-enough” solution “fast-enough”. </a:t>
            </a:r>
            <a:endParaRPr lang="en-IN" sz="2000" dirty="0" smtClean="0"/>
          </a:p>
          <a:p>
            <a:r>
              <a:rPr lang="en-IN" sz="2000" dirty="0" smtClean="0"/>
              <a:t>This </a:t>
            </a:r>
            <a:r>
              <a:rPr lang="en-IN" sz="2000" dirty="0"/>
              <a:t>makes genetic algorithms attractive for use in solving optimization problems. </a:t>
            </a:r>
            <a:endParaRPr lang="en-IN" sz="2000" dirty="0" smtClean="0"/>
          </a:p>
          <a:p>
            <a:r>
              <a:rPr lang="en-IN" sz="2000" dirty="0" smtClean="0"/>
              <a:t>The </a:t>
            </a:r>
            <a:r>
              <a:rPr lang="en-IN" sz="2000" dirty="0"/>
              <a:t>reasons why GAs are needed are as follows </a:t>
            </a:r>
            <a:r>
              <a:rPr lang="en-IN" sz="2000" dirty="0" smtClean="0"/>
              <a:t>−</a:t>
            </a:r>
          </a:p>
          <a:p>
            <a:r>
              <a:rPr lang="en-IN" sz="2400" b="1" dirty="0"/>
              <a:t>Solving Difficult </a:t>
            </a:r>
            <a:r>
              <a:rPr lang="en-IN" sz="2400" b="1" dirty="0" smtClean="0"/>
              <a:t>Problems:</a:t>
            </a:r>
          </a:p>
          <a:p>
            <a:pPr lvl="1"/>
            <a:r>
              <a:rPr lang="en-IN" sz="2000" dirty="0"/>
              <a:t>In computer science, there is a large set of problems, which are </a:t>
            </a:r>
            <a:r>
              <a:rPr lang="en-IN" sz="2000" b="1" dirty="0"/>
              <a:t>NP-Hard</a:t>
            </a:r>
            <a:r>
              <a:rPr lang="en-IN" sz="2000" dirty="0"/>
              <a:t>. </a:t>
            </a:r>
            <a:endParaRPr lang="en-IN" sz="2000" dirty="0" smtClean="0"/>
          </a:p>
          <a:p>
            <a:pPr lvl="1"/>
            <a:r>
              <a:rPr lang="en-IN" sz="2000" dirty="0" smtClean="0"/>
              <a:t>What </a:t>
            </a:r>
            <a:r>
              <a:rPr lang="en-IN" sz="2000" dirty="0"/>
              <a:t>this essentially means is that, even the most powerful computing systems take a very long time (even years!) to solve that problem. </a:t>
            </a:r>
            <a:endParaRPr lang="en-IN" sz="2000" dirty="0" smtClean="0"/>
          </a:p>
          <a:p>
            <a:pPr lvl="1"/>
            <a:r>
              <a:rPr lang="en-IN" sz="2000" dirty="0" smtClean="0"/>
              <a:t>In </a:t>
            </a:r>
            <a:r>
              <a:rPr lang="en-IN" sz="2000" dirty="0"/>
              <a:t>such a scenario, GAs prove to be an efficient tool to provide </a:t>
            </a:r>
            <a:r>
              <a:rPr lang="en-IN" sz="2000" b="1" dirty="0"/>
              <a:t>usable near-optimal solutions</a:t>
            </a:r>
            <a:r>
              <a:rPr lang="en-IN" sz="2000" dirty="0"/>
              <a:t> in a short amount of time.</a:t>
            </a:r>
            <a:endParaRPr lang="en-IN" sz="2000" b="1" dirty="0"/>
          </a:p>
          <a:p>
            <a:pPr lvl="1"/>
            <a:endParaRPr lang="en-IN" sz="2000" b="1" dirty="0"/>
          </a:p>
          <a:p>
            <a:endParaRPr lang="en-IN" sz="2000" dirty="0"/>
          </a:p>
        </p:txBody>
      </p:sp>
    </p:spTree>
    <p:extLst>
      <p:ext uri="{BB962C8B-B14F-4D97-AF65-F5344CB8AC3E}">
        <p14:creationId xmlns:p14="http://schemas.microsoft.com/office/powerpoint/2010/main" val="379739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2400" b="1" dirty="0" smtClean="0"/>
              <a:t>Failure of Gradient Based Methods:</a:t>
            </a:r>
          </a:p>
          <a:p>
            <a:pPr lvl="1"/>
            <a:r>
              <a:rPr lang="en-IN" sz="2000" dirty="0" smtClean="0"/>
              <a:t>Traditional </a:t>
            </a:r>
            <a:r>
              <a:rPr lang="en-IN" sz="2000" dirty="0"/>
              <a:t>calculus based methods work by starting at a random point and by moving in the direction of the gradient, till we reach the top of the hill. </a:t>
            </a:r>
            <a:endParaRPr lang="en-IN" sz="2000" dirty="0" smtClean="0"/>
          </a:p>
          <a:p>
            <a:pPr lvl="1"/>
            <a:r>
              <a:rPr lang="en-IN" sz="2000" dirty="0" smtClean="0"/>
              <a:t>This </a:t>
            </a:r>
            <a:r>
              <a:rPr lang="en-IN" sz="2000" dirty="0"/>
              <a:t>technique is efficient and works very well for single-peaked objective functions like the cost function in linear regression. </a:t>
            </a:r>
            <a:endParaRPr lang="en-IN" sz="2000" dirty="0" smtClean="0"/>
          </a:p>
          <a:p>
            <a:pPr lvl="1"/>
            <a:r>
              <a:rPr lang="en-IN" sz="2000" dirty="0" smtClean="0"/>
              <a:t>But</a:t>
            </a:r>
            <a:r>
              <a:rPr lang="en-IN" sz="2000" dirty="0"/>
              <a:t>, in most real-world situations, we have a very complex problem called as landscapes, which are made of many peaks and many valleys, which causes such methods to fail, as they suffer from an inherent tendency of getting stuck at the local optima as shown in the following figure.</a:t>
            </a:r>
          </a:p>
        </p:txBody>
      </p:sp>
      <p:pic>
        <p:nvPicPr>
          <p:cNvPr id="2050" name="Picture 2" descr="GA Moti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293096"/>
            <a:ext cx="5715000" cy="209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436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5422</Words>
  <Application>Microsoft Office PowerPoint</Application>
  <PresentationFormat>On-screen Show (4:3)</PresentationFormat>
  <Paragraphs>498</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Genetics Algorithm</vt:lpstr>
      <vt:lpstr>Introduction</vt:lpstr>
      <vt:lpstr>Introduction to Optimization</vt:lpstr>
      <vt:lpstr>What are Genetic Algorithms?</vt:lpstr>
      <vt:lpstr>PowerPoint Presentation</vt:lpstr>
      <vt:lpstr>Advantages of GAs</vt:lpstr>
      <vt:lpstr>Limitations of GAs</vt:lpstr>
      <vt:lpstr>GA – Motivation</vt:lpstr>
      <vt:lpstr>PowerPoint Presentation</vt:lpstr>
      <vt:lpstr>PowerPoint Presentation</vt:lpstr>
      <vt:lpstr>Basic Terminology</vt:lpstr>
      <vt:lpstr>PowerPoint Presentation</vt:lpstr>
      <vt:lpstr>PowerPoint Presentation</vt:lpstr>
      <vt:lpstr>Basic Structure</vt:lpstr>
      <vt:lpstr>Genotype Representation</vt:lpstr>
      <vt:lpstr>Binary Representation</vt:lpstr>
      <vt:lpstr>Real Valued Representation</vt:lpstr>
      <vt:lpstr>Integer Representation</vt:lpstr>
      <vt:lpstr>Permutation Representation</vt:lpstr>
      <vt:lpstr>Genetic Algorithms - Population</vt:lpstr>
      <vt:lpstr>Population Initialization</vt:lpstr>
      <vt:lpstr>Population Models</vt:lpstr>
      <vt:lpstr>Genetic Algorithms - Fitness Function</vt:lpstr>
      <vt:lpstr>PowerPoint Presentation</vt:lpstr>
      <vt:lpstr>Genetic Algorithms - Parent Selection</vt:lpstr>
      <vt:lpstr>Fitness Proportionate Selection</vt:lpstr>
      <vt:lpstr>Roulette Wheel Selection</vt:lpstr>
      <vt:lpstr>PowerPoint Presentation</vt:lpstr>
      <vt:lpstr>Stochastic Universal Sampling (SUS)</vt:lpstr>
      <vt:lpstr>Tournament Selection</vt:lpstr>
      <vt:lpstr>Rank Selection</vt:lpstr>
      <vt:lpstr>PowerPoint Presentation</vt:lpstr>
      <vt:lpstr>Random Selection</vt:lpstr>
      <vt:lpstr>Genetic Algorithms - Crossover</vt:lpstr>
      <vt:lpstr>PowerPoint Presentation</vt:lpstr>
      <vt:lpstr>PowerPoint Presentation</vt:lpstr>
      <vt:lpstr>PowerPoint Presentation</vt:lpstr>
      <vt:lpstr>Genetic Algorithms - Mutation</vt:lpstr>
      <vt:lpstr>Mutation Operators</vt:lpstr>
      <vt:lpstr>PowerPoint Presentation</vt:lpstr>
      <vt:lpstr>Genetic Algorithms - Survivor Selection</vt:lpstr>
      <vt:lpstr>Age Based Selection</vt:lpstr>
      <vt:lpstr>PowerPoint Presentation</vt:lpstr>
      <vt:lpstr>Genetic Algorithms - Termination Condition </vt:lpstr>
      <vt:lpstr>PowerPoint Presentation</vt:lpstr>
      <vt:lpstr>Genetic Algorithms - Application Areas</vt:lpstr>
      <vt:lpstr>PowerPoint Presentation</vt:lpstr>
      <vt:lpstr>Numerical Example</vt:lpstr>
      <vt:lpstr>Step 1. Initialization</vt:lpstr>
      <vt:lpstr>Step 2. Evaluation </vt:lpstr>
      <vt:lpstr>Step 3. Selection </vt:lpstr>
      <vt:lpstr>PowerPoint Presentation</vt:lpstr>
      <vt:lpstr>PowerPoint Presentation</vt:lpstr>
      <vt:lpstr>PowerPoint Presentation</vt:lpstr>
      <vt:lpstr>Crossover</vt:lpstr>
      <vt:lpstr>PowerPoint Presentation</vt:lpstr>
      <vt:lpstr>PowerPoint Presentation</vt:lpstr>
      <vt:lpstr>PowerPoint Presentation</vt:lpstr>
      <vt:lpstr>Step 5. Mutation</vt:lpstr>
      <vt:lpstr>PowerPoint Presentation</vt:lpstr>
      <vt:lpstr>PowerPoint Presentation</vt:lpstr>
      <vt:lpstr>PowerPoint Presentation</vt:lpstr>
      <vt:lpstr>PowerPoint Presentation</vt:lpstr>
      <vt:lpstr>Practice problem: 0-1 Knapsack</vt:lpstr>
      <vt:lpstr>PowerPoint Presentation</vt:lpstr>
      <vt:lpstr>NP problems and the 0-1 KP </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Algorithm</dc:title>
  <dc:creator>Singla</dc:creator>
  <cp:lastModifiedBy>Singla</cp:lastModifiedBy>
  <cp:revision>15</cp:revision>
  <dcterms:created xsi:type="dcterms:W3CDTF">2020-09-20T11:36:41Z</dcterms:created>
  <dcterms:modified xsi:type="dcterms:W3CDTF">2020-09-21T07:09:15Z</dcterms:modified>
</cp:coreProperties>
</file>