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13">
  <p:sldMasterIdLst>
    <p:sldMasterId id="2147483687" r:id="rId1"/>
  </p:sldMasterIdLst>
  <p:notesMasterIdLst>
    <p:notesMasterId r:id="rId25"/>
  </p:notesMasterIdLst>
  <p:sldIdLst>
    <p:sldId id="554" r:id="rId2"/>
    <p:sldId id="542" r:id="rId3"/>
    <p:sldId id="546" r:id="rId4"/>
    <p:sldId id="547" r:id="rId5"/>
    <p:sldId id="523" r:id="rId6"/>
    <p:sldId id="550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48" r:id="rId15"/>
    <p:sldId id="549" r:id="rId16"/>
    <p:sldId id="553" r:id="rId17"/>
    <p:sldId id="551" r:id="rId18"/>
    <p:sldId id="558" r:id="rId19"/>
    <p:sldId id="552" r:id="rId20"/>
    <p:sldId id="555" r:id="rId21"/>
    <p:sldId id="556" r:id="rId22"/>
    <p:sldId id="557" r:id="rId23"/>
    <p:sldId id="54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e Oliveira" initials="BO" lastIdx="1" clrIdx="0">
    <p:extLst>
      <p:ext uri="{19B8F6BF-5375-455C-9EA6-DF929625EA0E}">
        <p15:presenceInfo xmlns:p15="http://schemas.microsoft.com/office/powerpoint/2012/main" userId="Bel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7DE3"/>
    <a:srgbClr val="6761E1"/>
    <a:srgbClr val="7C76F6"/>
    <a:srgbClr val="828CEA"/>
    <a:srgbClr val="7676F6"/>
    <a:srgbClr val="6D6DFF"/>
    <a:srgbClr val="3F32EE"/>
    <a:srgbClr val="6600CC"/>
    <a:srgbClr val="4B87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82" d="100"/>
          <a:sy n="82" d="100"/>
        </p:scale>
        <p:origin x="136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1AC2-F208-4C4B-A1DC-7F13764FBDB9}" type="datetimeFigureOut">
              <a:rPr lang="pt-BR" smtClean="0"/>
              <a:pPr/>
              <a:t>22/09/2023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92D6-51D4-4381-AB68-5737E42492B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645024"/>
            <a:ext cx="3733819" cy="91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669024"/>
            <a:ext cx="373380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3933056"/>
            <a:ext cx="3733801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3888743"/>
            <a:ext cx="1965960" cy="18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3923912"/>
            <a:ext cx="1965960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white">
          <a:xfrm>
            <a:off x="5410200" y="3765455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white">
          <a:xfrm>
            <a:off x="7376507" y="3864038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501008"/>
            <a:ext cx="9144000" cy="24417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73625"/>
            <a:ext cx="9144001" cy="171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410200" y="3540608"/>
            <a:ext cx="3733801" cy="248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27384"/>
            <a:ext cx="9144000" cy="3501008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458200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5736" y="4149080"/>
            <a:ext cx="4953000" cy="1752600"/>
          </a:xfrm>
        </p:spPr>
        <p:txBody>
          <a:bodyPr/>
          <a:lstStyle>
            <a:lvl1pPr marL="64008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</a:t>
            </a:r>
            <a:endParaRPr kumimoji="0" lang="en-US" dirty="0"/>
          </a:p>
        </p:txBody>
      </p:sp>
      <p:sp>
        <p:nvSpPr>
          <p:cNvPr id="20" name="Rectangle 28"/>
          <p:cNvSpPr/>
          <p:nvPr userDrawn="1"/>
        </p:nvSpPr>
        <p:spPr>
          <a:xfrm>
            <a:off x="1" y="2789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ço Reservado para Texto 2"/>
          <p:cNvSpPr txBox="1">
            <a:spLocks/>
          </p:cNvSpPr>
          <p:nvPr userDrawn="1"/>
        </p:nvSpPr>
        <p:spPr>
          <a:xfrm>
            <a:off x="35496" y="83373"/>
            <a:ext cx="8837979" cy="753339"/>
          </a:xfrm>
          <a:prstGeom prst="rect">
            <a:avLst/>
          </a:prstGeom>
        </p:spPr>
        <p:txBody>
          <a:bodyPr anchor="b"/>
          <a:lstStyle>
            <a:lvl1pPr mar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UNIVERSIDADE ESTADUAL PAULISTA “JÚLIO DE MESQUITA FILHO” - UNESP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Campus de Ilha Solteira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Programa de Pós-Graduação em Engenharia Mecânica – PPGEM</a:t>
            </a:r>
          </a:p>
        </p:txBody>
      </p:sp>
    </p:spTree>
    <p:extLst>
      <p:ext uri="{BB962C8B-B14F-4D97-AF65-F5344CB8AC3E}">
        <p14:creationId xmlns:p14="http://schemas.microsoft.com/office/powerpoint/2010/main" val="322021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62000"/>
            <a:ext cx="8229600" cy="70676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kumimoji="0" lang="pt-BR" dirty="0"/>
              <a:t>Clique para editar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 eaLnBrk="1" latinLnBrk="0" hangingPunct="1"/>
            <a:r>
              <a:rPr lang="pt-BR" dirty="0"/>
              <a:t>Clique para editar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5496" y="692695"/>
            <a:ext cx="7488832" cy="72008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/>
              <a:t>Clique para editar o estilo do título 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366123" y="6569968"/>
            <a:ext cx="792088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>
              <a:solidFill>
                <a:srgbClr val="48AD0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96" y="1340768"/>
            <a:ext cx="7488832" cy="73096"/>
          </a:xfrm>
          <a:prstGeom prst="rect">
            <a:avLst/>
          </a:prstGeom>
          <a:solidFill>
            <a:srgbClr val="2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0" algn="l" rtl="0" eaLnBrk="1" latinLnBrk="0" hangingPunct="1">
        <a:spcBef>
          <a:spcPts val="300"/>
        </a:spcBef>
        <a:buClr>
          <a:schemeClr val="accent3"/>
        </a:buClr>
        <a:buFont typeface="Georgia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336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Conteúdo do dia- Aula 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F545F6-E964-3C68-40E6-30516330C485}"/>
              </a:ext>
            </a:extLst>
          </p:cNvPr>
          <p:cNvSpPr txBox="1"/>
          <p:nvPr/>
        </p:nvSpPr>
        <p:spPr>
          <a:xfrm>
            <a:off x="192088" y="1761672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Equação da velocidade do pistão.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A49621-6FF3-BCDF-36B5-A341DA7930CF}"/>
              </a:ext>
            </a:extLst>
          </p:cNvPr>
          <p:cNvSpPr txBox="1"/>
          <p:nvPr/>
        </p:nvSpPr>
        <p:spPr>
          <a:xfrm>
            <a:off x="179512" y="2277777"/>
            <a:ext cx="3196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Equação da aceleração do pistão.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C16D59-231F-196E-2A0C-129BBD9C099A}"/>
              </a:ext>
            </a:extLst>
          </p:cNvPr>
          <p:cNvSpPr txBox="1"/>
          <p:nvPr/>
        </p:nvSpPr>
        <p:spPr>
          <a:xfrm>
            <a:off x="170789" y="2795395"/>
            <a:ext cx="486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Comportamento da curva de velocidade e aceleração.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59B6E2-C800-D8E1-0782-0A7EE3FAF3C3}"/>
              </a:ext>
            </a:extLst>
          </p:cNvPr>
          <p:cNvSpPr txBox="1"/>
          <p:nvPr/>
        </p:nvSpPr>
        <p:spPr>
          <a:xfrm>
            <a:off x="170789" y="3259723"/>
            <a:ext cx="2489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Interação do fator “R/L”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F76725-4731-B436-04FA-3FD0C363153E}"/>
              </a:ext>
            </a:extLst>
          </p:cNvPr>
          <p:cNvSpPr txBox="1"/>
          <p:nvPr/>
        </p:nvSpPr>
        <p:spPr>
          <a:xfrm>
            <a:off x="170789" y="3774178"/>
            <a:ext cx="7892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Cálculo da força lateral do pistão em função do ângulo e pressão do cilindro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1261D4-B257-EEE2-12E9-BFB7BCD99168}"/>
              </a:ext>
            </a:extLst>
          </p:cNvPr>
          <p:cNvSpPr txBox="1"/>
          <p:nvPr/>
        </p:nvSpPr>
        <p:spPr>
          <a:xfrm>
            <a:off x="179512" y="4269972"/>
            <a:ext cx="456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Cálculo do volume de deslocamento de um motor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08B31-2942-734B-0742-DDB7D9319351}"/>
              </a:ext>
            </a:extLst>
          </p:cNvPr>
          <p:cNvSpPr txBox="1"/>
          <p:nvPr/>
        </p:nvSpPr>
        <p:spPr>
          <a:xfrm>
            <a:off x="170789" y="4788577"/>
            <a:ext cx="420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Volume de deslocamento por cilindro típicos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8573F-8992-310B-71C1-B5E1F07FF884}"/>
              </a:ext>
            </a:extLst>
          </p:cNvPr>
          <p:cNvSpPr txBox="1"/>
          <p:nvPr/>
        </p:nvSpPr>
        <p:spPr>
          <a:xfrm>
            <a:off x="170789" y="5266438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Classificação quanto a relação (diâmetro / curso)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0E54E5-83D2-D0F2-5185-C170E0DED5CB}"/>
              </a:ext>
            </a:extLst>
          </p:cNvPr>
          <p:cNvSpPr txBox="1"/>
          <p:nvPr/>
        </p:nvSpPr>
        <p:spPr>
          <a:xfrm>
            <a:off x="159263" y="5643215"/>
            <a:ext cx="4953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Valores típicos de relação de compressão de um motor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DD7992-7559-A435-B8BA-B9318517FF6F}"/>
              </a:ext>
            </a:extLst>
          </p:cNvPr>
          <p:cNvSpPr txBox="1"/>
          <p:nvPr/>
        </p:nvSpPr>
        <p:spPr>
          <a:xfrm>
            <a:off x="144826" y="6068531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Classificação quanto a potência especifica (Kw/L)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6ABB67-FBE9-1691-0CEA-1DB7A00DB5F1}"/>
              </a:ext>
            </a:extLst>
          </p:cNvPr>
          <p:cNvSpPr txBox="1"/>
          <p:nvPr/>
        </p:nvSpPr>
        <p:spPr>
          <a:xfrm>
            <a:off x="165312" y="6497853"/>
            <a:ext cx="1047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Tarefa.</a:t>
            </a:r>
          </a:p>
        </p:txBody>
      </p:sp>
    </p:spTree>
    <p:extLst>
      <p:ext uri="{BB962C8B-B14F-4D97-AF65-F5344CB8AC3E}">
        <p14:creationId xmlns:p14="http://schemas.microsoft.com/office/powerpoint/2010/main" val="12209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712117"/>
            <a:ext cx="78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Tipos de pistões (Otto)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7A2CC7-ADBE-41A3-33CD-A8847B3B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44" y="1916832"/>
            <a:ext cx="5213425" cy="41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6DED0C4-F902-C68E-FCDC-E0BEB2639419}"/>
              </a:ext>
            </a:extLst>
          </p:cNvPr>
          <p:cNvSpPr txBox="1"/>
          <p:nvPr/>
        </p:nvSpPr>
        <p:spPr>
          <a:xfrm>
            <a:off x="323528" y="2690336"/>
            <a:ext cx="2180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Pistões côncavos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Pistões planos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Pistões convexos</a:t>
            </a:r>
          </a:p>
        </p:txBody>
      </p:sp>
    </p:spTree>
    <p:extLst>
      <p:ext uri="{BB962C8B-B14F-4D97-AF65-F5344CB8AC3E}">
        <p14:creationId xmlns:p14="http://schemas.microsoft.com/office/powerpoint/2010/main" val="6836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712117"/>
            <a:ext cx="78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Tipos de pistões (Diesel)</a:t>
            </a:r>
          </a:p>
        </p:txBody>
      </p:sp>
      <p:pic>
        <p:nvPicPr>
          <p:cNvPr id="8194" name="Picture 2" descr="895">
            <a:extLst>
              <a:ext uri="{FF2B5EF4-FFF2-40B4-BE49-F238E27FC236}">
                <a16:creationId xmlns:a16="http://schemas.microsoft.com/office/drawing/2014/main" id="{49DDFC87-C79F-6288-9E9A-3CC37D90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65" y="2420888"/>
            <a:ext cx="407832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BD57D2-5750-19FB-4DA6-096FCD794CE1}"/>
              </a:ext>
            </a:extLst>
          </p:cNvPr>
          <p:cNvSpPr txBox="1"/>
          <p:nvPr/>
        </p:nvSpPr>
        <p:spPr>
          <a:xfrm>
            <a:off x="34280" y="3424132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</a:rPr>
              <a:t>Pistões em aço (monobloco)</a:t>
            </a:r>
          </a:p>
        </p:txBody>
      </p:sp>
    </p:spTree>
    <p:extLst>
      <p:ext uri="{BB962C8B-B14F-4D97-AF65-F5344CB8AC3E}">
        <p14:creationId xmlns:p14="http://schemas.microsoft.com/office/powerpoint/2010/main" val="31063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712117"/>
            <a:ext cx="78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Tipos de pistões (Diesel)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BD57D2-5750-19FB-4DA6-096FCD794CE1}"/>
              </a:ext>
            </a:extLst>
          </p:cNvPr>
          <p:cNvSpPr txBox="1"/>
          <p:nvPr/>
        </p:nvSpPr>
        <p:spPr>
          <a:xfrm>
            <a:off x="34280" y="3424132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</a:rPr>
              <a:t>Pistões em alumínio</a:t>
            </a:r>
          </a:p>
        </p:txBody>
      </p:sp>
      <p:pic>
        <p:nvPicPr>
          <p:cNvPr id="10242" name="Picture 2" descr="893">
            <a:extLst>
              <a:ext uri="{FF2B5EF4-FFF2-40B4-BE49-F238E27FC236}">
                <a16:creationId xmlns:a16="http://schemas.microsoft.com/office/drawing/2014/main" id="{274A21DF-BFE2-74A2-3F71-0F155DAF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78" y="2060848"/>
            <a:ext cx="3810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4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712117"/>
            <a:ext cx="78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Tipos de pistões (Diesel)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BD57D2-5750-19FB-4DA6-096FCD794CE1}"/>
              </a:ext>
            </a:extLst>
          </p:cNvPr>
          <p:cNvSpPr txBox="1"/>
          <p:nvPr/>
        </p:nvSpPr>
        <p:spPr>
          <a:xfrm>
            <a:off x="348884" y="3429000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</a:rPr>
              <a:t>Pistões articulados</a:t>
            </a:r>
          </a:p>
        </p:txBody>
      </p:sp>
      <p:pic>
        <p:nvPicPr>
          <p:cNvPr id="9218" name="Picture 2" descr="894">
            <a:extLst>
              <a:ext uri="{FF2B5EF4-FFF2-40B4-BE49-F238E27FC236}">
                <a16:creationId xmlns:a16="http://schemas.microsoft.com/office/drawing/2014/main" id="{6F090847-5298-B244-90A7-FFC22415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8064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6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Cálculo do volume de deslocamento de um motor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1F71F3-82C4-7BED-A82F-3E55499C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08" y="2060848"/>
            <a:ext cx="3946652" cy="34563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187D7A-122A-4D11-B160-6F79DAFC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12976"/>
            <a:ext cx="309169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576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Volume de deslocamento por cilindro típicos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B7F465-3891-DDA3-55A9-49C46BC5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5737343" cy="324036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FA4B44-F523-176C-8C6B-D440F25C5287}"/>
              </a:ext>
            </a:extLst>
          </p:cNvPr>
          <p:cNvSpPr txBox="1"/>
          <p:nvPr/>
        </p:nvSpPr>
        <p:spPr>
          <a:xfrm>
            <a:off x="3131840" y="558924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err="1"/>
              <a:t>Brunetti</a:t>
            </a:r>
            <a:r>
              <a:rPr lang="pt-BR" sz="1200" dirty="0"/>
              <a:t> (2012a)</a:t>
            </a:r>
          </a:p>
        </p:txBody>
      </p:sp>
    </p:spTree>
    <p:extLst>
      <p:ext uri="{BB962C8B-B14F-4D97-AF65-F5344CB8AC3E}">
        <p14:creationId xmlns:p14="http://schemas.microsoft.com/office/powerpoint/2010/main" val="92918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Classificação quanto a relação (diâmetro / curso)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6CEC88-C051-6C95-2A82-441A9B87D413}"/>
              </a:ext>
            </a:extLst>
          </p:cNvPr>
          <p:cNvSpPr txBox="1"/>
          <p:nvPr/>
        </p:nvSpPr>
        <p:spPr>
          <a:xfrm>
            <a:off x="-7859" y="2103145"/>
            <a:ext cx="56886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Motor quadrado: quando o diâmetro do pistão é igual ao curso (D = s). Esses motores apresentam bom desempenho em todas as rotações.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Motor </a:t>
            </a:r>
            <a:r>
              <a:rPr lang="pt-BR" dirty="0" err="1"/>
              <a:t>subquadrado</a:t>
            </a:r>
            <a:r>
              <a:rPr lang="pt-BR" dirty="0"/>
              <a:t>: quando o diâmetro é menor que o curso (D &lt; s). Esses motores apresentam torque e potência em baixas rotações.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Motor </a:t>
            </a:r>
            <a:r>
              <a:rPr lang="pt-BR" dirty="0" err="1"/>
              <a:t>superquadrado</a:t>
            </a:r>
            <a:r>
              <a:rPr lang="pt-BR" dirty="0"/>
              <a:t>: quando o diâmetro é maior que o curso (D &gt; s), caracterizando motores de veículos esportivos com torque e potência em altas rotações.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5CF8E-EA59-41D7-F872-62540CE3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31" y="2103145"/>
            <a:ext cx="342352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60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Cálculo da relação de compressão de um motor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0AB777-445D-5245-F82A-1E707152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32856"/>
            <a:ext cx="3946652" cy="34563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DF97C34-6524-2D99-8029-C93E535B88B7}"/>
              </a:ext>
            </a:extLst>
          </p:cNvPr>
          <p:cNvSpPr txBox="1"/>
          <p:nvPr/>
        </p:nvSpPr>
        <p:spPr>
          <a:xfrm>
            <a:off x="755576" y="341196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Rc</a:t>
            </a:r>
            <a:r>
              <a:rPr lang="pt-BR" dirty="0"/>
              <a:t> = V2/V1</a:t>
            </a:r>
          </a:p>
        </p:txBody>
      </p:sp>
    </p:spTree>
    <p:extLst>
      <p:ext uri="{BB962C8B-B14F-4D97-AF65-F5344CB8AC3E}">
        <p14:creationId xmlns:p14="http://schemas.microsoft.com/office/powerpoint/2010/main" val="26562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60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Cálculo da relação de compressão de um motor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0AB777-445D-5245-F82A-1E707152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32856"/>
            <a:ext cx="3946652" cy="34563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F26840-A182-EB4D-C8D5-F089F6BD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" y="2132856"/>
            <a:ext cx="4572590" cy="3600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187B-ACBD-B76F-FFD2-DA943BFDFA58}"/>
              </a:ext>
            </a:extLst>
          </p:cNvPr>
          <p:cNvSpPr txBox="1"/>
          <p:nvPr/>
        </p:nvSpPr>
        <p:spPr>
          <a:xfrm>
            <a:off x="354354" y="1855857"/>
            <a:ext cx="63373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 Variação qualitativa da eficiência térmica de um ciclo Otto.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88EAFE-8CD9-729D-CCF0-782BA26983E7}"/>
              </a:ext>
            </a:extLst>
          </p:cNvPr>
          <p:cNvSpPr txBox="1"/>
          <p:nvPr/>
        </p:nvSpPr>
        <p:spPr>
          <a:xfrm>
            <a:off x="1619672" y="5751918"/>
            <a:ext cx="2250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adaptado de </a:t>
            </a:r>
            <a:r>
              <a:rPr lang="pt-BR" sz="1000" dirty="0" err="1"/>
              <a:t>Brunetti</a:t>
            </a:r>
            <a:r>
              <a:rPr lang="pt-BR" sz="1000" dirty="0"/>
              <a:t> (2012a)</a:t>
            </a:r>
          </a:p>
        </p:txBody>
      </p:sp>
    </p:spTree>
    <p:extLst>
      <p:ext uri="{BB962C8B-B14F-4D97-AF65-F5344CB8AC3E}">
        <p14:creationId xmlns:p14="http://schemas.microsoft.com/office/powerpoint/2010/main" val="41164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687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Valores típicos de relação de compressão de um motor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DBF7AE-2B65-21D5-271D-B7BAF0FB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4" y="3920971"/>
            <a:ext cx="8182711" cy="13866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B1BF14-E318-C2BA-5DA8-F5188146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3" y="2107786"/>
            <a:ext cx="7848872" cy="95627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27D057-165A-358D-F5A5-1D40F92A6163}"/>
              </a:ext>
            </a:extLst>
          </p:cNvPr>
          <p:cNvSpPr txBox="1"/>
          <p:nvPr/>
        </p:nvSpPr>
        <p:spPr>
          <a:xfrm>
            <a:off x="3445721" y="5037354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err="1"/>
              <a:t>Brunetti</a:t>
            </a:r>
            <a:r>
              <a:rPr lang="pt-BR" sz="1200" dirty="0"/>
              <a:t> (2012a)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77EB3D-385E-C510-140A-95137264CB8C}"/>
              </a:ext>
            </a:extLst>
          </p:cNvPr>
          <p:cNvSpPr txBox="1"/>
          <p:nvPr/>
        </p:nvSpPr>
        <p:spPr>
          <a:xfrm>
            <a:off x="3446938" y="298568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err="1"/>
              <a:t>Brunetti</a:t>
            </a:r>
            <a:r>
              <a:rPr lang="pt-BR" sz="1200" dirty="0"/>
              <a:t> (2012a)</a:t>
            </a:r>
          </a:p>
        </p:txBody>
      </p:sp>
    </p:spTree>
    <p:extLst>
      <p:ext uri="{BB962C8B-B14F-4D97-AF65-F5344CB8AC3E}">
        <p14:creationId xmlns:p14="http://schemas.microsoft.com/office/powerpoint/2010/main" val="11229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66698A-FB9F-07B3-340D-4E88716F6200}"/>
              </a:ext>
            </a:extLst>
          </p:cNvPr>
          <p:cNvSpPr txBox="1"/>
          <p:nvPr/>
        </p:nvSpPr>
        <p:spPr>
          <a:xfrm>
            <a:off x="179512" y="795951"/>
            <a:ext cx="428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Equação da velocidade do pistão.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A2F158-CA7D-4087-C2DD-F4B13D7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622546"/>
            <a:ext cx="5040560" cy="8455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D1EA3E-232E-D59A-F704-B351033F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80" y="1916832"/>
            <a:ext cx="3459780" cy="35512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C471FFB-DA59-3AAC-B971-0552D528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8" y="1903850"/>
            <a:ext cx="4806887" cy="1020456"/>
          </a:xfrm>
          <a:prstGeom prst="rect">
            <a:avLst/>
          </a:prstGeom>
        </p:spPr>
      </p:pic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84EFAAEC-0DEC-AC76-32A8-1E7B2906D900}"/>
              </a:ext>
            </a:extLst>
          </p:cNvPr>
          <p:cNvSpPr/>
          <p:nvPr/>
        </p:nvSpPr>
        <p:spPr>
          <a:xfrm>
            <a:off x="2267744" y="2924306"/>
            <a:ext cx="432048" cy="1224774"/>
          </a:xfrm>
          <a:prstGeom prst="downArrow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Classificação quanto a potência especifica (Kw/L)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A3AC54-A5D5-5D5D-0C0D-7FC20E4A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99" y="2564904"/>
            <a:ext cx="7376202" cy="1844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160E34-9556-30F1-CB2E-36C573F8FDE2}"/>
              </a:ext>
            </a:extLst>
          </p:cNvPr>
          <p:cNvSpPr txBox="1"/>
          <p:nvPr/>
        </p:nvSpPr>
        <p:spPr>
          <a:xfrm>
            <a:off x="3923928" y="4270455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err="1"/>
              <a:t>Brunetti</a:t>
            </a:r>
            <a:r>
              <a:rPr lang="pt-BR" sz="1200" dirty="0"/>
              <a:t> (2012a)</a:t>
            </a:r>
          </a:p>
        </p:txBody>
      </p:sp>
    </p:spTree>
    <p:extLst>
      <p:ext uri="{BB962C8B-B14F-4D97-AF65-F5344CB8AC3E}">
        <p14:creationId xmlns:p14="http://schemas.microsoft.com/office/powerpoint/2010/main" val="26518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Tarefa.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4CDE4D-B085-262D-7360-AB891C0C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50" y="1484784"/>
            <a:ext cx="9144000" cy="336817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18D7621-10A6-E772-E5E5-4477BEA7513D}"/>
              </a:ext>
            </a:extLst>
          </p:cNvPr>
          <p:cNvSpPr txBox="1"/>
          <p:nvPr/>
        </p:nvSpPr>
        <p:spPr>
          <a:xfrm>
            <a:off x="107504" y="5426817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Para este motor. Calcule o volume morto da câmara de combustão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0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Tarefa.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4CDE4D-B085-262D-7360-AB891C0C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50" y="1484784"/>
            <a:ext cx="9144000" cy="336817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18D7621-10A6-E772-E5E5-4477BEA7513D}"/>
              </a:ext>
            </a:extLst>
          </p:cNvPr>
          <p:cNvSpPr txBox="1"/>
          <p:nvPr/>
        </p:nvSpPr>
        <p:spPr>
          <a:xfrm>
            <a:off x="24138" y="4762874"/>
            <a:ext cx="9018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Imagine que você por um descuido deixou que seu veículo sofresse um super aquecimento, onde, a consequência foi danificar a junta de vedação do cabeçote do seu motor que originalmente tem a espessura de 0,4 mm montada. No entanto, ao buscar a peça de reposição , deparou-se que somente haviam juntas cuja espessura montada é de 0,2mm e 0,6mm. </a:t>
            </a:r>
          </a:p>
          <a:p>
            <a:pPr algn="just"/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 a implicação disso?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Calcule a nova relação de compressão para cada junta?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 seria sua escolha?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3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64249" y="2026924"/>
            <a:ext cx="8569325" cy="8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356" y="3830271"/>
            <a:ext cx="77612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alt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UNESP - Universidade Estadual Paulista - Campus de Ilha Solteira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Instituto de Pesquisa em Bioenergia – IPBEN/FEIS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Ilha Solteira - SP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gabriel.cr.alvares@unesp.br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66698A-FB9F-07B3-340D-4E88716F6200}"/>
              </a:ext>
            </a:extLst>
          </p:cNvPr>
          <p:cNvSpPr txBox="1"/>
          <p:nvPr/>
        </p:nvSpPr>
        <p:spPr>
          <a:xfrm>
            <a:off x="179512" y="795951"/>
            <a:ext cx="425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Equação da aceleração do pistão.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A2F158-CA7D-4087-C2DD-F4B13D7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5040560" cy="8455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D1EA3E-232E-D59A-F704-B351033F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80" y="1916832"/>
            <a:ext cx="3459780" cy="3551228"/>
          </a:xfrm>
          <a:prstGeom prst="rect">
            <a:avLst/>
          </a:prstGeom>
        </p:spPr>
      </p:pic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84EFAAEC-0DEC-AC76-32A8-1E7B2906D900}"/>
              </a:ext>
            </a:extLst>
          </p:cNvPr>
          <p:cNvSpPr/>
          <p:nvPr/>
        </p:nvSpPr>
        <p:spPr>
          <a:xfrm>
            <a:off x="2267744" y="2924306"/>
            <a:ext cx="432048" cy="1224774"/>
          </a:xfrm>
          <a:prstGeom prst="downArrow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77ED4-459A-29D5-D225-83260165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7" y="4625273"/>
            <a:ext cx="4965113" cy="16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66698A-FB9F-07B3-340D-4E88716F6200}"/>
              </a:ext>
            </a:extLst>
          </p:cNvPr>
          <p:cNvSpPr txBox="1"/>
          <p:nvPr/>
        </p:nvSpPr>
        <p:spPr>
          <a:xfrm>
            <a:off x="179512" y="795951"/>
            <a:ext cx="674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Comportamento da curva de velocidade e aceleração.</a:t>
            </a:r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B7F4328A-34DD-2B22-C15D-9EEEA1CDC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284035"/>
              </p:ext>
            </p:extLst>
          </p:nvPr>
        </p:nvGraphicFramePr>
        <p:xfrm>
          <a:off x="395288" y="1700213"/>
          <a:ext cx="8088312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03926" imgH="4960786" progId="Excel.Sheet.12">
                  <p:embed/>
                </p:oleObj>
              </mc:Choice>
              <mc:Fallback>
                <p:oleObj name="Worksheet" r:id="rId2" imgW="7703926" imgH="49607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1700213"/>
                        <a:ext cx="8088312" cy="500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8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Interação do fator “R/L”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AFDDB8-4674-063C-01A6-228EABA27E13}"/>
              </a:ext>
            </a:extLst>
          </p:cNvPr>
          <p:cNvSpPr txBox="1"/>
          <p:nvPr/>
        </p:nvSpPr>
        <p:spPr>
          <a:xfrm>
            <a:off x="179512" y="3068960"/>
            <a:ext cx="5267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Motores de F1: R/L = 0,2</a:t>
            </a:r>
          </a:p>
          <a:p>
            <a:endParaRPr lang="pt-BR" dirty="0"/>
          </a:p>
          <a:p>
            <a:r>
              <a:rPr lang="pt-BR" dirty="0"/>
              <a:t>Motores veiculares/comerciais: R/L = 0,28 a 0,35</a:t>
            </a:r>
          </a:p>
        </p:txBody>
      </p:sp>
    </p:spTree>
    <p:extLst>
      <p:ext uri="{BB962C8B-B14F-4D97-AF65-F5344CB8AC3E}">
        <p14:creationId xmlns:p14="http://schemas.microsoft.com/office/powerpoint/2010/main" val="37259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551884"/>
            <a:ext cx="789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Cálculo da força lateral do pistão em função do ângulo e pressão do cilindro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FC8B15-01A4-4C29-8AB8-F2C09828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060848"/>
            <a:ext cx="273581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551884"/>
            <a:ext cx="78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Processo construtivo da Biela</a:t>
            </a:r>
          </a:p>
        </p:txBody>
      </p:sp>
      <p:pic>
        <p:nvPicPr>
          <p:cNvPr id="1026" name="Picture 2" descr="Biela completa. Muito mais comum em motocicletas">
            <a:extLst>
              <a:ext uri="{FF2B5EF4-FFF2-40B4-BE49-F238E27FC236}">
                <a16:creationId xmlns:a16="http://schemas.microsoft.com/office/drawing/2014/main" id="{3053056D-8A70-0168-15CD-405A1428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10" y="1988840"/>
            <a:ext cx="5976664" cy="35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2C4BD92-745C-3C0C-C1E9-BF1CC1F52A6B}"/>
              </a:ext>
            </a:extLst>
          </p:cNvPr>
          <p:cNvSpPr txBox="1"/>
          <p:nvPr/>
        </p:nvSpPr>
        <p:spPr>
          <a:xfrm>
            <a:off x="225436" y="3244334"/>
            <a:ext cx="22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Biela peça única.</a:t>
            </a:r>
          </a:p>
        </p:txBody>
      </p:sp>
    </p:spTree>
    <p:extLst>
      <p:ext uri="{BB962C8B-B14F-4D97-AF65-F5344CB8AC3E}">
        <p14:creationId xmlns:p14="http://schemas.microsoft.com/office/powerpoint/2010/main" val="4398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551884"/>
            <a:ext cx="78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Processo construtivo da Biela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C4BD92-745C-3C0C-C1E9-BF1CC1F52A6B}"/>
              </a:ext>
            </a:extLst>
          </p:cNvPr>
          <p:cNvSpPr txBox="1"/>
          <p:nvPr/>
        </p:nvSpPr>
        <p:spPr>
          <a:xfrm>
            <a:off x="225436" y="3244334"/>
            <a:ext cx="22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Biela fraturada.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96D9CD-F54C-4A24-A991-A01C72FEF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90" y="1941012"/>
            <a:ext cx="5382618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1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551884"/>
            <a:ext cx="78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Processo construtivo da Biela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C4BD92-745C-3C0C-C1E9-BF1CC1F52A6B}"/>
              </a:ext>
            </a:extLst>
          </p:cNvPr>
          <p:cNvSpPr txBox="1"/>
          <p:nvPr/>
        </p:nvSpPr>
        <p:spPr>
          <a:xfrm>
            <a:off x="225436" y="3244334"/>
            <a:ext cx="22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Biela usinada.</a:t>
            </a:r>
          </a:p>
        </p:txBody>
      </p:sp>
      <p:pic>
        <p:nvPicPr>
          <p:cNvPr id="2050" name="Picture 2" descr="Biela Motor Cummins 4Bt E 6Bt Antiga Usinada - MORELATE">
            <a:extLst>
              <a:ext uri="{FF2B5EF4-FFF2-40B4-BE49-F238E27FC236}">
                <a16:creationId xmlns:a16="http://schemas.microsoft.com/office/drawing/2014/main" id="{78F378B1-CE91-CB1E-2F21-AAD67D13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lide mestre Boiling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DEDEDE"/>
      </a:lt2>
      <a:accent1>
        <a:srgbClr val="53548A"/>
      </a:accent1>
      <a:accent2>
        <a:srgbClr val="48AD03"/>
      </a:accent2>
      <a:accent3>
        <a:srgbClr val="00843B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130687</TotalTime>
  <Words>569</Words>
  <Application>Microsoft Office PowerPoint</Application>
  <PresentationFormat>Apresentação na tela (4:3)</PresentationFormat>
  <Paragraphs>96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Calibri</vt:lpstr>
      <vt:lpstr>Georgia</vt:lpstr>
      <vt:lpstr>Times</vt:lpstr>
      <vt:lpstr>Times New Roman</vt:lpstr>
      <vt:lpstr>Trebuchet MS</vt:lpstr>
      <vt:lpstr>Wingdings</vt:lpstr>
      <vt:lpstr>Wingdings 2</vt:lpstr>
      <vt:lpstr>1_Slide mestre Boiling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EXPERIMENTAL DA CONVECÇÃO FORÇADA DE NANOFLUIDOS PARA RESFRIAMENTO DE CÉLULAS FOTOVOLTAICAS COM CONCENTRAÇÃO</dc:title>
  <dc:creator>Renato Reis</dc:creator>
  <cp:lastModifiedBy>Gabriel coelho rodrigues alvares</cp:lastModifiedBy>
  <cp:revision>534</cp:revision>
  <dcterms:created xsi:type="dcterms:W3CDTF">2011-11-01T16:53:53Z</dcterms:created>
  <dcterms:modified xsi:type="dcterms:W3CDTF">2023-09-22T15:05:31Z</dcterms:modified>
</cp:coreProperties>
</file>