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13">
  <p:sldMasterIdLst>
    <p:sldMasterId id="2147483687" r:id="rId1"/>
  </p:sldMasterIdLst>
  <p:notesMasterIdLst>
    <p:notesMasterId r:id="rId19"/>
  </p:notesMasterIdLst>
  <p:sldIdLst>
    <p:sldId id="567" r:id="rId2"/>
    <p:sldId id="1120" r:id="rId3"/>
    <p:sldId id="1115" r:id="rId4"/>
    <p:sldId id="1116" r:id="rId5"/>
    <p:sldId id="1117" r:id="rId6"/>
    <p:sldId id="1118" r:id="rId7"/>
    <p:sldId id="1119" r:id="rId8"/>
    <p:sldId id="1121" r:id="rId9"/>
    <p:sldId id="1130" r:id="rId10"/>
    <p:sldId id="1122" r:id="rId11"/>
    <p:sldId id="1123" r:id="rId12"/>
    <p:sldId id="1128" r:id="rId13"/>
    <p:sldId id="1124" r:id="rId14"/>
    <p:sldId id="1129" r:id="rId15"/>
    <p:sldId id="1125" r:id="rId16"/>
    <p:sldId id="1126" r:id="rId17"/>
    <p:sldId id="112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e Oliveira" initials="BO" lastIdx="1" clrIdx="0">
    <p:extLst>
      <p:ext uri="{19B8F6BF-5375-455C-9EA6-DF929625EA0E}">
        <p15:presenceInfo xmlns:p15="http://schemas.microsoft.com/office/powerpoint/2012/main" userId="Bel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F7DE3"/>
    <a:srgbClr val="6761E1"/>
    <a:srgbClr val="7C76F6"/>
    <a:srgbClr val="828CEA"/>
    <a:srgbClr val="7676F6"/>
    <a:srgbClr val="6D6DFF"/>
    <a:srgbClr val="3F32EE"/>
    <a:srgbClr val="6600CC"/>
    <a:srgbClr val="4B87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82" d="100"/>
          <a:sy n="82" d="100"/>
        </p:scale>
        <p:origin x="13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1AC2-F208-4C4B-A1DC-7F13764FBDB9}" type="datetimeFigureOut">
              <a:rPr lang="pt-BR" smtClean="0"/>
              <a:pPr/>
              <a:t>29/09/2023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092D6-51D4-4381-AB68-5737E42492B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07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645024"/>
            <a:ext cx="3733819" cy="910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669024"/>
            <a:ext cx="3733801" cy="1920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3933056"/>
            <a:ext cx="3733801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3888743"/>
            <a:ext cx="1965960" cy="18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3923912"/>
            <a:ext cx="1965960" cy="91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white">
          <a:xfrm>
            <a:off x="5410200" y="3765455"/>
            <a:ext cx="3063240" cy="27432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ounded Rectangle 30"/>
          <p:cNvSpPr/>
          <p:nvPr/>
        </p:nvSpPr>
        <p:spPr bwMode="white">
          <a:xfrm>
            <a:off x="7376507" y="3864038"/>
            <a:ext cx="1600200" cy="3657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501008"/>
            <a:ext cx="9144000" cy="24417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73625"/>
            <a:ext cx="9144001" cy="171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5410200" y="3540608"/>
            <a:ext cx="3733801" cy="2484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-27384"/>
            <a:ext cx="9144000" cy="3501008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412776"/>
            <a:ext cx="8458200" cy="1470025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dirty="0"/>
              <a:t>Clique para editar o título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95736" y="4149080"/>
            <a:ext cx="4953000" cy="1752600"/>
          </a:xfrm>
        </p:spPr>
        <p:txBody>
          <a:bodyPr/>
          <a:lstStyle>
            <a:lvl1pPr marL="64008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dirty="0"/>
              <a:t>Clique para editar </a:t>
            </a:r>
            <a:endParaRPr kumimoji="0" lang="en-US" dirty="0"/>
          </a:p>
        </p:txBody>
      </p:sp>
      <p:sp>
        <p:nvSpPr>
          <p:cNvPr id="20" name="Rectangle 28"/>
          <p:cNvSpPr/>
          <p:nvPr userDrawn="1"/>
        </p:nvSpPr>
        <p:spPr>
          <a:xfrm>
            <a:off x="1" y="2789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Espaço Reservado para Texto 2"/>
          <p:cNvSpPr txBox="1">
            <a:spLocks/>
          </p:cNvSpPr>
          <p:nvPr userDrawn="1"/>
        </p:nvSpPr>
        <p:spPr>
          <a:xfrm>
            <a:off x="35496" y="83373"/>
            <a:ext cx="8837979" cy="753339"/>
          </a:xfrm>
          <a:prstGeom prst="rect">
            <a:avLst/>
          </a:prstGeom>
        </p:spPr>
        <p:txBody>
          <a:bodyPr anchor="b"/>
          <a:lstStyle>
            <a:lvl1pPr marL="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UNIVERSIDADE ESTADUAL PAULISTA “JÚLIO DE MESQUITA FILHO” - UNESP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Campus de Ilha Solteira</a:t>
            </a:r>
          </a:p>
          <a:p>
            <a:pPr algn="ctr">
              <a:buClr>
                <a:srgbClr val="00843B"/>
              </a:buClr>
            </a:pPr>
            <a:r>
              <a:rPr lang="pt-B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Programa de Pós-Graduação em Engenharia Mecânica – PPGEM</a:t>
            </a:r>
          </a:p>
        </p:txBody>
      </p:sp>
    </p:spTree>
    <p:extLst>
      <p:ext uri="{BB962C8B-B14F-4D97-AF65-F5344CB8AC3E}">
        <p14:creationId xmlns:p14="http://schemas.microsoft.com/office/powerpoint/2010/main" val="322021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62000"/>
            <a:ext cx="8229600" cy="706760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kumimoji="0" lang="pt-BR" dirty="0"/>
              <a:t>Clique para editar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 eaLnBrk="1" latinLnBrk="0" hangingPunct="1"/>
            <a:r>
              <a:rPr lang="pt-BR" dirty="0"/>
              <a:t>Clique para editar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2C89C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5496" y="692695"/>
            <a:ext cx="7488832" cy="72008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dirty="0"/>
              <a:t>Clique para editar o estilo do título 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366123" y="6569968"/>
            <a:ext cx="792088" cy="28803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>
              <a:solidFill>
                <a:srgbClr val="48AD03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96" y="1340768"/>
            <a:ext cx="7488832" cy="73096"/>
          </a:xfrm>
          <a:prstGeom prst="rect">
            <a:avLst/>
          </a:prstGeom>
          <a:solidFill>
            <a:srgbClr val="2C8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908720"/>
            <a:ext cx="1152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4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" indent="0" algn="l" rtl="0" eaLnBrk="1" latinLnBrk="0" hangingPunct="1">
        <a:spcBef>
          <a:spcPts val="300"/>
        </a:spcBef>
        <a:buClr>
          <a:schemeClr val="accent3"/>
        </a:buClr>
        <a:buFont typeface="Georgia"/>
        <a:buNone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itchFamily="2" charset="2"/>
        <a:buChar char="§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8386192" cy="2160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DISCIPLINA DE MOTORES</a:t>
            </a:r>
            <a:endParaRPr lang="pt-BR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2088232"/>
          </a:xfrm>
        </p:spPr>
        <p:txBody>
          <a:bodyPr>
            <a:normAutofit/>
          </a:bodyPr>
          <a:lstStyle/>
          <a:p>
            <a:r>
              <a:rPr lang="pt-BR" sz="17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  <a:endParaRPr lang="pt-BR" sz="17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pt-BR" sz="15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pt-BR" sz="1500" dirty="0">
                <a:latin typeface="Times" panose="02020603050405020304" pitchFamily="18" charset="0"/>
                <a:cs typeface="Times" panose="02020603050405020304" pitchFamily="18" charset="0"/>
              </a:rPr>
              <a:t>Setembro de 2023</a:t>
            </a:r>
          </a:p>
          <a:p>
            <a:br>
              <a:rPr lang="pt-BR" sz="1600" dirty="0"/>
            </a:br>
            <a:endParaRPr lang="pt-BR" altLang="pt-BR" sz="15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A00941-647B-6265-0331-DA3A25F96039}"/>
              </a:ext>
            </a:extLst>
          </p:cNvPr>
          <p:cNvSpPr txBox="1"/>
          <p:nvPr/>
        </p:nvSpPr>
        <p:spPr>
          <a:xfrm>
            <a:off x="3976378" y="383269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16336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3"/>
    </mc:Choice>
    <mc:Fallback xmlns="">
      <p:transition spd="slow" advTm="16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2" name="Imagem 1" descr="6.png">
            <a:extLst>
              <a:ext uri="{FF2B5EF4-FFF2-40B4-BE49-F238E27FC236}">
                <a16:creationId xmlns:a16="http://schemas.microsoft.com/office/drawing/2014/main" id="{FAD0254E-8BBC-B93C-552E-F84D5AE9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420" y="2416328"/>
            <a:ext cx="4030428" cy="394621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14F1BE3-B75B-350B-C596-31B9F574A68A}"/>
              </a:ext>
            </a:extLst>
          </p:cNvPr>
          <p:cNvSpPr/>
          <p:nvPr/>
        </p:nvSpPr>
        <p:spPr>
          <a:xfrm>
            <a:off x="179512" y="1844824"/>
            <a:ext cx="430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Área de Fluxo e Parâmetros Geométricos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6CA46E-42BC-139B-AA02-3EF61B8762A1}"/>
              </a:ext>
            </a:extLst>
          </p:cNvPr>
          <p:cNvSpPr/>
          <p:nvPr/>
        </p:nvSpPr>
        <p:spPr>
          <a:xfrm>
            <a:off x="179512" y="3273584"/>
            <a:ext cx="471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err="1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pt-BR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Área de Fluxo</a:t>
            </a:r>
          </a:p>
          <a:p>
            <a:pPr algn="just"/>
            <a:r>
              <a:rPr lang="pt-BR" b="1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pt-BR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st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Diâmetro da Haste da válvula  </a:t>
            </a:r>
          </a:p>
          <a:p>
            <a:pPr algn="just"/>
            <a:r>
              <a:rPr lang="pt-BR" b="1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pt-BR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ip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Diâmetro da Porta (ou garganta)</a:t>
            </a:r>
          </a:p>
          <a:p>
            <a:pPr algn="just"/>
            <a:r>
              <a:rPr lang="pt-BR" b="1" dirty="0" err="1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pt-BR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is</a:t>
            </a:r>
            <a:r>
              <a:rPr lang="pt-BR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Diâmetro interno do Assentamento</a:t>
            </a:r>
          </a:p>
          <a:p>
            <a:pPr algn="just"/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pt-BR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os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Diâmetro Externo do Assentamento</a:t>
            </a:r>
          </a:p>
          <a:p>
            <a:pPr algn="just"/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D</a:t>
            </a:r>
            <a:r>
              <a:rPr lang="pt-BR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Diâmetro do Duto</a:t>
            </a:r>
          </a:p>
          <a:p>
            <a:pPr algn="just"/>
            <a:r>
              <a:rPr lang="pt-BR" b="1" dirty="0" err="1">
                <a:latin typeface="Times" panose="02020603050405020304" pitchFamily="18" charset="0"/>
                <a:cs typeface="Times" panose="02020603050405020304" pitchFamily="18" charset="0"/>
              </a:rPr>
              <a:t>A°</a:t>
            </a:r>
            <a:r>
              <a:rPr lang="pt-BR" b="1" baseline="-25000" dirty="0" err="1">
                <a:latin typeface="Times" panose="02020603050405020304" pitchFamily="18" charset="0"/>
                <a:cs typeface="Times" panose="02020603050405020304" pitchFamily="18" charset="0"/>
              </a:rPr>
              <a:t>S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Ângulo do Assentamento</a:t>
            </a:r>
          </a:p>
          <a:p>
            <a:pPr algn="just"/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pt-BR" b="1" baseline="-25000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 =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dirty="0" err="1">
                <a:latin typeface="Times" panose="02020603050405020304" pitchFamily="18" charset="0"/>
                <a:cs typeface="Times" panose="02020603050405020304" pitchFamily="18" charset="0"/>
              </a:rPr>
              <a:t>Lift</a:t>
            </a:r>
            <a:r>
              <a:rPr lang="pt-BR" dirty="0">
                <a:latin typeface="Times" panose="02020603050405020304" pitchFamily="18" charset="0"/>
                <a:cs typeface="Times" panose="02020603050405020304" pitchFamily="18" charset="0"/>
              </a:rPr>
              <a:t> da Válvula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B94CE0F-158D-8C00-BFB9-0DA83605F8F9}"/>
              </a:ext>
            </a:extLst>
          </p:cNvPr>
          <p:cNvSpPr/>
          <p:nvPr/>
        </p:nvSpPr>
        <p:spPr>
          <a:xfrm>
            <a:off x="395536" y="257593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Nomenclaturas Básicas Duto</a:t>
            </a:r>
          </a:p>
        </p:txBody>
      </p:sp>
    </p:spTree>
    <p:extLst>
      <p:ext uri="{BB962C8B-B14F-4D97-AF65-F5344CB8AC3E}">
        <p14:creationId xmlns:p14="http://schemas.microsoft.com/office/powerpoint/2010/main" val="390038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1EDCCC-7AB5-BC0C-A52A-9EBCE8D0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28555"/>
            <a:ext cx="4098738" cy="115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68B4F91B-AA80-B9EA-49FC-7BFFCA80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645024"/>
            <a:ext cx="6123851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16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16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ep</a:t>
            </a:r>
            <a:r>
              <a:rPr lang="pt-B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são os mínimos diâmetros de garganta em um cabeçote, normalmente este ponto está na sessão paralela das sedes das válvulas;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st:  </a:t>
            </a:r>
            <a:r>
              <a:rPr lang="fr-FR" sz="1600" dirty="0">
                <a:latin typeface="Times" panose="02020603050405020304" pitchFamily="18" charset="0"/>
                <a:cs typeface="Times" panose="02020603050405020304" pitchFamily="18" charset="0"/>
              </a:rPr>
              <a:t>Diâmetro da haste das válvulas na seção mínima de passagem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X: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esboçada na </a:t>
            </a:r>
            <a:r>
              <a:rPr lang="pt-BR" sz="1600" b="1" dirty="0">
                <a:latin typeface="Times" panose="02020603050405020304" pitchFamily="18" charset="0"/>
                <a:cs typeface="Times" panose="02020603050405020304" pitchFamily="18" charset="0"/>
              </a:rPr>
              <a:t>Fig.1.14 é a responsável por determinar </a:t>
            </a:r>
            <a:r>
              <a:rPr lang="pt-BR" sz="1600" dirty="0">
                <a:latin typeface="Times" panose="02020603050405020304" pitchFamily="18" charset="0"/>
                <a:cs typeface="Times" panose="02020603050405020304" pitchFamily="18" charset="0"/>
              </a:rPr>
              <a:t>a área de fluxo geométrico.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8555D1-57A3-A41C-C23E-67D21FA6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17" b="14521"/>
          <a:stretch>
            <a:fillRect/>
          </a:stretch>
        </p:blipFill>
        <p:spPr bwMode="auto">
          <a:xfrm>
            <a:off x="7164288" y="5589240"/>
            <a:ext cx="689200" cy="21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257948-150F-914F-E7D9-09CB1D1809F2}"/>
              </a:ext>
            </a:extLst>
          </p:cNvPr>
          <p:cNvSpPr/>
          <p:nvPr/>
        </p:nvSpPr>
        <p:spPr>
          <a:xfrm>
            <a:off x="0" y="1628800"/>
            <a:ext cx="430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latin typeface="Times" panose="02020603050405020304" pitchFamily="18" charset="0"/>
                <a:cs typeface="Times" panose="02020603050405020304" pitchFamily="18" charset="0"/>
              </a:rPr>
              <a:t>Área de Fluxo e Parâmetros Geométricos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96C5328-7EC2-37B4-828F-A05EF152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63" y="1813466"/>
            <a:ext cx="2657475" cy="301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32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8555D1-57A3-A41C-C23E-67D21FA6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17" b="14521"/>
          <a:stretch>
            <a:fillRect/>
          </a:stretch>
        </p:blipFill>
        <p:spPr bwMode="auto">
          <a:xfrm>
            <a:off x="6677682" y="5823404"/>
            <a:ext cx="689200" cy="21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257948-150F-914F-E7D9-09CB1D1809F2}"/>
              </a:ext>
            </a:extLst>
          </p:cNvPr>
          <p:cNvSpPr/>
          <p:nvPr/>
        </p:nvSpPr>
        <p:spPr>
          <a:xfrm>
            <a:off x="45793" y="1686647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de Fluxo e Parâmetros Geométricos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96C5328-7EC2-37B4-828F-A05EF152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20" y="1916832"/>
            <a:ext cx="3332286" cy="378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5514160-F96B-C84E-4409-97824BE4A525}"/>
              </a:ext>
            </a:extLst>
          </p:cNvPr>
          <p:cNvSpPr txBox="1"/>
          <p:nvPr/>
        </p:nvSpPr>
        <p:spPr>
          <a:xfrm>
            <a:off x="-16430" y="2255657"/>
            <a:ext cx="535695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Note que o pequeno </a:t>
            </a:r>
            <a:r>
              <a:rPr lang="pt-BR" sz="1800" dirty="0" err="1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lift</a:t>
            </a:r>
            <a:r>
              <a:rPr lang="pt-BR" sz="1800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(lado esquerdo da figura) é pequeno o bastante para que tomemos sua dimensão perpendicular ao ângulo de assentamento da sede e válvula.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Na direita da figura, a válvula possui levante no limite possível </a:t>
            </a:r>
            <a:r>
              <a:rPr lang="en-US" sz="18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sz="1800" b="1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lim</a:t>
            </a:r>
            <a:r>
              <a:rPr lang="pt-BR" sz="1800" b="1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sz="1800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em que o valor 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pt-BR" sz="1800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pode ser medido de forma perpendicular ao ângulo de assento na sede 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φ</a:t>
            </a:r>
            <a:r>
              <a:rPr lang="pt-BR" sz="1800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 Por geometria simples, este valor </a:t>
            </a:r>
            <a:r>
              <a:rPr lang="pt-BR" sz="18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limite de levante </a:t>
            </a:r>
            <a:r>
              <a:rPr lang="pt-BR" sz="1800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 dada por:</a:t>
            </a:r>
            <a:endParaRPr lang="pt-BR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746B9C3-DBF8-8348-6DB7-2FD94F0C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994398"/>
            <a:ext cx="4163979" cy="67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91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95A61C17-F87E-D1C1-3598-39FDAFFE1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t="27746" b="13828"/>
          <a:stretch/>
        </p:blipFill>
        <p:spPr bwMode="auto">
          <a:xfrm>
            <a:off x="371265" y="5634399"/>
            <a:ext cx="4276774" cy="38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CBC6F0D-168F-3B44-E5E4-95623C7B82CF}"/>
              </a:ext>
            </a:extLst>
          </p:cNvPr>
          <p:cNvSpPr/>
          <p:nvPr/>
        </p:nvSpPr>
        <p:spPr>
          <a:xfrm>
            <a:off x="-43291" y="1976836"/>
            <a:ext cx="2552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 </a:t>
            </a:r>
            <a:r>
              <a:rPr lang="pt-BR" b="1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pt-BR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 primeiro estágio: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0542EA91-C6A9-4C01-988C-63E9C4F68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t="1" b="10858"/>
          <a:stretch/>
        </p:blipFill>
        <p:spPr bwMode="auto">
          <a:xfrm>
            <a:off x="3041841" y="1976836"/>
            <a:ext cx="1025126" cy="42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63220ECE-17C1-EC2B-EA02-94039BF1E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13" y="2955404"/>
            <a:ext cx="1931835" cy="56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2C537611-B749-B2FF-6CB0-A1E2E929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01" y="3127735"/>
            <a:ext cx="5143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FB20B749-7B58-0FB0-70F0-48F5F897BE6A}"/>
              </a:ext>
            </a:extLst>
          </p:cNvPr>
          <p:cNvSpPr/>
          <p:nvPr/>
        </p:nvSpPr>
        <p:spPr>
          <a:xfrm>
            <a:off x="2277173" y="3846962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endParaRPr lang="fr-FR" dirty="0">
              <a:solidFill>
                <a:srgbClr val="00339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7" name="Picture 5">
            <a:extLst>
              <a:ext uri="{FF2B5EF4-FFF2-40B4-BE49-F238E27FC236}">
                <a16:creationId xmlns:a16="http://schemas.microsoft.com/office/drawing/2014/main" id="{36483E87-DD73-E2F5-6D93-7D08DBC59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85" y="2853091"/>
            <a:ext cx="2738556" cy="66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D7025CBB-FECF-A082-ECFB-62474BD65C75}"/>
              </a:ext>
            </a:extLst>
          </p:cNvPr>
          <p:cNvSpPr/>
          <p:nvPr/>
        </p:nvSpPr>
        <p:spPr>
          <a:xfrm>
            <a:off x="1780408" y="445548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Neste</a:t>
            </a:r>
            <a:r>
              <a:rPr lang="pt-BR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caso</a:t>
            </a:r>
            <a:r>
              <a:rPr lang="pt-BR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92BE5910-FDB2-B5DB-100D-EED3CAA4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59" y="1661420"/>
            <a:ext cx="2750488" cy="312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EA95311F-A671-3B6F-764C-7C6982174471}"/>
              </a:ext>
            </a:extLst>
          </p:cNvPr>
          <p:cNvSpPr/>
          <p:nvPr/>
        </p:nvSpPr>
        <p:spPr>
          <a:xfrm>
            <a:off x="6393390" y="1860636"/>
            <a:ext cx="1365625" cy="2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8A0F3A9-63D8-7697-EAF6-E1C927C58A89}"/>
              </a:ext>
            </a:extLst>
          </p:cNvPr>
          <p:cNvSpPr/>
          <p:nvPr/>
        </p:nvSpPr>
        <p:spPr>
          <a:xfrm>
            <a:off x="6393390" y="2397397"/>
            <a:ext cx="1365625" cy="2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2691863-B008-106D-EA53-3939DC9E01E7}"/>
              </a:ext>
            </a:extLst>
          </p:cNvPr>
          <p:cNvSpPr/>
          <p:nvPr/>
        </p:nvSpPr>
        <p:spPr>
          <a:xfrm>
            <a:off x="6238279" y="5025469"/>
            <a:ext cx="1808957" cy="170190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318FFA8-66C3-D92D-97CF-B1EA52CF30CA}"/>
              </a:ext>
            </a:extLst>
          </p:cNvPr>
          <p:cNvSpPr/>
          <p:nvPr/>
        </p:nvSpPr>
        <p:spPr>
          <a:xfrm>
            <a:off x="7007913" y="5762842"/>
            <a:ext cx="269687" cy="244657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A70614D1-49A9-22F8-1310-7A5B6C67B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9" t="79172" r="43958" b="14762"/>
          <a:stretch/>
        </p:blipFill>
        <p:spPr bwMode="auto">
          <a:xfrm>
            <a:off x="7023147" y="6091224"/>
            <a:ext cx="374185" cy="2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 descr="Área do cone: elementos, como calcular, fórmula - Mundo Educação">
            <a:extLst>
              <a:ext uri="{FF2B5EF4-FFF2-40B4-BE49-F238E27FC236}">
                <a16:creationId xmlns:a16="http://schemas.microsoft.com/office/drawing/2014/main" id="{8F659C38-AFFE-8978-A01C-3B0DE0E17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77" y="3604534"/>
            <a:ext cx="1912251" cy="170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92BE5910-FDB2-B5DB-100D-EED3CAA4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959" y="1661420"/>
            <a:ext cx="2750488" cy="312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Elipse 30">
            <a:extLst>
              <a:ext uri="{FF2B5EF4-FFF2-40B4-BE49-F238E27FC236}">
                <a16:creationId xmlns:a16="http://schemas.microsoft.com/office/drawing/2014/main" id="{EA95311F-A671-3B6F-764C-7C6982174471}"/>
              </a:ext>
            </a:extLst>
          </p:cNvPr>
          <p:cNvSpPr/>
          <p:nvPr/>
        </p:nvSpPr>
        <p:spPr>
          <a:xfrm>
            <a:off x="6393390" y="1860636"/>
            <a:ext cx="1365625" cy="2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8A0F3A9-63D8-7697-EAF6-E1C927C58A89}"/>
              </a:ext>
            </a:extLst>
          </p:cNvPr>
          <p:cNvSpPr/>
          <p:nvPr/>
        </p:nvSpPr>
        <p:spPr>
          <a:xfrm>
            <a:off x="6393390" y="2397397"/>
            <a:ext cx="1365625" cy="2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2691863-B008-106D-EA53-3939DC9E01E7}"/>
              </a:ext>
            </a:extLst>
          </p:cNvPr>
          <p:cNvSpPr/>
          <p:nvPr/>
        </p:nvSpPr>
        <p:spPr>
          <a:xfrm>
            <a:off x="6238279" y="5025469"/>
            <a:ext cx="1808957" cy="170190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318FFA8-66C3-D92D-97CF-B1EA52CF30CA}"/>
              </a:ext>
            </a:extLst>
          </p:cNvPr>
          <p:cNvSpPr/>
          <p:nvPr/>
        </p:nvSpPr>
        <p:spPr>
          <a:xfrm>
            <a:off x="7007913" y="5762842"/>
            <a:ext cx="269687" cy="244657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id="{A70614D1-49A9-22F8-1310-7A5B6C67B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9" t="79172" r="43958" b="14762"/>
          <a:stretch/>
        </p:blipFill>
        <p:spPr bwMode="auto">
          <a:xfrm>
            <a:off x="7023147" y="6091224"/>
            <a:ext cx="374185" cy="2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B251B3B-4E45-7734-C1AD-053E2E74C742}"/>
              </a:ext>
            </a:extLst>
          </p:cNvPr>
          <p:cNvSpPr/>
          <p:nvPr/>
        </p:nvSpPr>
        <p:spPr>
          <a:xfrm>
            <a:off x="0" y="1785751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2-</a:t>
            </a:r>
            <a:r>
              <a:rPr lang="pt-BR" b="1" dirty="0">
                <a:solidFill>
                  <a:schemeClr val="tx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 segundo estágio: 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D8E13A76-E425-A067-C7FA-AEFC5D123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7" b="19167"/>
          <a:stretch/>
        </p:blipFill>
        <p:spPr bwMode="auto">
          <a:xfrm>
            <a:off x="3120888" y="1847831"/>
            <a:ext cx="972228" cy="22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6EEBB047-9227-49AD-FCB5-4D602C181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7" y="2976632"/>
            <a:ext cx="3887315" cy="80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E4839EE9-1578-4FC5-C4DB-1A037B3F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42" y="5400586"/>
            <a:ext cx="5130066" cy="79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79CE007-90BB-BBD5-540F-2A493353D655}"/>
              </a:ext>
            </a:extLst>
          </p:cNvPr>
          <p:cNvSpPr/>
          <p:nvPr/>
        </p:nvSpPr>
        <p:spPr>
          <a:xfrm>
            <a:off x="2267744" y="417454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Neste caso: </a:t>
            </a:r>
          </a:p>
        </p:txBody>
      </p:sp>
    </p:spTree>
    <p:extLst>
      <p:ext uri="{BB962C8B-B14F-4D97-AF65-F5344CB8AC3E}">
        <p14:creationId xmlns:p14="http://schemas.microsoft.com/office/powerpoint/2010/main" val="231661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D07B35A-519D-65D2-2B33-0337659DC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4048" y="4149080"/>
            <a:ext cx="3807304" cy="245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310E9-4A95-32DC-71F9-EF0A6488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</a:blip>
          <a:srcRect/>
          <a:stretch>
            <a:fillRect/>
          </a:stretch>
        </p:blipFill>
        <p:spPr bwMode="auto">
          <a:xfrm>
            <a:off x="5948103" y="1700808"/>
            <a:ext cx="1919194" cy="225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0237ADAE-709A-9460-AC9D-9DD0F595E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1844824"/>
            <a:ext cx="2571768" cy="52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293293-8D31-DA2D-E2AC-BC9C9D54D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70" y="2603907"/>
            <a:ext cx="4692279" cy="40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4CDF8D-15FB-BFCE-CD70-86F61EDF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945" y="1916832"/>
            <a:ext cx="5472608" cy="47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ChangeArrowheads="1"/>
          </p:cNvSpPr>
          <p:nvPr/>
        </p:nvSpPr>
        <p:spPr bwMode="auto">
          <a:xfrm>
            <a:off x="364249" y="2026924"/>
            <a:ext cx="8569325" cy="85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1356" y="3830271"/>
            <a:ext cx="77612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987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altLang="pt-BR" sz="2400" b="1" dirty="0">
                <a:latin typeface="Times" panose="02020603050405020304" pitchFamily="18" charset="0"/>
                <a:cs typeface="Times" panose="02020603050405020304" pitchFamily="18" charset="0"/>
              </a:rPr>
              <a:t>Gabriel Coelho Rodrigues Alvares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UNESP - Universidade Estadual Paulista - Campus de Ilha Solteira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Instituto de Pesquisa em Bioenergia – IPBEN/FEIS</a:t>
            </a: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Ilha Solteira - SP</a:t>
            </a:r>
          </a:p>
          <a:p>
            <a:pPr algn="ctr"/>
            <a:endParaRPr lang="pt-BR" altLang="pt-BR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pt-BR" altLang="pt-BR" dirty="0">
                <a:latin typeface="Times" panose="02020603050405020304" pitchFamily="18" charset="0"/>
                <a:cs typeface="Times" panose="02020603050405020304" pitchFamily="18" charset="0"/>
              </a:rPr>
              <a:t>gabriel.cr.alvares@unesp.br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2A216-1D34-4A4C-AE5F-9AB64B3A159F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3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0"/>
    </mc:Choice>
    <mc:Fallback xmlns="">
      <p:transition spd="slow" advTm="316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52411A-E5DF-4D05-A92E-BEF907EE45FC}"/>
              </a:ext>
            </a:extLst>
          </p:cNvPr>
          <p:cNvSpPr txBox="1"/>
          <p:nvPr/>
        </p:nvSpPr>
        <p:spPr>
          <a:xfrm>
            <a:off x="8699294" y="6488668"/>
            <a:ext cx="46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E1578-D65C-4AC0-A43E-4701D8CD50BC}" type="slidenum">
              <a:rPr lang="pt-BR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FCE9C4-ACFE-4FA3-A900-F14717AC7DAB}"/>
              </a:ext>
            </a:extLst>
          </p:cNvPr>
          <p:cNvSpPr txBox="1"/>
          <p:nvPr/>
        </p:nvSpPr>
        <p:spPr>
          <a:xfrm>
            <a:off x="7759" y="764704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Atividade de Relação de compressão.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4CDE4D-B085-262D-7360-AB891C0C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50" y="1484784"/>
            <a:ext cx="9144000" cy="336817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18D7621-10A6-E772-E5E5-4477BEA7513D}"/>
              </a:ext>
            </a:extLst>
          </p:cNvPr>
          <p:cNvSpPr txBox="1"/>
          <p:nvPr/>
        </p:nvSpPr>
        <p:spPr>
          <a:xfrm>
            <a:off x="24138" y="4762874"/>
            <a:ext cx="9018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Imagine que você por um descuido deixou que seu veículo sofresse um super aquecimento, onde, a consequência foi danificar a junta de vedação do cabeçote do seu motor que originalmente tem a espessura de 1,4 mm montada. No entanto, ao buscar a peça de reposição , deparou-se que somente haviam juntas cuja espessura montada é de 1,2mm e 1,6mm. </a:t>
            </a:r>
          </a:p>
          <a:p>
            <a:pPr algn="just"/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 a implicação disso?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Calcule a nova relação de compressão para cada junta?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 seria sua escolha?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26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"/>
    </mc:Choice>
    <mc:Fallback xmlns="">
      <p:transition spd="slow" advTm="47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819788" y="1562272"/>
            <a:ext cx="5429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Diagrama </a:t>
            </a:r>
            <a:r>
              <a:rPr lang="en-US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P-V</a:t>
            </a:r>
          </a:p>
          <a:p>
            <a:pPr eaLnBrk="1" hangingPunct="1"/>
            <a:endParaRPr lang="en-US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IMEP = I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ndicated </a:t>
            </a:r>
            <a:r>
              <a:rPr lang="en-US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ean </a:t>
            </a:r>
            <a:r>
              <a:rPr lang="en-US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ffective </a:t>
            </a:r>
            <a:r>
              <a:rPr lang="en-US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ressure</a:t>
            </a:r>
          </a:p>
          <a:p>
            <a:pPr eaLnBrk="1" hangingPunct="1"/>
            <a:r>
              <a:rPr lang="pt-B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PMI = P</a:t>
            </a:r>
            <a:r>
              <a:rPr lang="pt-BR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ressão </a:t>
            </a:r>
            <a:r>
              <a:rPr lang="pt-B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pt-BR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édia </a:t>
            </a:r>
            <a:r>
              <a:rPr lang="pt-B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pt-BR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ndicada</a:t>
            </a:r>
            <a:endParaRPr lang="en-US" alt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9606"/>
            <a:ext cx="4269689" cy="327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636912"/>
            <a:ext cx="1728192" cy="93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Padronização de Conceitos de Motor</a:t>
            </a:r>
          </a:p>
        </p:txBody>
      </p:sp>
    </p:spTree>
    <p:extLst>
      <p:ext uri="{BB962C8B-B14F-4D97-AF65-F5344CB8AC3E}">
        <p14:creationId xmlns:p14="http://schemas.microsoft.com/office/powerpoint/2010/main" val="98603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Padronização de Conceitos de Motor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C2E01A5-4D23-B4A3-551D-3F01DA82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3" t="23444" r="46027" b="33928"/>
          <a:stretch>
            <a:fillRect/>
          </a:stretch>
        </p:blipFill>
        <p:spPr bwMode="auto">
          <a:xfrm>
            <a:off x="888963" y="2579505"/>
            <a:ext cx="3960440" cy="427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8">
            <a:extLst>
              <a:ext uri="{FF2B5EF4-FFF2-40B4-BE49-F238E27FC236}">
                <a16:creationId xmlns:a16="http://schemas.microsoft.com/office/drawing/2014/main" id="{15CA76DF-3932-3EA3-0327-AB182C78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023" y="3639175"/>
            <a:ext cx="29471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en-US" sz="2000" b="1" dirty="0"/>
              <a:t>FMEP =  IMEP - BMEP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66BD90E-B309-1EDC-99C5-C3FCC504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023" y="4039285"/>
            <a:ext cx="28757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en-US" sz="2000" b="1" dirty="0"/>
              <a:t>BMEP = IMEP - FMEP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DEE0484-5A7F-19CD-DF41-84B5CC2FFB3D}"/>
              </a:ext>
            </a:extLst>
          </p:cNvPr>
          <p:cNvSpPr/>
          <p:nvPr/>
        </p:nvSpPr>
        <p:spPr>
          <a:xfrm>
            <a:off x="5220072" y="3396343"/>
            <a:ext cx="3500462" cy="128588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857052-5923-329D-85D9-1192926CE074}"/>
              </a:ext>
            </a:extLst>
          </p:cNvPr>
          <p:cNvSpPr txBox="1"/>
          <p:nvPr/>
        </p:nvSpPr>
        <p:spPr>
          <a:xfrm>
            <a:off x="395536" y="1615775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/>
              <a:t>FMEP = F</a:t>
            </a:r>
            <a:r>
              <a:rPr lang="en-US" altLang="en-US" sz="1800" dirty="0"/>
              <a:t>riction </a:t>
            </a:r>
            <a:r>
              <a:rPr lang="en-US" altLang="en-US" sz="1800" b="1" dirty="0"/>
              <a:t>M</a:t>
            </a:r>
            <a:r>
              <a:rPr lang="en-US" altLang="en-US" sz="1800" dirty="0"/>
              <a:t>ean </a:t>
            </a:r>
            <a:r>
              <a:rPr lang="en-US" altLang="en-US" sz="1800" b="1" dirty="0"/>
              <a:t>E</a:t>
            </a:r>
            <a:r>
              <a:rPr lang="en-US" altLang="en-US" sz="1800" dirty="0"/>
              <a:t>ffective </a:t>
            </a:r>
            <a:r>
              <a:rPr lang="en-US" altLang="en-US" sz="1800" b="1" dirty="0"/>
              <a:t>P</a:t>
            </a:r>
            <a:r>
              <a:rPr lang="en-US" altLang="en-US" sz="1800" dirty="0"/>
              <a:t>ressure</a:t>
            </a:r>
          </a:p>
          <a:p>
            <a:pPr eaLnBrk="1" hangingPunct="1"/>
            <a:r>
              <a:rPr lang="pt-BR" altLang="en-US" sz="1800" b="1" dirty="0"/>
              <a:t>PMA</a:t>
            </a:r>
            <a:r>
              <a:rPr lang="pt-BR" altLang="en-US" sz="1800" dirty="0"/>
              <a:t> = </a:t>
            </a:r>
            <a:r>
              <a:rPr lang="pt-BR" altLang="en-US" sz="1800" b="1" dirty="0"/>
              <a:t>P</a:t>
            </a:r>
            <a:r>
              <a:rPr lang="pt-BR" altLang="en-US" sz="1800" dirty="0"/>
              <a:t>ressão </a:t>
            </a:r>
            <a:r>
              <a:rPr lang="pt-BR" altLang="en-US" sz="1800" b="1" dirty="0"/>
              <a:t>M</a:t>
            </a:r>
            <a:r>
              <a:rPr lang="pt-BR" altLang="en-US" sz="1800" dirty="0"/>
              <a:t>édia de Perdas por </a:t>
            </a:r>
            <a:r>
              <a:rPr lang="pt-BR" altLang="en-US" sz="1800" b="1" dirty="0"/>
              <a:t>A</a:t>
            </a:r>
            <a:r>
              <a:rPr lang="pt-BR" altLang="en-US" sz="1800" dirty="0"/>
              <a:t>trito e Bombeamento 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6338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Padronização de Conceitos de Motor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B78BC5B-A277-7CE7-0491-C36A13CF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484784"/>
            <a:ext cx="849788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00" b="1" dirty="0">
              <a:solidFill>
                <a:srgbClr val="003399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IMEP = I</a:t>
            </a:r>
            <a:r>
              <a:rPr lang="en-US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ndicated </a:t>
            </a:r>
            <a:r>
              <a:rPr lang="en-US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ean </a:t>
            </a:r>
            <a:r>
              <a:rPr lang="en-US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ffective </a:t>
            </a:r>
            <a:r>
              <a:rPr lang="en-US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ressure</a:t>
            </a:r>
          </a:p>
          <a:p>
            <a:pPr eaLnBrk="1" hangingPunct="1"/>
            <a:r>
              <a:rPr lang="en-US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PMI = </a:t>
            </a:r>
            <a:r>
              <a:rPr lang="en-US" alt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ressão</a:t>
            </a:r>
            <a:r>
              <a:rPr lang="en-US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édia</a:t>
            </a:r>
            <a:r>
              <a:rPr lang="en-US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US" alt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ndicada</a:t>
            </a:r>
            <a:endParaRPr lang="en-US" altLang="en-US" sz="2000" dirty="0">
              <a:solidFill>
                <a:schemeClr val="tx2">
                  <a:lumMod val="75000"/>
                  <a:lumOff val="2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</a:pPr>
            <a:endParaRPr lang="en-US" altLang="en-US" sz="2000" dirty="0">
              <a:solidFill>
                <a:srgbClr val="003399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 sz="2000" b="1" dirty="0">
              <a:solidFill>
                <a:srgbClr val="00339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69929-F72E-7F36-197F-A155EC7E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69" y="2765125"/>
            <a:ext cx="2950922" cy="100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2072C-763E-3C2E-FB38-22E1BE4F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53050"/>
            <a:ext cx="6762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644CD038-E623-983D-858B-A64D60CE9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0" y="4350174"/>
            <a:ext cx="84978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</a:rPr>
              <a:t>PMEP = P</a:t>
            </a:r>
            <a:r>
              <a:rPr lang="en-US" altLang="en-US" sz="2000" dirty="0">
                <a:solidFill>
                  <a:srgbClr val="FF0000"/>
                </a:solidFill>
              </a:rPr>
              <a:t>umping </a:t>
            </a:r>
            <a:r>
              <a:rPr lang="en-US" altLang="en-US" sz="2000" b="1" dirty="0">
                <a:solidFill>
                  <a:srgbClr val="FF0000"/>
                </a:solidFill>
              </a:rPr>
              <a:t>M</a:t>
            </a:r>
            <a:r>
              <a:rPr lang="en-US" altLang="en-US" sz="2000" dirty="0">
                <a:solidFill>
                  <a:srgbClr val="FF0000"/>
                </a:solidFill>
              </a:rPr>
              <a:t>ean </a:t>
            </a:r>
            <a:r>
              <a:rPr lang="en-US" altLang="en-US" sz="2000" b="1" dirty="0">
                <a:solidFill>
                  <a:srgbClr val="FF0000"/>
                </a:solidFill>
              </a:rPr>
              <a:t>E</a:t>
            </a:r>
            <a:r>
              <a:rPr lang="en-US" altLang="en-US" sz="2000" dirty="0">
                <a:solidFill>
                  <a:srgbClr val="FF0000"/>
                </a:solidFill>
              </a:rPr>
              <a:t>ffective </a:t>
            </a:r>
            <a:r>
              <a:rPr lang="en-US" altLang="en-US" sz="2000" b="1" dirty="0">
                <a:solidFill>
                  <a:srgbClr val="FF0000"/>
                </a:solidFill>
              </a:rPr>
              <a:t>P</a:t>
            </a:r>
            <a:r>
              <a:rPr lang="en-US" altLang="en-US" sz="2000" dirty="0">
                <a:solidFill>
                  <a:srgbClr val="FF0000"/>
                </a:solidFill>
              </a:rPr>
              <a:t>ressure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</a:rPr>
              <a:t>	 </a:t>
            </a:r>
            <a:r>
              <a:rPr lang="pt-BR" altLang="en-US" sz="2000" b="1" dirty="0">
                <a:solidFill>
                  <a:srgbClr val="FF0000"/>
                </a:solidFill>
              </a:rPr>
              <a:t>P</a:t>
            </a:r>
            <a:r>
              <a:rPr lang="pt-BR" altLang="en-US" sz="2000" dirty="0">
                <a:solidFill>
                  <a:srgbClr val="FF0000"/>
                </a:solidFill>
              </a:rPr>
              <a:t>ressão </a:t>
            </a:r>
            <a:r>
              <a:rPr lang="pt-BR" altLang="en-US" sz="2000" b="1" dirty="0">
                <a:solidFill>
                  <a:srgbClr val="FF0000"/>
                </a:solidFill>
              </a:rPr>
              <a:t>M</a:t>
            </a:r>
            <a:r>
              <a:rPr lang="pt-BR" altLang="en-US" sz="2000" dirty="0">
                <a:solidFill>
                  <a:srgbClr val="FF0000"/>
                </a:solidFill>
              </a:rPr>
              <a:t>édia de </a:t>
            </a:r>
            <a:r>
              <a:rPr lang="pt-BR" altLang="en-US" sz="2000" b="1" dirty="0">
                <a:solidFill>
                  <a:srgbClr val="FF0000"/>
                </a:solidFill>
              </a:rPr>
              <a:t>P</a:t>
            </a:r>
            <a:r>
              <a:rPr lang="pt-BR" altLang="en-US" sz="2000" dirty="0">
                <a:solidFill>
                  <a:srgbClr val="FF0000"/>
                </a:solidFill>
              </a:rPr>
              <a:t>erdas por </a:t>
            </a:r>
            <a:r>
              <a:rPr lang="pt-BR" altLang="en-US" sz="2000" b="1" dirty="0">
                <a:solidFill>
                  <a:srgbClr val="FF0000"/>
                </a:solidFill>
              </a:rPr>
              <a:t>A</a:t>
            </a:r>
            <a:r>
              <a:rPr lang="pt-BR" altLang="en-US" sz="2000" dirty="0">
                <a:solidFill>
                  <a:srgbClr val="FF0000"/>
                </a:solidFill>
              </a:rPr>
              <a:t>trito e </a:t>
            </a:r>
            <a:r>
              <a:rPr lang="pt-BR" altLang="en-US" sz="2000" b="1" dirty="0">
                <a:solidFill>
                  <a:srgbClr val="FF0000"/>
                </a:solidFill>
              </a:rPr>
              <a:t>B</a:t>
            </a:r>
            <a:r>
              <a:rPr lang="pt-BR" altLang="en-US" sz="2000" dirty="0">
                <a:solidFill>
                  <a:srgbClr val="FF0000"/>
                </a:solidFill>
              </a:rPr>
              <a:t>ombeamento 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000" b="1" dirty="0">
              <a:solidFill>
                <a:srgbClr val="003399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C9678CF-E864-45E0-DD10-78D43D87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72" y="5661248"/>
            <a:ext cx="2907407" cy="845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48B3527-1584-7868-6A74-04CE46A4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015789"/>
            <a:ext cx="676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5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Padronização de Conceitos Motor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1DC97DA-8E00-6931-EF5A-892E9B31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55" y="1772816"/>
            <a:ext cx="8497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BMEP = B</a:t>
            </a:r>
            <a:r>
              <a:rPr lang="en-US" altLang="en-US" sz="20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reak 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en-US" sz="20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ean 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altLang="en-US" sz="20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ffective 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sz="20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ressure</a:t>
            </a:r>
          </a:p>
          <a:p>
            <a:pPr eaLnBrk="1" hangingPunct="1"/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PME =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</a:t>
            </a:r>
            <a:r>
              <a:rPr lang="en-US" altLang="en-US" sz="2000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ressão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lang="en-US" altLang="en-US" sz="2000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édia</a:t>
            </a:r>
            <a:r>
              <a:rPr lang="en-US" altLang="en-US" sz="20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altLang="en-US" sz="2000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fetiva</a:t>
            </a:r>
            <a:endParaRPr lang="en-US" altLang="en-US" sz="20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FAC4B72-4F4D-D79E-BA70-4DE79FE8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6" y="2770083"/>
            <a:ext cx="45339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2AC7A146-9BB2-A8E0-35AF-B81FC7BC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89145"/>
            <a:ext cx="647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14E163D-964D-38A1-F9FD-926BEF754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1566" r="1933" b="2902"/>
          <a:stretch>
            <a:fillRect/>
          </a:stretch>
        </p:blipFill>
        <p:spPr bwMode="auto">
          <a:xfrm>
            <a:off x="3931473" y="3322533"/>
            <a:ext cx="5178045" cy="343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3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Padronização de Conceitos Motor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DBD826-3352-21A9-1179-BD04C7BDBC9F}"/>
              </a:ext>
            </a:extLst>
          </p:cNvPr>
          <p:cNvSpPr txBox="1"/>
          <p:nvPr/>
        </p:nvSpPr>
        <p:spPr>
          <a:xfrm>
            <a:off x="119635" y="1700808"/>
            <a:ext cx="4627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pt-BR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Eficiência Mecânica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0B164A5-8A3A-3DEC-C6F1-11C11FA5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10" y="4642306"/>
            <a:ext cx="2423904" cy="96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5B7DC7A7-22EC-1732-5620-B09CAB5B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06" y="4999496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98B0B8-5F5A-757A-9EAA-239A0E13536C}"/>
              </a:ext>
            </a:extLst>
          </p:cNvPr>
          <p:cNvSpPr txBox="1"/>
          <p:nvPr/>
        </p:nvSpPr>
        <p:spPr>
          <a:xfrm>
            <a:off x="253266" y="3943699"/>
            <a:ext cx="6190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eficiência Mecânica</a:t>
            </a:r>
            <a:r>
              <a:rPr lang="pt-BR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h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>
                <a:solidFill>
                  <a:srgbClr val="003399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 definida como: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EF5B8B-0D07-7CE7-8013-A3FB778D6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82" y="3178201"/>
            <a:ext cx="28757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en-US" sz="2000" b="1" dirty="0"/>
              <a:t>BMEP = IMEP - FMEP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C034B13-6110-216F-C1CE-3A44BF53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5" y="2327806"/>
            <a:ext cx="28757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en-US" sz="2000" b="1" dirty="0">
                <a:solidFill>
                  <a:srgbClr val="0070C0"/>
                </a:solidFill>
              </a:rPr>
              <a:t>Se</a:t>
            </a:r>
            <a:r>
              <a:rPr lang="pt-BR" altLang="en-US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8509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pic>
        <p:nvPicPr>
          <p:cNvPr id="12290" name="Picture 2" descr="Baja Potencia del Motor | LeasePlan">
            <a:extLst>
              <a:ext uri="{FF2B5EF4-FFF2-40B4-BE49-F238E27FC236}">
                <a16:creationId xmlns:a16="http://schemas.microsoft.com/office/drawing/2014/main" id="{0633B5A9-7F6D-05E6-97BE-B4937AA2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60" y="1916832"/>
            <a:ext cx="4509120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BA5CC25-D63B-FF8C-43F5-5E4F8D63B658}"/>
              </a:ext>
            </a:extLst>
          </p:cNvPr>
          <p:cNvSpPr txBox="1"/>
          <p:nvPr/>
        </p:nvSpPr>
        <p:spPr>
          <a:xfrm>
            <a:off x="767247" y="2132856"/>
            <a:ext cx="266429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Fabricação em:</a:t>
            </a:r>
          </a:p>
          <a:p>
            <a:pPr algn="ctr"/>
            <a:endParaRPr lang="pt-BR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Aço 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martensítico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Aço inox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Titânio</a:t>
            </a:r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D0906E-1F3D-E318-E690-9B0F1C532F3B}"/>
              </a:ext>
            </a:extLst>
          </p:cNvPr>
          <p:cNvSpPr txBox="1"/>
          <p:nvPr/>
        </p:nvSpPr>
        <p:spPr>
          <a:xfrm>
            <a:off x="107504" y="486916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Suportar temperaturas de até 800 ºC</a:t>
            </a:r>
          </a:p>
        </p:txBody>
      </p:sp>
    </p:spTree>
    <p:extLst>
      <p:ext uri="{BB962C8B-B14F-4D97-AF65-F5344CB8AC3E}">
        <p14:creationId xmlns:p14="http://schemas.microsoft.com/office/powerpoint/2010/main" val="389442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13996" y="836712"/>
            <a:ext cx="48952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>
                <a:latin typeface="Times" panose="02020603050405020304" pitchFamily="18" charset="0"/>
                <a:cs typeface="Times" panose="02020603050405020304" pitchFamily="18" charset="0"/>
              </a:rPr>
              <a:t>Válvulas.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A5CC25-D63B-FF8C-43F5-5E4F8D63B658}"/>
              </a:ext>
            </a:extLst>
          </p:cNvPr>
          <p:cNvSpPr txBox="1"/>
          <p:nvPr/>
        </p:nvSpPr>
        <p:spPr>
          <a:xfrm>
            <a:off x="683568" y="206084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Válvulas com interior de sódio.</a:t>
            </a:r>
          </a:p>
        </p:txBody>
      </p:sp>
      <p:pic>
        <p:nvPicPr>
          <p:cNvPr id="14338" name="Picture 2" descr="Válvulas competición sodio Peugeot 207gt 308 GT THP ep6 - RR2 ...">
            <a:extLst>
              <a:ext uri="{FF2B5EF4-FFF2-40B4-BE49-F238E27FC236}">
                <a16:creationId xmlns:a16="http://schemas.microsoft.com/office/drawing/2014/main" id="{D3E5694D-AE94-4D84-FD38-6D164E35A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398987" cy="44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8B61E2C-19BF-4AFE-4B0B-BDBB9C0BED07}"/>
              </a:ext>
            </a:extLst>
          </p:cNvPr>
          <p:cNvSpPr txBox="1"/>
          <p:nvPr/>
        </p:nvSpPr>
        <p:spPr>
          <a:xfrm>
            <a:off x="827584" y="3506639"/>
            <a:ext cx="2640466" cy="1288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Maior troca térmica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Menor stress térmico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Maior vida útil</a:t>
            </a:r>
          </a:p>
        </p:txBody>
      </p:sp>
    </p:spTree>
    <p:extLst>
      <p:ext uri="{BB962C8B-B14F-4D97-AF65-F5344CB8AC3E}">
        <p14:creationId xmlns:p14="http://schemas.microsoft.com/office/powerpoint/2010/main" val="3401383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lide mestre Boiling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DEDEDE"/>
      </a:lt2>
      <a:accent1>
        <a:srgbClr val="53548A"/>
      </a:accent1>
      <a:accent2>
        <a:srgbClr val="48AD03"/>
      </a:accent2>
      <a:accent3>
        <a:srgbClr val="00843B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145815</TotalTime>
  <Words>534</Words>
  <Application>Microsoft Office PowerPoint</Application>
  <PresentationFormat>Apresentação na tela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Arial</vt:lpstr>
      <vt:lpstr>Calibri</vt:lpstr>
      <vt:lpstr>Georgia</vt:lpstr>
      <vt:lpstr>Google Sans</vt:lpstr>
      <vt:lpstr>Symbol</vt:lpstr>
      <vt:lpstr>Times</vt:lpstr>
      <vt:lpstr>Times New Roman</vt:lpstr>
      <vt:lpstr>Trebuchet MS</vt:lpstr>
      <vt:lpstr>Wingdings</vt:lpstr>
      <vt:lpstr>Wingdings 2</vt:lpstr>
      <vt:lpstr>1_Slide mestre Boiling</vt:lpstr>
      <vt:lpstr>DISCIPLINA DE MOTORES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EXPERIMENTAL DA CONVECÇÃO FORÇADA DE NANOFLUIDOS PARA RESFRIAMENTO DE CÉLULAS FOTOVOLTAICAS COM CONCENTRAÇÃO</dc:title>
  <dc:creator>Renato Reis</dc:creator>
  <cp:lastModifiedBy>Gabriel coelho rodrigues alvares</cp:lastModifiedBy>
  <cp:revision>538</cp:revision>
  <dcterms:created xsi:type="dcterms:W3CDTF">2011-11-01T16:53:53Z</dcterms:created>
  <dcterms:modified xsi:type="dcterms:W3CDTF">2023-10-03T00:34:09Z</dcterms:modified>
</cp:coreProperties>
</file>