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113">
  <p:sldMasterIdLst>
    <p:sldMasterId id="2147483687" r:id="rId1"/>
  </p:sldMasterIdLst>
  <p:notesMasterIdLst>
    <p:notesMasterId r:id="rId26"/>
  </p:notesMasterIdLst>
  <p:sldIdLst>
    <p:sldId id="1131" r:id="rId2"/>
    <p:sldId id="1156" r:id="rId3"/>
    <p:sldId id="1157" r:id="rId4"/>
    <p:sldId id="1158" r:id="rId5"/>
    <p:sldId id="1159" r:id="rId6"/>
    <p:sldId id="1160" r:id="rId7"/>
    <p:sldId id="1161" r:id="rId8"/>
    <p:sldId id="1162" r:id="rId9"/>
    <p:sldId id="1163" r:id="rId10"/>
    <p:sldId id="1164" r:id="rId11"/>
    <p:sldId id="1165" r:id="rId12"/>
    <p:sldId id="1166" r:id="rId13"/>
    <p:sldId id="1167" r:id="rId14"/>
    <p:sldId id="1168" r:id="rId15"/>
    <p:sldId id="1169" r:id="rId16"/>
    <p:sldId id="1170" r:id="rId17"/>
    <p:sldId id="1171" r:id="rId18"/>
    <p:sldId id="1172" r:id="rId19"/>
    <p:sldId id="1173" r:id="rId20"/>
    <p:sldId id="1174" r:id="rId21"/>
    <p:sldId id="1175" r:id="rId22"/>
    <p:sldId id="1176" r:id="rId23"/>
    <p:sldId id="530" r:id="rId24"/>
    <p:sldId id="1132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e Oliveira" initials="BO" lastIdx="1" clrIdx="0">
    <p:extLst>
      <p:ext uri="{19B8F6BF-5375-455C-9EA6-DF929625EA0E}">
        <p15:presenceInfo xmlns:p15="http://schemas.microsoft.com/office/powerpoint/2012/main" userId="Bele Olive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F7DE3"/>
    <a:srgbClr val="6761E1"/>
    <a:srgbClr val="7C76F6"/>
    <a:srgbClr val="828CEA"/>
    <a:srgbClr val="7676F6"/>
    <a:srgbClr val="6D6DFF"/>
    <a:srgbClr val="3F32EE"/>
    <a:srgbClr val="6600CC"/>
    <a:srgbClr val="4B87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>
      <p:cViewPr varScale="1">
        <p:scale>
          <a:sx n="82" d="100"/>
          <a:sy n="82" d="100"/>
        </p:scale>
        <p:origin x="136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6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91AC2-F208-4C4B-A1DC-7F13764FBDB9}" type="datetimeFigureOut">
              <a:rPr lang="pt-BR" smtClean="0"/>
              <a:pPr/>
              <a:t>05/10/2023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092D6-51D4-4381-AB68-5737E42492B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07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645024"/>
            <a:ext cx="3733819" cy="91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flipV="1">
            <a:off x="5410200" y="3669024"/>
            <a:ext cx="3733801" cy="192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5410200" y="3933056"/>
            <a:ext cx="3733801" cy="91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5410200" y="3888743"/>
            <a:ext cx="1965960" cy="182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5410200" y="3923912"/>
            <a:ext cx="1965960" cy="91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ounded Rectangle 29"/>
          <p:cNvSpPr/>
          <p:nvPr/>
        </p:nvSpPr>
        <p:spPr bwMode="white">
          <a:xfrm>
            <a:off x="5410200" y="3765455"/>
            <a:ext cx="3063240" cy="27432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 bwMode="white">
          <a:xfrm>
            <a:off x="7376507" y="3864038"/>
            <a:ext cx="1600200" cy="36576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3501008"/>
            <a:ext cx="9144000" cy="24417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473625"/>
            <a:ext cx="9144001" cy="171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5410200" y="3540608"/>
            <a:ext cx="3733801" cy="2484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-27384"/>
            <a:ext cx="9144000" cy="3501008"/>
          </a:xfrm>
          <a:prstGeom prst="rect">
            <a:avLst/>
          </a:prstGeom>
          <a:solidFill>
            <a:srgbClr val="2C89C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412776"/>
            <a:ext cx="8458200" cy="1470025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dirty="0"/>
              <a:t>Clique para editar o título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95736" y="4149080"/>
            <a:ext cx="4953000" cy="1752600"/>
          </a:xfrm>
        </p:spPr>
        <p:txBody>
          <a:bodyPr/>
          <a:lstStyle>
            <a:lvl1pPr marL="64008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dirty="0"/>
              <a:t>Clique para editar </a:t>
            </a:r>
            <a:endParaRPr kumimoji="0" lang="en-US" dirty="0"/>
          </a:p>
        </p:txBody>
      </p:sp>
      <p:sp>
        <p:nvSpPr>
          <p:cNvPr id="20" name="Rectangle 28"/>
          <p:cNvSpPr/>
          <p:nvPr userDrawn="1"/>
        </p:nvSpPr>
        <p:spPr>
          <a:xfrm>
            <a:off x="1" y="27891"/>
            <a:ext cx="9144000" cy="310663"/>
          </a:xfrm>
          <a:prstGeom prst="rect">
            <a:avLst/>
          </a:prstGeom>
          <a:solidFill>
            <a:srgbClr val="2C89C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Espaço Reservado para Texto 2"/>
          <p:cNvSpPr txBox="1">
            <a:spLocks/>
          </p:cNvSpPr>
          <p:nvPr userDrawn="1"/>
        </p:nvSpPr>
        <p:spPr>
          <a:xfrm>
            <a:off x="35496" y="83373"/>
            <a:ext cx="8837979" cy="753339"/>
          </a:xfrm>
          <a:prstGeom prst="rect">
            <a:avLst/>
          </a:prstGeom>
        </p:spPr>
        <p:txBody>
          <a:bodyPr anchor="b"/>
          <a:lstStyle>
            <a:lvl1pPr marL="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843B"/>
              </a:buClr>
            </a:pPr>
            <a:r>
              <a:rPr lang="pt-BR" sz="1400" b="1" dirty="0">
                <a:solidFill>
                  <a:prstClr val="white"/>
                </a:solidFill>
                <a:latin typeface="Calibri" panose="020F0502020204030204" pitchFamily="34" charset="0"/>
              </a:rPr>
              <a:t>UNIVERSIDADE ESTADUAL PAULISTA “JÚLIO DE MESQUITA FILHO” - UNESP</a:t>
            </a:r>
          </a:p>
          <a:p>
            <a:pPr algn="ctr">
              <a:buClr>
                <a:srgbClr val="00843B"/>
              </a:buClr>
            </a:pPr>
            <a:r>
              <a:rPr lang="pt-BR" sz="1400" b="1" dirty="0">
                <a:solidFill>
                  <a:prstClr val="white"/>
                </a:solidFill>
                <a:latin typeface="Calibri" panose="020F0502020204030204" pitchFamily="34" charset="0"/>
              </a:rPr>
              <a:t>Campus de Ilha Solteira</a:t>
            </a:r>
          </a:p>
          <a:p>
            <a:pPr algn="ctr">
              <a:buClr>
                <a:srgbClr val="00843B"/>
              </a:buClr>
            </a:pPr>
            <a:r>
              <a:rPr lang="pt-BR" sz="1400" b="1" dirty="0">
                <a:solidFill>
                  <a:prstClr val="white"/>
                </a:solidFill>
                <a:latin typeface="Calibri" panose="020F0502020204030204" pitchFamily="34" charset="0"/>
              </a:rPr>
              <a:t>Programa de Pós-Graduação em Engenharia Mecânica – PPGEM</a:t>
            </a:r>
          </a:p>
        </p:txBody>
      </p:sp>
    </p:spTree>
    <p:extLst>
      <p:ext uri="{BB962C8B-B14F-4D97-AF65-F5344CB8AC3E}">
        <p14:creationId xmlns:p14="http://schemas.microsoft.com/office/powerpoint/2010/main" val="322021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562000"/>
            <a:ext cx="8229600" cy="706760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kumimoji="0" lang="pt-BR" dirty="0"/>
              <a:t>Clique para editar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2511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 eaLnBrk="1" latinLnBrk="0" hangingPunct="1"/>
            <a:r>
              <a:rPr lang="pt-BR" dirty="0"/>
              <a:t>Clique para editar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rgbClr val="2C89C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5496" y="692695"/>
            <a:ext cx="7488832" cy="720081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dirty="0"/>
              <a:t>Clique para editar o estilo do título 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366123" y="6569968"/>
            <a:ext cx="792088" cy="288032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>
              <a:solidFill>
                <a:srgbClr val="48AD03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496" y="1340768"/>
            <a:ext cx="7488832" cy="73096"/>
          </a:xfrm>
          <a:prstGeom prst="rect">
            <a:avLst/>
          </a:prstGeom>
          <a:solidFill>
            <a:srgbClr val="2C8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908720"/>
            <a:ext cx="1152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40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" indent="0" algn="l" rtl="0" eaLnBrk="1" latinLnBrk="0" hangingPunct="1">
        <a:spcBef>
          <a:spcPts val="300"/>
        </a:spcBef>
        <a:buClr>
          <a:schemeClr val="accent3"/>
        </a:buClr>
        <a:buFont typeface="Georgia"/>
        <a:buNone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itchFamily="2" charset="2"/>
        <a:buChar char="§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51520" y="548680"/>
            <a:ext cx="8386192" cy="21602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latin typeface="Times" panose="02020603050405020304" pitchFamily="18" charset="0"/>
                <a:cs typeface="Times" panose="02020603050405020304" pitchFamily="18" charset="0"/>
              </a:rPr>
              <a:t>DISCIPLINA DE MOTORES</a:t>
            </a:r>
            <a:endParaRPr lang="pt-BR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2088232"/>
          </a:xfrm>
        </p:spPr>
        <p:txBody>
          <a:bodyPr>
            <a:normAutofit/>
          </a:bodyPr>
          <a:lstStyle/>
          <a:p>
            <a:r>
              <a:rPr lang="pt-BR" sz="1700" b="1" dirty="0">
                <a:latin typeface="Times" panose="02020603050405020304" pitchFamily="18" charset="0"/>
                <a:cs typeface="Times" panose="02020603050405020304" pitchFamily="18" charset="0"/>
              </a:rPr>
              <a:t>Gabriel Coelho Rodrigues Alvares</a:t>
            </a:r>
            <a:endParaRPr lang="pt-BR" sz="17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br>
              <a:rPr lang="pt-BR" sz="1500" dirty="0">
                <a:latin typeface="Times" panose="02020603050405020304" pitchFamily="18" charset="0"/>
                <a:cs typeface="Times" panose="02020603050405020304" pitchFamily="18" charset="0"/>
              </a:rPr>
            </a:br>
            <a:endParaRPr lang="pt-BR" sz="1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br>
              <a:rPr lang="pt-BR" sz="15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pt-BR" sz="1500" dirty="0">
                <a:latin typeface="Times" panose="02020603050405020304" pitchFamily="18" charset="0"/>
                <a:cs typeface="Times" panose="02020603050405020304" pitchFamily="18" charset="0"/>
              </a:rPr>
              <a:t>Outubro de 2023</a:t>
            </a:r>
          </a:p>
          <a:p>
            <a:br>
              <a:rPr lang="pt-BR" sz="1600" dirty="0"/>
            </a:br>
            <a:endParaRPr lang="pt-BR" altLang="pt-BR" sz="15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7A00941-647B-6265-0331-DA3A25F96039}"/>
              </a:ext>
            </a:extLst>
          </p:cNvPr>
          <p:cNvSpPr txBox="1"/>
          <p:nvPr/>
        </p:nvSpPr>
        <p:spPr>
          <a:xfrm>
            <a:off x="3976378" y="3832691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Aula 4</a:t>
            </a:r>
          </a:p>
        </p:txBody>
      </p:sp>
    </p:spTree>
    <p:extLst>
      <p:ext uri="{BB962C8B-B14F-4D97-AF65-F5344CB8AC3E}">
        <p14:creationId xmlns:p14="http://schemas.microsoft.com/office/powerpoint/2010/main" val="124584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23"/>
    </mc:Choice>
    <mc:Fallback xmlns="">
      <p:transition spd="slow" advTm="16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4FC541-D4AE-5A56-DFF1-89C16EB854BF}"/>
              </a:ext>
            </a:extLst>
          </p:cNvPr>
          <p:cNvSpPr txBox="1"/>
          <p:nvPr/>
        </p:nvSpPr>
        <p:spPr>
          <a:xfrm>
            <a:off x="179512" y="795951"/>
            <a:ext cx="3004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Motor Corolla 1.8 GLI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CB5AD72-BED9-DC2B-7313-94C03921D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8" y="2132856"/>
            <a:ext cx="8948503" cy="341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5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10D2EF-1035-F66D-5E43-950C13DF349F}"/>
              </a:ext>
            </a:extLst>
          </p:cNvPr>
          <p:cNvSpPr txBox="1"/>
          <p:nvPr/>
        </p:nvSpPr>
        <p:spPr>
          <a:xfrm>
            <a:off x="179512" y="795951"/>
            <a:ext cx="4129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Motores naturalmente aspirados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7C8DEE-2AE0-C9B9-F9CC-143A5FC3EEF0}"/>
              </a:ext>
            </a:extLst>
          </p:cNvPr>
          <p:cNvSpPr txBox="1"/>
          <p:nvPr/>
        </p:nvSpPr>
        <p:spPr>
          <a:xfrm>
            <a:off x="467544" y="1988840"/>
            <a:ext cx="7140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" panose="02020603050405020304" pitchFamily="18" charset="0"/>
                <a:cs typeface="Times" panose="02020603050405020304" pitchFamily="18" charset="0"/>
              </a:rPr>
              <a:t>O pistão exerce o trabalho de bombeamento da massa de ar para o interior do cilindro.</a:t>
            </a:r>
          </a:p>
        </p:txBody>
      </p:sp>
      <p:pic>
        <p:nvPicPr>
          <p:cNvPr id="2050" name="Picture 2" descr="Como funciona um carro aspirado? - Carro de Garagem">
            <a:extLst>
              <a:ext uri="{FF2B5EF4-FFF2-40B4-BE49-F238E27FC236}">
                <a16:creationId xmlns:a16="http://schemas.microsoft.com/office/drawing/2014/main" id="{FC58EBE3-9E27-E616-B239-4BB7D98C1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349" y="3068960"/>
            <a:ext cx="4724945" cy="314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47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10D2EF-1035-F66D-5E43-950C13DF349F}"/>
              </a:ext>
            </a:extLst>
          </p:cNvPr>
          <p:cNvSpPr txBox="1"/>
          <p:nvPr/>
        </p:nvSpPr>
        <p:spPr>
          <a:xfrm>
            <a:off x="179512" y="795951"/>
            <a:ext cx="3515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Motores sobre alimentados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7C8DEE-2AE0-C9B9-F9CC-143A5FC3EEF0}"/>
              </a:ext>
            </a:extLst>
          </p:cNvPr>
          <p:cNvSpPr txBox="1"/>
          <p:nvPr/>
        </p:nvSpPr>
        <p:spPr>
          <a:xfrm>
            <a:off x="403970" y="1988840"/>
            <a:ext cx="7140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" panose="02020603050405020304" pitchFamily="18" charset="0"/>
                <a:cs typeface="Times" panose="02020603050405020304" pitchFamily="18" charset="0"/>
              </a:rPr>
              <a:t>Um compressor exerce a função de comprimir e bombear a massa de ar para o interior do cilindro.</a:t>
            </a:r>
          </a:p>
        </p:txBody>
      </p:sp>
      <p:pic>
        <p:nvPicPr>
          <p:cNvPr id="3074" name="Picture 2" descr="Dicas para uma boa convivência com um motor turbo | Quatro Rodas">
            <a:extLst>
              <a:ext uri="{FF2B5EF4-FFF2-40B4-BE49-F238E27FC236}">
                <a16:creationId xmlns:a16="http://schemas.microsoft.com/office/drawing/2014/main" id="{41CF29E6-CD1D-F3F7-05D4-6EC0EC639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2604444"/>
            <a:ext cx="5552613" cy="416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77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10D2EF-1035-F66D-5E43-950C13DF349F}"/>
              </a:ext>
            </a:extLst>
          </p:cNvPr>
          <p:cNvSpPr txBox="1"/>
          <p:nvPr/>
        </p:nvSpPr>
        <p:spPr>
          <a:xfrm>
            <a:off x="179512" y="795951"/>
            <a:ext cx="5167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Compressores mecânicos (</a:t>
            </a:r>
            <a:r>
              <a:rPr lang="pt-BR" sz="2400" dirty="0" err="1">
                <a:latin typeface="Times" panose="02020603050405020304" pitchFamily="18" charset="0"/>
                <a:cs typeface="Times" panose="02020603050405020304" pitchFamily="18" charset="0"/>
              </a:rPr>
              <a:t>supercharger</a:t>
            </a: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7C8DEE-2AE0-C9B9-F9CC-143A5FC3EEF0}"/>
              </a:ext>
            </a:extLst>
          </p:cNvPr>
          <p:cNvSpPr txBox="1"/>
          <p:nvPr/>
        </p:nvSpPr>
        <p:spPr>
          <a:xfrm>
            <a:off x="403970" y="1988840"/>
            <a:ext cx="7140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Times" panose="02020603050405020304" pitchFamily="18" charset="0"/>
                <a:cs typeface="Times" panose="02020603050405020304" pitchFamily="18" charset="0"/>
              </a:rPr>
              <a:t>São compressores acionados por correia, corrente ou sistema de engrenagem acoplado ao eixo de manivelas do motor</a:t>
            </a:r>
          </a:p>
        </p:txBody>
      </p:sp>
      <p:pic>
        <p:nvPicPr>
          <p:cNvPr id="4098" name="Picture 2" descr="undefined">
            <a:extLst>
              <a:ext uri="{FF2B5EF4-FFF2-40B4-BE49-F238E27FC236}">
                <a16:creationId xmlns:a16="http://schemas.microsoft.com/office/drawing/2014/main" id="{133E86E7-8BE2-1081-595B-347CFE34C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221" y="2657936"/>
            <a:ext cx="4119810" cy="383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omo Funciona o Supercharger? | GearHeadBanger">
            <a:extLst>
              <a:ext uri="{FF2B5EF4-FFF2-40B4-BE49-F238E27FC236}">
                <a16:creationId xmlns:a16="http://schemas.microsoft.com/office/drawing/2014/main" id="{E4F10FC9-2A4E-50A0-1C4C-D9DC41D65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69" y="3140968"/>
            <a:ext cx="364840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86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10D2EF-1035-F66D-5E43-950C13DF349F}"/>
              </a:ext>
            </a:extLst>
          </p:cNvPr>
          <p:cNvSpPr txBox="1"/>
          <p:nvPr/>
        </p:nvSpPr>
        <p:spPr>
          <a:xfrm>
            <a:off x="179512" y="795951"/>
            <a:ext cx="5167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Compressores mecânicos (</a:t>
            </a:r>
            <a:r>
              <a:rPr lang="pt-BR" sz="2400" dirty="0" err="1">
                <a:latin typeface="Times" panose="02020603050405020304" pitchFamily="18" charset="0"/>
                <a:cs typeface="Times" panose="02020603050405020304" pitchFamily="18" charset="0"/>
              </a:rPr>
              <a:t>supercharger</a:t>
            </a: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</p:txBody>
      </p:sp>
      <p:pic>
        <p:nvPicPr>
          <p:cNvPr id="5122" name="Picture 2" descr="Adding Power with Superchargers - Engine Builder Magazine">
            <a:extLst>
              <a:ext uri="{FF2B5EF4-FFF2-40B4-BE49-F238E27FC236}">
                <a16:creationId xmlns:a16="http://schemas.microsoft.com/office/drawing/2014/main" id="{5D9776B3-6DB6-CDCF-0EF0-56EF480A3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6291064" cy="419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88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10D2EF-1035-F66D-5E43-950C13DF349F}"/>
              </a:ext>
            </a:extLst>
          </p:cNvPr>
          <p:cNvSpPr txBox="1"/>
          <p:nvPr/>
        </p:nvSpPr>
        <p:spPr>
          <a:xfrm>
            <a:off x="179512" y="795951"/>
            <a:ext cx="2677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Turbo compressores</a:t>
            </a:r>
          </a:p>
        </p:txBody>
      </p:sp>
      <p:pic>
        <p:nvPicPr>
          <p:cNvPr id="6146" name="Picture 2" descr="TURBOCOMPRESSOR E AFTERCOOLER: CONCEITOS BÁSICOS">
            <a:extLst>
              <a:ext uri="{FF2B5EF4-FFF2-40B4-BE49-F238E27FC236}">
                <a16:creationId xmlns:a16="http://schemas.microsoft.com/office/drawing/2014/main" id="{CDD00E62-DC01-C4D1-5BFF-8D5D414F2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5174134" cy="400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32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10D2EF-1035-F66D-5E43-950C13DF349F}"/>
              </a:ext>
            </a:extLst>
          </p:cNvPr>
          <p:cNvSpPr txBox="1"/>
          <p:nvPr/>
        </p:nvSpPr>
        <p:spPr>
          <a:xfrm>
            <a:off x="179512" y="795951"/>
            <a:ext cx="4896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Turbo compressores (carcaça simples)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8F2ED6-A4C0-9BF5-14FC-0B38FB137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415298"/>
            <a:ext cx="3705510" cy="365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1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10D2EF-1035-F66D-5E43-950C13DF349F}"/>
              </a:ext>
            </a:extLst>
          </p:cNvPr>
          <p:cNvSpPr txBox="1"/>
          <p:nvPr/>
        </p:nvSpPr>
        <p:spPr>
          <a:xfrm>
            <a:off x="179512" y="795951"/>
            <a:ext cx="4086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Turbo compressores (pulsativo)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80906D8-B58C-8EE3-BC32-47279A909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077" y="3068960"/>
            <a:ext cx="4221846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8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10D2EF-1035-F66D-5E43-950C13DF349F}"/>
              </a:ext>
            </a:extLst>
          </p:cNvPr>
          <p:cNvSpPr txBox="1"/>
          <p:nvPr/>
        </p:nvSpPr>
        <p:spPr>
          <a:xfrm>
            <a:off x="179512" y="795951"/>
            <a:ext cx="4171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Turbo compressores (</a:t>
            </a:r>
            <a:r>
              <a:rPr lang="pt-BR" sz="2400" dirty="0" err="1">
                <a:latin typeface="Times" panose="02020603050405020304" pitchFamily="18" charset="0"/>
                <a:cs typeface="Times" panose="02020603050405020304" pitchFamily="18" charset="0"/>
              </a:rPr>
              <a:t>wastegate</a:t>
            </a:r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</p:txBody>
      </p:sp>
      <p:pic>
        <p:nvPicPr>
          <p:cNvPr id="8194" name="Picture 2" descr="Waste gate turbochargers. | Download Scientific Diagram">
            <a:extLst>
              <a:ext uri="{FF2B5EF4-FFF2-40B4-BE49-F238E27FC236}">
                <a16:creationId xmlns:a16="http://schemas.microsoft.com/office/drawing/2014/main" id="{5118EED8-896E-6C2C-EDC7-F2472A113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5812011" cy="237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Understanding How a Turbo Wastegate Works">
            <a:extLst>
              <a:ext uri="{FF2B5EF4-FFF2-40B4-BE49-F238E27FC236}">
                <a16:creationId xmlns:a16="http://schemas.microsoft.com/office/drawing/2014/main" id="{7196667A-3718-641E-74DC-54263C197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696" y="4221088"/>
            <a:ext cx="3983278" cy="238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46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10D2EF-1035-F66D-5E43-950C13DF349F}"/>
              </a:ext>
            </a:extLst>
          </p:cNvPr>
          <p:cNvSpPr txBox="1"/>
          <p:nvPr/>
        </p:nvSpPr>
        <p:spPr>
          <a:xfrm>
            <a:off x="179512" y="795951"/>
            <a:ext cx="7131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Turbo compressores (TGV- turbo de geometria variável)</a:t>
            </a:r>
          </a:p>
        </p:txBody>
      </p:sp>
      <p:pic>
        <p:nvPicPr>
          <p:cNvPr id="7170" name="Picture 2" descr="Turbo Cleaner' – Limpar o turbo sem desmontar - TEXOLEO.com Blog">
            <a:extLst>
              <a:ext uri="{FF2B5EF4-FFF2-40B4-BE49-F238E27FC236}">
                <a16:creationId xmlns:a16="http://schemas.microsoft.com/office/drawing/2014/main" id="{20DE85FB-0067-F78D-CD8E-7BDC37857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53625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omo Funciona turbo geometria variável | Ilustração de como … | Flickr">
            <a:extLst>
              <a:ext uri="{FF2B5EF4-FFF2-40B4-BE49-F238E27FC236}">
                <a16:creationId xmlns:a16="http://schemas.microsoft.com/office/drawing/2014/main" id="{CC261A8A-EE73-B2FA-A2B5-E452228CF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951" y="1700808"/>
            <a:ext cx="30480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oneywell fará turbo variável no Brasil | Automotive Business">
            <a:extLst>
              <a:ext uri="{FF2B5EF4-FFF2-40B4-BE49-F238E27FC236}">
                <a16:creationId xmlns:a16="http://schemas.microsoft.com/office/drawing/2014/main" id="{49B476FC-E388-FE2B-E425-5A060BE13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687" y="4149080"/>
            <a:ext cx="3615088" cy="240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09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3C05D55-322F-C9E0-D64B-EEB95DF989BB}"/>
              </a:ext>
            </a:extLst>
          </p:cNvPr>
          <p:cNvSpPr txBox="1"/>
          <p:nvPr/>
        </p:nvSpPr>
        <p:spPr>
          <a:xfrm>
            <a:off x="179512" y="795951"/>
            <a:ext cx="336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Conteúdo do dia- Aula 04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57CC5C8-7FC4-0D63-8815-C35F6C539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844824"/>
            <a:ext cx="8280920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Relação de compressão efetiva;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Ciclos Otto x Miller x </a:t>
            </a:r>
            <a:r>
              <a:rPr lang="pt-BR" altLang="en-US" dirty="0" err="1">
                <a:latin typeface="Times" panose="02020603050405020304" pitchFamily="18" charset="0"/>
                <a:cs typeface="Times" panose="02020603050405020304" pitchFamily="18" charset="0"/>
              </a:rPr>
              <a:t>Attinkson</a:t>
            </a: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;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Times" panose="02020603050405020304" pitchFamily="18" charset="0"/>
                <a:cs typeface="Times" panose="02020603050405020304" pitchFamily="18" charset="0"/>
              </a:rPr>
              <a:t>Diferença</a:t>
            </a: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 entre </a:t>
            </a:r>
            <a:r>
              <a:rPr lang="en-US" altLang="en-US" dirty="0" err="1">
                <a:latin typeface="Times" panose="02020603050405020304" pitchFamily="18" charset="0"/>
                <a:cs typeface="Times" panose="02020603050405020304" pitchFamily="18" charset="0"/>
              </a:rPr>
              <a:t>motores</a:t>
            </a: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en-US" dirty="0" err="1">
                <a:latin typeface="Times" panose="02020603050405020304" pitchFamily="18" charset="0"/>
                <a:cs typeface="Times" panose="02020603050405020304" pitchFamily="18" charset="0"/>
              </a:rPr>
              <a:t>naturalmente</a:t>
            </a: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en-US" dirty="0" err="1">
                <a:latin typeface="Times" panose="02020603050405020304" pitchFamily="18" charset="0"/>
                <a:cs typeface="Times" panose="02020603050405020304" pitchFamily="18" charset="0"/>
              </a:rPr>
              <a:t>aspirado</a:t>
            </a: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 e </a:t>
            </a:r>
            <a:r>
              <a:rPr lang="en-US" altLang="en-US" dirty="0" err="1">
                <a:latin typeface="Times" panose="02020603050405020304" pitchFamily="18" charset="0"/>
                <a:cs typeface="Times" panose="02020603050405020304" pitchFamily="18" charset="0"/>
              </a:rPr>
              <a:t>motores</a:t>
            </a: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en-US" dirty="0" err="1">
                <a:latin typeface="Times" panose="02020603050405020304" pitchFamily="18" charset="0"/>
                <a:cs typeface="Times" panose="02020603050405020304" pitchFamily="18" charset="0"/>
              </a:rPr>
              <a:t>sobrealimentados</a:t>
            </a:r>
            <a:r>
              <a:rPr lang="en-US" altLang="en-US" dirty="0">
                <a:latin typeface="Times" panose="02020603050405020304" pitchFamily="18" charset="0"/>
                <a:cs typeface="Times" panose="02020603050405020304" pitchFamily="18" charset="0"/>
              </a:rPr>
              <a:t>;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Tipos de sobrecarregamento;</a:t>
            </a:r>
            <a:endParaRPr lang="en-US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dirty="0">
                <a:latin typeface="Times" panose="02020603050405020304" pitchFamily="18" charset="0"/>
                <a:cs typeface="Times" panose="02020603050405020304" pitchFamily="18" charset="0"/>
              </a:rPr>
              <a:t>Estratégias de funcionamento de turbo compressores.</a:t>
            </a:r>
            <a:endParaRPr lang="en-US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pt-BR" altLang="en-US" b="1" dirty="0">
              <a:solidFill>
                <a:srgbClr val="00339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/>
            <a:endParaRPr lang="pt-BR" altLang="en-US" sz="20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5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10D2EF-1035-F66D-5E43-950C13DF349F}"/>
              </a:ext>
            </a:extLst>
          </p:cNvPr>
          <p:cNvSpPr txBox="1"/>
          <p:nvPr/>
        </p:nvSpPr>
        <p:spPr>
          <a:xfrm>
            <a:off x="179512" y="795951"/>
            <a:ext cx="3142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Mapa dos compressores</a:t>
            </a:r>
          </a:p>
        </p:txBody>
      </p:sp>
      <p:pic>
        <p:nvPicPr>
          <p:cNvPr id="14338" name="Picture 2" descr="TURBOCOMPRESSORES: MAPAS DE EFICIÊNCIA | Chão da Oficina">
            <a:extLst>
              <a:ext uri="{FF2B5EF4-FFF2-40B4-BE49-F238E27FC236}">
                <a16:creationId xmlns:a16="http://schemas.microsoft.com/office/drawing/2014/main" id="{89EF3A63-39DD-E4A1-F7EC-66A90E539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19250"/>
            <a:ext cx="40195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91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10D2EF-1035-F66D-5E43-950C13DF349F}"/>
              </a:ext>
            </a:extLst>
          </p:cNvPr>
          <p:cNvSpPr txBox="1"/>
          <p:nvPr/>
        </p:nvSpPr>
        <p:spPr>
          <a:xfrm>
            <a:off x="179512" y="795951"/>
            <a:ext cx="4780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Combinações de turbocompressores  </a:t>
            </a:r>
          </a:p>
        </p:txBody>
      </p:sp>
      <p:pic>
        <p:nvPicPr>
          <p:cNvPr id="13314" name="Picture 2" descr="Toyota Supra MKIV Compound Sequential Twin Turbo Setup | epicrally.co.uk">
            <a:extLst>
              <a:ext uri="{FF2B5EF4-FFF2-40B4-BE49-F238E27FC236}">
                <a16:creationId xmlns:a16="http://schemas.microsoft.com/office/drawing/2014/main" id="{AEE4348E-1704-5551-BD1E-7B360E3B4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96" y="2348880"/>
            <a:ext cx="6444208" cy="362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77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10D2EF-1035-F66D-5E43-950C13DF349F}"/>
              </a:ext>
            </a:extLst>
          </p:cNvPr>
          <p:cNvSpPr txBox="1"/>
          <p:nvPr/>
        </p:nvSpPr>
        <p:spPr>
          <a:xfrm>
            <a:off x="179512" y="795951"/>
            <a:ext cx="4780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Combinações de turbocompressores  </a:t>
            </a:r>
          </a:p>
        </p:txBody>
      </p:sp>
      <p:pic>
        <p:nvPicPr>
          <p:cNvPr id="15362" name="Picture 2" descr="Parallel vs. Sequential vs. Compound - Twin Turbo systems explained - Boost  School #11 - YouTube">
            <a:extLst>
              <a:ext uri="{FF2B5EF4-FFF2-40B4-BE49-F238E27FC236}">
                <a16:creationId xmlns:a16="http://schemas.microsoft.com/office/drawing/2014/main" id="{E08734CF-05C5-D2B0-EE84-0E5509A99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52936"/>
            <a:ext cx="4231918" cy="236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Toyota Supra MKIV Compound Sequential Twin Turbo Setup | epicrally.co.uk">
            <a:extLst>
              <a:ext uri="{FF2B5EF4-FFF2-40B4-BE49-F238E27FC236}">
                <a16:creationId xmlns:a16="http://schemas.microsoft.com/office/drawing/2014/main" id="{D60118C3-EEE5-177A-8225-FE79FDA14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308" y="2608099"/>
            <a:ext cx="3955895" cy="285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27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FCE9C4-ACFE-4FA3-A900-F14717AC7DAB}"/>
              </a:ext>
            </a:extLst>
          </p:cNvPr>
          <p:cNvSpPr txBox="1"/>
          <p:nvPr/>
        </p:nvSpPr>
        <p:spPr>
          <a:xfrm>
            <a:off x="-24081" y="754618"/>
            <a:ext cx="844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Turbo compressor (E- turbo)</a:t>
            </a:r>
          </a:p>
        </p:txBody>
      </p:sp>
      <p:pic>
        <p:nvPicPr>
          <p:cNvPr id="53250" name="Picture 2" descr="Ver a imagem de origem">
            <a:extLst>
              <a:ext uri="{FF2B5EF4-FFF2-40B4-BE49-F238E27FC236}">
                <a16:creationId xmlns:a16="http://schemas.microsoft.com/office/drawing/2014/main" id="{AE99AA6F-E372-245C-CB00-23AB81183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76" y="2276872"/>
            <a:ext cx="6804248" cy="365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52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>
            <a:spLocks noChangeArrowheads="1"/>
          </p:cNvSpPr>
          <p:nvPr/>
        </p:nvSpPr>
        <p:spPr bwMode="auto">
          <a:xfrm>
            <a:off x="364249" y="2026924"/>
            <a:ext cx="8569325" cy="85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Obrigado pela atenção!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1356" y="3830271"/>
            <a:ext cx="7761287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pt-BR" altLang="pt-BR" sz="2400" b="1" dirty="0">
                <a:latin typeface="Times" panose="02020603050405020304" pitchFamily="18" charset="0"/>
                <a:cs typeface="Times" panose="02020603050405020304" pitchFamily="18" charset="0"/>
              </a:rPr>
              <a:t>Gabriel Coelho Rodrigues Alvares</a:t>
            </a:r>
          </a:p>
          <a:p>
            <a:pPr algn="ctr"/>
            <a:endParaRPr lang="pt-BR" altLang="pt-B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r>
              <a:rPr lang="pt-BR" altLang="pt-BR" dirty="0">
                <a:latin typeface="Times" panose="02020603050405020304" pitchFamily="18" charset="0"/>
                <a:cs typeface="Times" panose="02020603050405020304" pitchFamily="18" charset="0"/>
              </a:rPr>
              <a:t>UNESP - Universidade Estadual Paulista - Campus de Ilha Solteira</a:t>
            </a:r>
          </a:p>
          <a:p>
            <a:pPr algn="ctr"/>
            <a:r>
              <a:rPr lang="pt-BR" altLang="pt-BR" dirty="0">
                <a:latin typeface="Times" panose="02020603050405020304" pitchFamily="18" charset="0"/>
                <a:cs typeface="Times" panose="02020603050405020304" pitchFamily="18" charset="0"/>
              </a:rPr>
              <a:t>Instituto de Pesquisa em Bioenergia – IPBEN/FEIS</a:t>
            </a:r>
          </a:p>
          <a:p>
            <a:pPr algn="ctr"/>
            <a:r>
              <a:rPr lang="pt-BR" altLang="pt-BR" dirty="0">
                <a:latin typeface="Times" panose="02020603050405020304" pitchFamily="18" charset="0"/>
                <a:cs typeface="Times" panose="02020603050405020304" pitchFamily="18" charset="0"/>
              </a:rPr>
              <a:t>Ilha Solteira - SP</a:t>
            </a:r>
          </a:p>
          <a:p>
            <a:pPr algn="ctr"/>
            <a:endParaRPr lang="pt-BR" altLang="pt-B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r>
              <a:rPr lang="pt-BR" altLang="pt-BR" dirty="0">
                <a:latin typeface="Times" panose="02020603050405020304" pitchFamily="18" charset="0"/>
                <a:cs typeface="Times" panose="02020603050405020304" pitchFamily="18" charset="0"/>
              </a:rPr>
              <a:t>gabriel.cr.alvares@unesp.br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91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3C05D55-322F-C9E0-D64B-EEB95DF989BB}"/>
              </a:ext>
            </a:extLst>
          </p:cNvPr>
          <p:cNvSpPr txBox="1"/>
          <p:nvPr/>
        </p:nvSpPr>
        <p:spPr>
          <a:xfrm>
            <a:off x="179512" y="795951"/>
            <a:ext cx="3982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Relação de compressão efetiva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6973850-6C19-DC7D-EED0-2BE2A7D68FAB}"/>
              </a:ext>
            </a:extLst>
          </p:cNvPr>
          <p:cNvSpPr txBox="1"/>
          <p:nvPr/>
        </p:nvSpPr>
        <p:spPr>
          <a:xfrm>
            <a:off x="1475656" y="2708920"/>
            <a:ext cx="572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Quando realmente começa o processo de compressão?</a:t>
            </a:r>
          </a:p>
        </p:txBody>
      </p:sp>
    </p:spTree>
    <p:extLst>
      <p:ext uri="{BB962C8B-B14F-4D97-AF65-F5344CB8AC3E}">
        <p14:creationId xmlns:p14="http://schemas.microsoft.com/office/powerpoint/2010/main" val="356703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FCE9C4-ACFE-4FA3-A900-F14717AC7DAB}"/>
              </a:ext>
            </a:extLst>
          </p:cNvPr>
          <p:cNvSpPr txBox="1"/>
          <p:nvPr/>
        </p:nvSpPr>
        <p:spPr>
          <a:xfrm>
            <a:off x="7759" y="764704"/>
            <a:ext cx="6014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Cálculo da relação de compressão de um motor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B0AB777-445D-5245-F82A-1E707152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2132856"/>
            <a:ext cx="3946652" cy="345638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DF97C34-6524-2D99-8029-C93E535B88B7}"/>
              </a:ext>
            </a:extLst>
          </p:cNvPr>
          <p:cNvSpPr txBox="1"/>
          <p:nvPr/>
        </p:nvSpPr>
        <p:spPr>
          <a:xfrm>
            <a:off x="755576" y="3411961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Rc</a:t>
            </a:r>
            <a:r>
              <a:rPr lang="pt-BR" dirty="0"/>
              <a:t> = V2/V1</a:t>
            </a:r>
          </a:p>
        </p:txBody>
      </p:sp>
    </p:spTree>
    <p:extLst>
      <p:ext uri="{BB962C8B-B14F-4D97-AF65-F5344CB8AC3E}">
        <p14:creationId xmlns:p14="http://schemas.microsoft.com/office/powerpoint/2010/main" val="79201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3C05D55-322F-C9E0-D64B-EEB95DF989BB}"/>
              </a:ext>
            </a:extLst>
          </p:cNvPr>
          <p:cNvSpPr txBox="1"/>
          <p:nvPr/>
        </p:nvSpPr>
        <p:spPr>
          <a:xfrm>
            <a:off x="179512" y="795951"/>
            <a:ext cx="3982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Relação de compressão efetiva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71BC0F-E998-B5C9-1AE3-ADAAF5B42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780563"/>
            <a:ext cx="3946652" cy="345638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832A15F-386F-BFB6-6080-49E4D36DD075}"/>
              </a:ext>
            </a:extLst>
          </p:cNvPr>
          <p:cNvSpPr txBox="1"/>
          <p:nvPr/>
        </p:nvSpPr>
        <p:spPr>
          <a:xfrm>
            <a:off x="1619672" y="2827749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Rc</a:t>
            </a:r>
            <a:r>
              <a:rPr lang="pt-BR" dirty="0"/>
              <a:t> = V2/V1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29F4F09-81D7-0D13-3405-63521D6D5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845585"/>
            <a:ext cx="4806887" cy="102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1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3C05D55-322F-C9E0-D64B-EEB95DF989BB}"/>
              </a:ext>
            </a:extLst>
          </p:cNvPr>
          <p:cNvSpPr txBox="1"/>
          <p:nvPr/>
        </p:nvSpPr>
        <p:spPr>
          <a:xfrm>
            <a:off x="179512" y="795951"/>
            <a:ext cx="396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Ciclo Otto x Miller x Atkinson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5A120D7-78EA-6FFF-5178-E0992059C1B9}"/>
              </a:ext>
            </a:extLst>
          </p:cNvPr>
          <p:cNvSpPr txBox="1"/>
          <p:nvPr/>
        </p:nvSpPr>
        <p:spPr>
          <a:xfrm>
            <a:off x="179512" y="1844824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Ciclo Otto:</a:t>
            </a:r>
          </a:p>
          <a:p>
            <a:endParaRPr lang="pt-BR" b="1" dirty="0">
              <a:solidFill>
                <a:schemeClr val="tx2">
                  <a:lumMod val="75000"/>
                  <a:lumOff val="25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>
                    <a:lumMod val="75000"/>
                    <a:lumOff val="2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A válvula de admissão fecha por completo no momento em que a pressão interna do cilindro iguala-se a pressão ambiente do coletor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0466343-41D4-68C9-A8D0-76F20D39F59B}"/>
              </a:ext>
            </a:extLst>
          </p:cNvPr>
          <p:cNvSpPr txBox="1"/>
          <p:nvPr/>
        </p:nvSpPr>
        <p:spPr>
          <a:xfrm>
            <a:off x="287524" y="323474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Ciclo Miller:</a:t>
            </a:r>
          </a:p>
          <a:p>
            <a:pPr algn="just"/>
            <a:endParaRPr lang="pt-BR" dirty="0">
              <a:solidFill>
                <a:srgbClr val="FF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 válvula de admissão fecha após a pressão interna do cilindro igualar-se a pressão ambiente do coletor promovendo  um fluxo reverso </a:t>
            </a:r>
            <a:r>
              <a:rPr lang="pt-BR" i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.(</a:t>
            </a:r>
            <a:r>
              <a:rPr lang="pt-BR" i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back</a:t>
            </a:r>
            <a:r>
              <a:rPr lang="pt-BR" i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t-BR" i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flow</a:t>
            </a:r>
            <a:r>
              <a:rPr lang="pt-BR" i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</a:t>
            </a:r>
            <a:r>
              <a:rPr lang="pt-BR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na admissão reduzindo o trabalho de compressão e tornando a relação de expansão maior que a relação de compressão.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DB9943-8700-93B9-4D2A-BA92E74E621A}"/>
              </a:ext>
            </a:extLst>
          </p:cNvPr>
          <p:cNvSpPr txBox="1"/>
          <p:nvPr/>
        </p:nvSpPr>
        <p:spPr>
          <a:xfrm>
            <a:off x="179512" y="5178661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Ciclo </a:t>
            </a:r>
            <a:r>
              <a:rPr lang="pt-BR" b="1" dirty="0" err="1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Attinkson</a:t>
            </a:r>
            <a:r>
              <a:rPr lang="pt-BR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</a:p>
          <a:p>
            <a:pPr algn="just"/>
            <a:endParaRPr lang="pt-BR" dirty="0">
              <a:solidFill>
                <a:srgbClr val="00B05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Motores cuja expansão dos gases é completa, ou seja, ao final do processo de expansão a pressão do cilindro é igual a pressão ambiente do coletor de escape inibindo assim o processo de descompressão rápida.</a:t>
            </a:r>
          </a:p>
        </p:txBody>
      </p:sp>
    </p:spTree>
    <p:extLst>
      <p:ext uri="{BB962C8B-B14F-4D97-AF65-F5344CB8AC3E}">
        <p14:creationId xmlns:p14="http://schemas.microsoft.com/office/powerpoint/2010/main" val="419434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4FC541-D4AE-5A56-DFF1-89C16EB854BF}"/>
              </a:ext>
            </a:extLst>
          </p:cNvPr>
          <p:cNvSpPr txBox="1"/>
          <p:nvPr/>
        </p:nvSpPr>
        <p:spPr>
          <a:xfrm>
            <a:off x="179512" y="795951"/>
            <a:ext cx="396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Ciclo Otto x Miller x Atkinson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559659-877A-F71D-B3A7-FBEBE4D46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615731"/>
            <a:ext cx="4426988" cy="402345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8F84CA3-739C-E85D-DC9B-412C8C67482B}"/>
              </a:ext>
            </a:extLst>
          </p:cNvPr>
          <p:cNvSpPr txBox="1"/>
          <p:nvPr/>
        </p:nvSpPr>
        <p:spPr>
          <a:xfrm>
            <a:off x="2689422" y="5715707"/>
            <a:ext cx="3238259" cy="1156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Otto: 1- 2- 3- 4O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Miller: 5- 1- 2- 3- 40- 4M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Atkinson: 4ª- 5- 1- 2- 3- 40- 4M- 4A </a:t>
            </a:r>
          </a:p>
        </p:txBody>
      </p:sp>
    </p:spTree>
    <p:extLst>
      <p:ext uri="{BB962C8B-B14F-4D97-AF65-F5344CB8AC3E}">
        <p14:creationId xmlns:p14="http://schemas.microsoft.com/office/powerpoint/2010/main" val="115703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4FC541-D4AE-5A56-DFF1-89C16EB854BF}"/>
              </a:ext>
            </a:extLst>
          </p:cNvPr>
          <p:cNvSpPr txBox="1"/>
          <p:nvPr/>
        </p:nvSpPr>
        <p:spPr>
          <a:xfrm>
            <a:off x="179512" y="795951"/>
            <a:ext cx="4053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Ciclo Otto x Miller x </a:t>
            </a:r>
            <a:r>
              <a:rPr lang="pt-BR" sz="2400" dirty="0" err="1">
                <a:latin typeface="Times" panose="02020603050405020304" pitchFamily="18" charset="0"/>
                <a:cs typeface="Times" panose="02020603050405020304" pitchFamily="18" charset="0"/>
              </a:rPr>
              <a:t>Attinkson</a:t>
            </a:r>
            <a:endParaRPr lang="pt-BR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026" name="Picture 2" descr="Ciclo Atkinson – Wikipédia, a enciclopédia livre">
            <a:extLst>
              <a:ext uri="{FF2B5EF4-FFF2-40B4-BE49-F238E27FC236}">
                <a16:creationId xmlns:a16="http://schemas.microsoft.com/office/drawing/2014/main" id="{B7C91A7F-5FD0-447C-0297-7A9B30C3D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24944"/>
            <a:ext cx="355865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51D62B3-2239-DBC6-2299-979F8A9FA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319" y="1902375"/>
            <a:ext cx="2535550" cy="486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99A23A6-3435-BB72-0EBC-EB949415478D}"/>
              </a:ext>
            </a:extLst>
          </p:cNvPr>
          <p:cNvSpPr txBox="1"/>
          <p:nvPr/>
        </p:nvSpPr>
        <p:spPr>
          <a:xfrm>
            <a:off x="1835696" y="151965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Otto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4DFD80D-8CDA-883D-2CBE-9854E77144B8}"/>
              </a:ext>
            </a:extLst>
          </p:cNvPr>
          <p:cNvSpPr txBox="1"/>
          <p:nvPr/>
        </p:nvSpPr>
        <p:spPr>
          <a:xfrm>
            <a:off x="2915816" y="1541139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Miller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B99FC51-910F-FF14-09FC-A353124C41FD}"/>
              </a:ext>
            </a:extLst>
          </p:cNvPr>
          <p:cNvSpPr txBox="1"/>
          <p:nvPr/>
        </p:nvSpPr>
        <p:spPr>
          <a:xfrm>
            <a:off x="5940152" y="234888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Atkinson</a:t>
            </a:r>
          </a:p>
        </p:txBody>
      </p:sp>
    </p:spTree>
    <p:extLst>
      <p:ext uri="{BB962C8B-B14F-4D97-AF65-F5344CB8AC3E}">
        <p14:creationId xmlns:p14="http://schemas.microsoft.com/office/powerpoint/2010/main" val="374377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C522F8C-51BC-E4D1-049D-B79282C71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34" y="2060848"/>
            <a:ext cx="8760811" cy="333707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E559DC4-22AF-3617-FA67-84AB16E40222}"/>
              </a:ext>
            </a:extLst>
          </p:cNvPr>
          <p:cNvSpPr txBox="1"/>
          <p:nvPr/>
        </p:nvSpPr>
        <p:spPr>
          <a:xfrm>
            <a:off x="179512" y="795951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Motor Corolla Híbrido</a:t>
            </a:r>
          </a:p>
        </p:txBody>
      </p:sp>
    </p:spTree>
    <p:extLst>
      <p:ext uri="{BB962C8B-B14F-4D97-AF65-F5344CB8AC3E}">
        <p14:creationId xmlns:p14="http://schemas.microsoft.com/office/powerpoint/2010/main" val="205657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Slide mestre Boiling">
  <a:themeElements>
    <a:clrScheme name="Custom 1">
      <a:dk1>
        <a:sysClr val="windowText" lastClr="000000"/>
      </a:dk1>
      <a:lt1>
        <a:sysClr val="window" lastClr="FFFFFF"/>
      </a:lt1>
      <a:dk2>
        <a:srgbClr val="002060"/>
      </a:dk2>
      <a:lt2>
        <a:srgbClr val="DEDEDE"/>
      </a:lt2>
      <a:accent1>
        <a:srgbClr val="53548A"/>
      </a:accent1>
      <a:accent2>
        <a:srgbClr val="48AD03"/>
      </a:accent2>
      <a:accent3>
        <a:srgbClr val="00843B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150264</TotalTime>
  <Words>427</Words>
  <Application>Microsoft Office PowerPoint</Application>
  <PresentationFormat>Apresentação na tela (4:3)</PresentationFormat>
  <Paragraphs>85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3" baseType="lpstr">
      <vt:lpstr>Arial</vt:lpstr>
      <vt:lpstr>Calibri</vt:lpstr>
      <vt:lpstr>Georgia</vt:lpstr>
      <vt:lpstr>Times</vt:lpstr>
      <vt:lpstr>Times New Roman</vt:lpstr>
      <vt:lpstr>Trebuchet MS</vt:lpstr>
      <vt:lpstr>Wingdings</vt:lpstr>
      <vt:lpstr>Wingdings 2</vt:lpstr>
      <vt:lpstr>1_Slide mestre Boiling</vt:lpstr>
      <vt:lpstr>DISCIPLINA DE MOTORES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EXPERIMENTAL DA CONVECÇÃO FORÇADA DE NANOFLUIDOS PARA RESFRIAMENTO DE CÉLULAS FOTOVOLTAICAS COM CONCENTRAÇÃO</dc:title>
  <dc:creator>Renato Reis</dc:creator>
  <cp:lastModifiedBy>Gabriel coelho rodrigues alvares</cp:lastModifiedBy>
  <cp:revision>543</cp:revision>
  <dcterms:created xsi:type="dcterms:W3CDTF">2011-11-01T16:53:53Z</dcterms:created>
  <dcterms:modified xsi:type="dcterms:W3CDTF">2023-10-06T02:47:37Z</dcterms:modified>
</cp:coreProperties>
</file>