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13">
  <p:sldMasterIdLst>
    <p:sldMasterId id="2147483687" r:id="rId1"/>
  </p:sldMasterIdLst>
  <p:notesMasterIdLst>
    <p:notesMasterId r:id="rId23"/>
  </p:notesMasterIdLst>
  <p:sldIdLst>
    <p:sldId id="1155" r:id="rId2"/>
    <p:sldId id="1134" r:id="rId3"/>
    <p:sldId id="1135" r:id="rId4"/>
    <p:sldId id="1136" r:id="rId5"/>
    <p:sldId id="1149" r:id="rId6"/>
    <p:sldId id="1137" r:id="rId7"/>
    <p:sldId id="1150" r:id="rId8"/>
    <p:sldId id="1138" r:id="rId9"/>
    <p:sldId id="1139" r:id="rId10"/>
    <p:sldId id="1151" r:id="rId11"/>
    <p:sldId id="1153" r:id="rId12"/>
    <p:sldId id="1152" r:id="rId13"/>
    <p:sldId id="1140" r:id="rId14"/>
    <p:sldId id="1154" r:id="rId15"/>
    <p:sldId id="1141" r:id="rId16"/>
    <p:sldId id="1177" r:id="rId17"/>
    <p:sldId id="1178" r:id="rId18"/>
    <p:sldId id="1146" r:id="rId19"/>
    <p:sldId id="1147" r:id="rId20"/>
    <p:sldId id="1179" r:id="rId21"/>
    <p:sldId id="1133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e Oliveira" initials="BO" lastIdx="1" clrIdx="0">
    <p:extLst>
      <p:ext uri="{19B8F6BF-5375-455C-9EA6-DF929625EA0E}">
        <p15:presenceInfo xmlns:p15="http://schemas.microsoft.com/office/powerpoint/2012/main" userId="Bel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7DE3"/>
    <a:srgbClr val="6761E1"/>
    <a:srgbClr val="7C76F6"/>
    <a:srgbClr val="828CEA"/>
    <a:srgbClr val="7676F6"/>
    <a:srgbClr val="6D6DFF"/>
    <a:srgbClr val="3F32EE"/>
    <a:srgbClr val="6600CC"/>
    <a:srgbClr val="4B87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82" d="100"/>
          <a:sy n="82" d="100"/>
        </p:scale>
        <p:origin x="136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1AC2-F208-4C4B-A1DC-7F13764FBDB9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92D6-51D4-4381-AB68-5737E42492B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645024"/>
            <a:ext cx="3733819" cy="91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669024"/>
            <a:ext cx="373380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3933056"/>
            <a:ext cx="3733801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3888743"/>
            <a:ext cx="1965960" cy="18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3923912"/>
            <a:ext cx="1965960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white">
          <a:xfrm>
            <a:off x="5410200" y="3765455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white">
          <a:xfrm>
            <a:off x="7376507" y="3864038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501008"/>
            <a:ext cx="9144000" cy="24417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73625"/>
            <a:ext cx="9144001" cy="171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410200" y="3540608"/>
            <a:ext cx="3733801" cy="248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27384"/>
            <a:ext cx="9144000" cy="3501008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458200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5736" y="4149080"/>
            <a:ext cx="4953000" cy="1752600"/>
          </a:xfrm>
        </p:spPr>
        <p:txBody>
          <a:bodyPr/>
          <a:lstStyle>
            <a:lvl1pPr marL="64008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</a:t>
            </a:r>
            <a:endParaRPr kumimoji="0" lang="en-US" dirty="0"/>
          </a:p>
        </p:txBody>
      </p:sp>
      <p:sp>
        <p:nvSpPr>
          <p:cNvPr id="20" name="Rectangle 28"/>
          <p:cNvSpPr/>
          <p:nvPr userDrawn="1"/>
        </p:nvSpPr>
        <p:spPr>
          <a:xfrm>
            <a:off x="1" y="2789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ço Reservado para Texto 2"/>
          <p:cNvSpPr txBox="1">
            <a:spLocks/>
          </p:cNvSpPr>
          <p:nvPr userDrawn="1"/>
        </p:nvSpPr>
        <p:spPr>
          <a:xfrm>
            <a:off x="35496" y="83373"/>
            <a:ext cx="8837979" cy="753339"/>
          </a:xfrm>
          <a:prstGeom prst="rect">
            <a:avLst/>
          </a:prstGeom>
        </p:spPr>
        <p:txBody>
          <a:bodyPr anchor="b"/>
          <a:lstStyle>
            <a:lvl1pPr mar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UNIVERSIDADE ESTADUAL PAULISTA “JÚLIO DE MESQUITA FILHO” - UNESP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Campus de Ilha Solteira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Programa de Pós-Graduação em Engenharia Mecânica – PPGEM</a:t>
            </a:r>
          </a:p>
        </p:txBody>
      </p:sp>
    </p:spTree>
    <p:extLst>
      <p:ext uri="{BB962C8B-B14F-4D97-AF65-F5344CB8AC3E}">
        <p14:creationId xmlns:p14="http://schemas.microsoft.com/office/powerpoint/2010/main" val="322021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62000"/>
            <a:ext cx="8229600" cy="70676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kumimoji="0" lang="pt-BR" dirty="0"/>
              <a:t>Clique para editar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 eaLnBrk="1" latinLnBrk="0" hangingPunct="1"/>
            <a:r>
              <a:rPr lang="pt-BR" dirty="0"/>
              <a:t>Clique para editar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5496" y="692695"/>
            <a:ext cx="7488832" cy="72008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/>
              <a:t>Clique para editar o estilo do título 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366123" y="6569968"/>
            <a:ext cx="792088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>
              <a:solidFill>
                <a:srgbClr val="48AD0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96" y="1340768"/>
            <a:ext cx="7488832" cy="73096"/>
          </a:xfrm>
          <a:prstGeom prst="rect">
            <a:avLst/>
          </a:prstGeom>
          <a:solidFill>
            <a:srgbClr val="2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0" algn="l" rtl="0" eaLnBrk="1" latinLnBrk="0" hangingPunct="1">
        <a:spcBef>
          <a:spcPts val="300"/>
        </a:spcBef>
        <a:buClr>
          <a:schemeClr val="accent3"/>
        </a:buClr>
        <a:buFont typeface="Georgia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386192" cy="21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DISCIPLINA DE MOTORES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2088232"/>
          </a:xfrm>
        </p:spPr>
        <p:txBody>
          <a:bodyPr>
            <a:normAutofit/>
          </a:bodyPr>
          <a:lstStyle/>
          <a:p>
            <a:r>
              <a:rPr lang="pt-BR" sz="17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  <a:endParaRPr lang="pt-BR"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pt-BR" sz="1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  <a:t>Outubro de 2023</a:t>
            </a:r>
          </a:p>
          <a:p>
            <a:br>
              <a:rPr lang="pt-BR" sz="1600" dirty="0"/>
            </a:br>
            <a:endParaRPr lang="pt-BR" altLang="pt-BR" sz="15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A00941-647B-6265-0331-DA3A25F96039}"/>
              </a:ext>
            </a:extLst>
          </p:cNvPr>
          <p:cNvSpPr txBox="1"/>
          <p:nvPr/>
        </p:nvSpPr>
        <p:spPr>
          <a:xfrm>
            <a:off x="3976378" y="383269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Aula 5</a:t>
            </a:r>
          </a:p>
        </p:txBody>
      </p:sp>
    </p:spTree>
    <p:extLst>
      <p:ext uri="{BB962C8B-B14F-4D97-AF65-F5344CB8AC3E}">
        <p14:creationId xmlns:p14="http://schemas.microsoft.com/office/powerpoint/2010/main" val="14394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3"/>
    </mc:Choice>
    <mc:Fallback xmlns="">
      <p:transition spd="slow" advTm="16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0" y="836712"/>
            <a:ext cx="7922105" cy="53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Eficiência de Lavagem e Pureza da Mistura (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Scavenging</a:t>
            </a:r>
            <a:r>
              <a:rPr lang="pt-BR" sz="22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Efficiency</a:t>
            </a:r>
            <a:r>
              <a:rPr lang="pt-BR" sz="22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pt-BR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9B1832-C3EF-0CC9-B4F2-9CBD1EE8CC51}"/>
              </a:ext>
            </a:extLst>
          </p:cNvPr>
          <p:cNvSpPr txBox="1"/>
          <p:nvPr/>
        </p:nvSpPr>
        <p:spPr>
          <a:xfrm>
            <a:off x="107504" y="1772816"/>
            <a:ext cx="8712967" cy="308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No fechamento da válvula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de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admissão, a massa de ar não queimado,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ar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retido no cilindro precisa ser considerada, pois está disponível e irá afetar a próxima combustão. Portanto, é importante definir a pureza absoluta da mistura aprisionada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no interior do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cilindro.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A pureza absoluta da massa aprisionada,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l-GR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π</a:t>
            </a:r>
            <a:r>
              <a:rPr lang="en-US" altLang="en-US" sz="1200" b="1" dirty="0">
                <a:latin typeface="Times" panose="02020603050405020304" pitchFamily="18" charset="0"/>
                <a:cs typeface="Times" panose="02020603050405020304" pitchFamily="18" charset="0"/>
              </a:rPr>
              <a:t>abs</a:t>
            </a:r>
            <a:r>
              <a:rPr lang="en-US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é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definida como a taxa entre a massa de ar aprisionado no cilindro antes da combustão,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ta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com a massa total no interior do cilindro,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tr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onde:</a:t>
            </a:r>
            <a:endParaRPr lang="pt-B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2131BA3-348A-8FA6-D272-5A2633A03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30713"/>
            <a:ext cx="3143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8EA3E29D-9FC2-CD4F-5DDB-39D8A509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02" y="535930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6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0" y="836712"/>
            <a:ext cx="7922105" cy="53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Eficiência de Lavagem e Pureza da Mistura (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Scavenging</a:t>
            </a:r>
            <a:r>
              <a:rPr lang="pt-BR" sz="22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Efficiency</a:t>
            </a:r>
            <a:r>
              <a:rPr lang="pt-BR" sz="22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pt-BR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0C0D6B-CFF8-F6AD-E3E1-5493850BD81E}"/>
              </a:ext>
            </a:extLst>
          </p:cNvPr>
          <p:cNvSpPr txBox="1"/>
          <p:nvPr/>
        </p:nvSpPr>
        <p:spPr>
          <a:xfrm>
            <a:off x="235413" y="1916832"/>
            <a:ext cx="8712968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Uma vez que a pureza absoluta da massa aprisionada,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π</a:t>
            </a:r>
            <a:r>
              <a:rPr lang="pt-BR" altLang="en-US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abs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no interior do cilindro é determinada apenas durante o processo de simulação, pela combinação da eficiência de lavagem e das propriedades separadas do ar e os produtos da combustão, isto é, do gás de escape, a compreensão prática não se demonstra tão importante.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No entanto, a terminologia comum de "pureza" aparece frequentemente e é necessário para determinar as proporções relativas entre o Ar Fresco e os Produtos da Combustão, ou seja, do gás de escape, no interior do cilindro e nos dutos da admissão. </a:t>
            </a:r>
          </a:p>
        </p:txBody>
      </p:sp>
    </p:spTree>
    <p:extLst>
      <p:ext uri="{BB962C8B-B14F-4D97-AF65-F5344CB8AC3E}">
        <p14:creationId xmlns:p14="http://schemas.microsoft.com/office/powerpoint/2010/main" val="33947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0" y="836712"/>
            <a:ext cx="7922105" cy="53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Eficiência de Lavagem e Pureza da Mistura (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Scavenging</a:t>
            </a:r>
            <a:r>
              <a:rPr lang="pt-BR" sz="22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Efficiency</a:t>
            </a:r>
            <a:r>
              <a:rPr lang="pt-BR" sz="22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pt-BR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91484-1AD0-F5DC-EEC5-AEDCADDF3BB1}"/>
              </a:ext>
            </a:extLst>
          </p:cNvPr>
          <p:cNvSpPr txBox="1"/>
          <p:nvPr/>
        </p:nvSpPr>
        <p:spPr>
          <a:xfrm>
            <a:off x="539552" y="2000474"/>
            <a:ext cx="8159742" cy="170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A eficiência de lavagem,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SE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e a pureza relativa da mistura,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π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têm as definições comuns para as condições no cilindro, sendo ambas definidas como as proporções de massa relativa do ar fornecido que tenha ficado aprisionado,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tas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para o total aprisionado: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823046-EC0C-DB7F-7B75-B4433E28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09120"/>
            <a:ext cx="3429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F0C9B45-8B46-EA08-99CF-C236B1F7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98" y="4723434"/>
            <a:ext cx="923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0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460432" y="6488668"/>
            <a:ext cx="70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623125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Charge Efficiency – </a:t>
            </a: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Eficiência de Carregamento </a:t>
            </a: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4FC3C0-C29B-C03D-D5F2-72F486D9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772816"/>
            <a:ext cx="8572560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A Eficiência de Carregamento,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CE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expressa  a relação de enchimento do cilindro com Ar, comparado com o enchimento perfeito de Ar de um volume igual ao volume deslocado até o início do curso de compressão.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altLang="en-US" b="1" i="1" u="sng" dirty="0">
                <a:latin typeface="Times" panose="02020603050405020304" pitchFamily="18" charset="0"/>
                <a:cs typeface="Times" panose="02020603050405020304" pitchFamily="18" charset="0"/>
              </a:rPr>
              <a:t>Por exemplo, o objetivo de concepção de um pico de potência é encher o cilindro com a máxima quantia de Ar, a fim de queimar uma quantidade máxima de combustível com esse mesmo Ar.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Sendo assim, a eficiência de carregamento é dada por: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25616C-5BC3-BF26-05A2-3A786322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84" y="5517232"/>
            <a:ext cx="1489816" cy="7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386D046-C2DF-3CAE-283D-B4DE3D7A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00" y="5698039"/>
            <a:ext cx="5810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2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460432" y="6488668"/>
            <a:ext cx="70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623125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Charge Efficiency – </a:t>
            </a: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Eficiência de Carregamento </a:t>
            </a: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7CF65A3-A54B-C7E4-02B5-1BDB7D50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8" y="1988840"/>
            <a:ext cx="89654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en-US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Onde a massa de referência, </a:t>
            </a:r>
            <a:r>
              <a:rPr lang="pt-BR" altLang="en-US" b="1" dirty="0" err="1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b="1" baseline="-25000" dirty="0" err="1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dRef</a:t>
            </a:r>
            <a:r>
              <a:rPr lang="pt-BR" altLang="en-US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é a definida na </a:t>
            </a:r>
            <a:r>
              <a:rPr lang="pt-BR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Eq.1.6.4</a:t>
            </a:r>
            <a:r>
              <a:rPr lang="pt-BR" altLang="en-US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Sendo manipulada, pode demonstrar mostrar que a eficiência de carregamento está diretamente relacionada com a taxa de entrega </a:t>
            </a:r>
            <a:r>
              <a:rPr lang="pt-BR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DR</a:t>
            </a:r>
            <a:r>
              <a:rPr lang="pt-BR" altLang="en-US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pt-BR" altLang="en-US" i="1" dirty="0" err="1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Delivery</a:t>
            </a:r>
            <a:r>
              <a:rPr lang="pt-BR" altLang="en-US" i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altLang="en-US" i="1" dirty="0" err="1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Ratio</a:t>
            </a:r>
            <a:r>
              <a:rPr lang="pt-BR" altLang="en-US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e a Eficiência de Aprisionamento </a:t>
            </a:r>
            <a:r>
              <a:rPr lang="pt-BR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TE.</a:t>
            </a:r>
            <a:endParaRPr lang="en-US" altLang="en-US" b="1" i="1" u="sng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080B534-68D4-2641-F80D-7D9118C9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2905545" cy="6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F4D853C-92D5-2DA1-D783-46029B1D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76" y="4176165"/>
            <a:ext cx="609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A0E7E49D-70F2-F583-B559-24803EE8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18" y="5093413"/>
            <a:ext cx="383753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CC162D48-3CD8-2328-35FC-143E6D52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24" y="4896769"/>
            <a:ext cx="1617072" cy="9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de seta reta 3">
            <a:extLst>
              <a:ext uri="{FF2B5EF4-FFF2-40B4-BE49-F238E27FC236}">
                <a16:creationId xmlns:a16="http://schemas.microsoft.com/office/drawing/2014/main" id="{96E3E3DC-C8CD-2253-8FDF-CB896A47945C}"/>
              </a:ext>
            </a:extLst>
          </p:cNvPr>
          <p:cNvCxnSpPr/>
          <p:nvPr/>
        </p:nvCxnSpPr>
        <p:spPr>
          <a:xfrm flipV="1">
            <a:off x="2539482" y="4593347"/>
            <a:ext cx="687184" cy="5760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8">
            <a:extLst>
              <a:ext uri="{FF2B5EF4-FFF2-40B4-BE49-F238E27FC236}">
                <a16:creationId xmlns:a16="http://schemas.microsoft.com/office/drawing/2014/main" id="{DC0ABB36-45DC-8051-FF7E-76FA9A6CCDF5}"/>
              </a:ext>
            </a:extLst>
          </p:cNvPr>
          <p:cNvCxnSpPr/>
          <p:nvPr/>
        </p:nvCxnSpPr>
        <p:spPr>
          <a:xfrm flipH="1" flipV="1">
            <a:off x="4039680" y="4450471"/>
            <a:ext cx="1806479" cy="6170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460432" y="6488668"/>
            <a:ext cx="70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6028445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Coeficiente de Descarga e Processo Isentrópico</a:t>
            </a:r>
            <a:endParaRPr lang="pt-B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F84136-5D6F-3734-6626-C09344751B7B}"/>
              </a:ext>
            </a:extLst>
          </p:cNvPr>
          <p:cNvSpPr txBox="1"/>
          <p:nvPr/>
        </p:nvSpPr>
        <p:spPr>
          <a:xfrm>
            <a:off x="174036" y="1844824"/>
            <a:ext cx="8286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Definimos o coeficiente de descarga (</a:t>
            </a:r>
            <a:r>
              <a:rPr lang="pt-BR" dirty="0" err="1">
                <a:latin typeface="Times" panose="02020603050405020304" pitchFamily="18" charset="0"/>
                <a:cs typeface="Times" panose="02020603050405020304" pitchFamily="18" charset="0"/>
              </a:rPr>
              <a:t>cd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) como sendo a razão entre o fluxo de ar que está passando através do componente durante o ensaio, pelo fluxo de ar que deveria passar pelo componente durante o ensaio caso o escoamento fosse perfeito (100% eficiente).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711C10-CAA3-9907-1928-8CFA2EEF0105}"/>
              </a:ext>
            </a:extLst>
          </p:cNvPr>
          <p:cNvSpPr txBox="1"/>
          <p:nvPr/>
        </p:nvSpPr>
        <p:spPr>
          <a:xfrm>
            <a:off x="174036" y="3212976"/>
            <a:ext cx="8430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Este conceito de “processo de escoamento perfeito”, pode ser interpretado pela Termodinâmica como um processo no qual, durante sua execução não haja alteração de entropia, daí o termo: Isentrópico. </a:t>
            </a:r>
            <a:r>
              <a:rPr lang="pt-BR" sz="14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pt-BR" sz="1400" b="1" dirty="0" err="1">
                <a:latin typeface="Times" panose="02020603050405020304" pitchFamily="18" charset="0"/>
                <a:cs typeface="Times" panose="02020603050405020304" pitchFamily="18" charset="0"/>
              </a:rPr>
              <a:t>iso</a:t>
            </a:r>
            <a:r>
              <a:rPr lang="pt-BR" sz="1400" b="1" dirty="0">
                <a:latin typeface="Times" panose="02020603050405020304" pitchFamily="18" charset="0"/>
                <a:cs typeface="Times" panose="02020603050405020304" pitchFamily="18" charset="0"/>
              </a:rPr>
              <a:t>-entropia = entropia não muda)</a:t>
            </a:r>
            <a:endParaRPr lang="pt-BR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9E5FFA0-A669-E160-9090-EB339646C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458" y="4581128"/>
            <a:ext cx="443756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905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460432" y="6200636"/>
            <a:ext cx="7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6028445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Coeficiente de Descarga e Processo Isentrópico</a:t>
            </a:r>
            <a:endParaRPr lang="pt-B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3B69F4A-ACCB-1BDC-91EF-D73F8A530768}"/>
              </a:ext>
            </a:extLst>
          </p:cNvPr>
          <p:cNvSpPr/>
          <p:nvPr/>
        </p:nvSpPr>
        <p:spPr>
          <a:xfrm>
            <a:off x="93578" y="1661670"/>
            <a:ext cx="842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A velocidade teórica isentrópica </a:t>
            </a:r>
            <a:r>
              <a:rPr lang="pt-BR" b="1" dirty="0" err="1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pt-BR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, em termos de Pressão Diferencial 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DP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 para determinarmos a Vazão volumétrica Teórica Isentrópica e por conseguinte a Vazão mássica teórica Isentrópica é a seguinte: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8FD1BC9-5316-35F0-D86A-FD096704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75" y="4058262"/>
            <a:ext cx="2115169" cy="73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31EDB7FB-88E5-527F-795E-0D60BE3AA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6"/>
          <a:stretch/>
        </p:blipFill>
        <p:spPr bwMode="auto">
          <a:xfrm>
            <a:off x="200719" y="2807320"/>
            <a:ext cx="3723741" cy="96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022A446-EA62-4A9E-BA8E-DE2A28781EC8}"/>
              </a:ext>
            </a:extLst>
          </p:cNvPr>
          <p:cNvSpPr/>
          <p:nvPr/>
        </p:nvSpPr>
        <p:spPr>
          <a:xfrm>
            <a:off x="4701313" y="2843816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CFD427E-6965-B4F6-53D2-BB4314B0027C}"/>
              </a:ext>
            </a:extLst>
          </p:cNvPr>
          <p:cNvSpPr/>
          <p:nvPr/>
        </p:nvSpPr>
        <p:spPr>
          <a:xfrm>
            <a:off x="5487131" y="2772378"/>
            <a:ext cx="34939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Vt</a:t>
            </a:r>
            <a:r>
              <a:rPr lang="pt-BR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Velocidade Teórica Isentrópica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[m/s]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Pressão Ambiente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[Pa]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Densidade do Ar ambiente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[kg/m³]</a:t>
            </a:r>
          </a:p>
          <a:p>
            <a:pPr algn="just"/>
            <a:r>
              <a:rPr lang="pt-BR" sz="1400" b="1" dirty="0">
                <a:latin typeface="Symbol" panose="05050102010706020507" pitchFamily="18" charset="2"/>
                <a:cs typeface="Arial" panose="020B0604020202020204" pitchFamily="34" charset="0"/>
              </a:rPr>
              <a:t>r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Densidade no fluxo de Ar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[kg/m³]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 Pressão de teste da bancada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[Pa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l-G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= Coeficiente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Politrópico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= aprox.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 Temperatura Ambiente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[K]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645819D7-2312-BADB-2F46-7DB6FA1C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9" y="3415320"/>
            <a:ext cx="314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BC41B75-BCC4-3F73-FBF9-0F089C19CE4E}"/>
              </a:ext>
            </a:extLst>
          </p:cNvPr>
          <p:cNvSpPr/>
          <p:nvPr/>
        </p:nvSpPr>
        <p:spPr>
          <a:xfrm>
            <a:off x="57843" y="4986956"/>
            <a:ext cx="8962936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vazão Mássica é:</a:t>
            </a:r>
          </a:p>
          <a:p>
            <a:pPr algn="just"/>
            <a:endParaRPr lang="pt-BR" sz="900" b="1" i="1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       Ṁ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[kg/s]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pt-BR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[m/s]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* A</a:t>
            </a:r>
            <a:r>
              <a:rPr lang="pt-BR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m²</a:t>
            </a:r>
            <a:r>
              <a:rPr lang="pt-BR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l-GR" b="1" i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pt-BR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pt-BR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[kg/m³]        </a:t>
            </a:r>
            <a:endParaRPr lang="en-US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050" i="1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vazão Volumétrica é:</a:t>
            </a:r>
          </a:p>
          <a:p>
            <a:pPr algn="just"/>
            <a:r>
              <a:rPr lang="pt-BR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m³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/s]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pt-BR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[m/s]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* A</a:t>
            </a:r>
            <a:r>
              <a:rPr lang="pt-BR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m²</a:t>
            </a:r>
            <a:r>
              <a:rPr lang="pt-BR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endParaRPr lang="pt-BR" sz="1100" i="1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de seta reta 22">
            <a:extLst>
              <a:ext uri="{FF2B5EF4-FFF2-40B4-BE49-F238E27FC236}">
                <a16:creationId xmlns:a16="http://schemas.microsoft.com/office/drawing/2014/main" id="{8E8E7E84-4994-60E4-9470-5CDD2C9B3EB8}"/>
              </a:ext>
            </a:extLst>
          </p:cNvPr>
          <p:cNvCxnSpPr/>
          <p:nvPr/>
        </p:nvCxnSpPr>
        <p:spPr>
          <a:xfrm flipV="1">
            <a:off x="3772619" y="3843948"/>
            <a:ext cx="1071570" cy="28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460432" y="6200636"/>
            <a:ext cx="7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6028445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Coeficiente de Descarga e Processo Isentrópico</a:t>
            </a:r>
            <a:endParaRPr lang="pt-B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ED8FE-59F7-120F-B952-E6B99C44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8883" y="2782515"/>
            <a:ext cx="4951557" cy="330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E856B62-3276-B41F-3BD4-F1BBD3D6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242" y="2782514"/>
            <a:ext cx="4000528" cy="330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4892AFD-4374-68E2-8C31-A21661A7CF01}"/>
              </a:ext>
            </a:extLst>
          </p:cNvPr>
          <p:cNvSpPr/>
          <p:nvPr/>
        </p:nvSpPr>
        <p:spPr>
          <a:xfrm>
            <a:off x="279348" y="1925260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Mesmo cabeçote, mesmos dados coletados da bancada de fluxo, porém abordagens de diferentes tipos de área.</a:t>
            </a:r>
          </a:p>
        </p:txBody>
      </p:sp>
    </p:spTree>
    <p:extLst>
      <p:ext uri="{BB962C8B-B14F-4D97-AF65-F5344CB8AC3E}">
        <p14:creationId xmlns:p14="http://schemas.microsoft.com/office/powerpoint/2010/main" val="18614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460432" y="6488668"/>
            <a:ext cx="70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2488182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Lista de exercícios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6957E-2662-103F-BA0A-9CC65C0E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8489416" cy="35131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17DDEB-8B6F-5372-355E-B122B20A9704}"/>
              </a:ext>
            </a:extLst>
          </p:cNvPr>
          <p:cNvSpPr txBox="1"/>
          <p:nvPr/>
        </p:nvSpPr>
        <p:spPr>
          <a:xfrm>
            <a:off x="3923928" y="5184016"/>
            <a:ext cx="3240360" cy="148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R/L: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0,28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Abertura válvula de admissão: 50º APMS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Fechamento válvula de admissão:44º DPMI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Abertura válvula de escape: 140º APMI 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Fechamento válvula de escape:60º DPMS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B3182D-2F5F-C442-BD23-FAE81AF0B940}"/>
              </a:ext>
            </a:extLst>
          </p:cNvPr>
          <p:cNvSpPr txBox="1"/>
          <p:nvPr/>
        </p:nvSpPr>
        <p:spPr>
          <a:xfrm>
            <a:off x="3250661" y="1740806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Motor EA211 TSI 1.0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0AE4FB-589D-696B-5D6B-7BEEBEF16B5D}"/>
              </a:ext>
            </a:extLst>
          </p:cNvPr>
          <p:cNvSpPr txBox="1"/>
          <p:nvPr/>
        </p:nvSpPr>
        <p:spPr>
          <a:xfrm>
            <a:off x="395536" y="5620898"/>
            <a:ext cx="31053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APMI (antes do ponto morto inferior)</a:t>
            </a:r>
          </a:p>
          <a:p>
            <a:r>
              <a:rPr lang="pt-BR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DPMI (depois do ponto morto inferior)</a:t>
            </a:r>
          </a:p>
          <a:p>
            <a:r>
              <a:rPr lang="pt-BR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APMS (antes do ponto morto superior)</a:t>
            </a:r>
          </a:p>
          <a:p>
            <a:r>
              <a:rPr lang="pt-BR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DPMS(depois do ponto morto superior)</a:t>
            </a:r>
          </a:p>
          <a:p>
            <a:endParaRPr lang="pt-BR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E8DC2C-B662-23B7-2DB2-F1B2F7735F59}"/>
              </a:ext>
            </a:extLst>
          </p:cNvPr>
          <p:cNvSpPr txBox="1"/>
          <p:nvPr/>
        </p:nvSpPr>
        <p:spPr>
          <a:xfrm>
            <a:off x="179512" y="1628800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 base nas informações anteriores calcule: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5EBE64-8D08-1523-CACC-2EAF445D1ACB}"/>
              </a:ext>
            </a:extLst>
          </p:cNvPr>
          <p:cNvSpPr txBox="1"/>
          <p:nvPr/>
        </p:nvSpPr>
        <p:spPr>
          <a:xfrm>
            <a:off x="148597" y="2132856"/>
            <a:ext cx="8784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velocidade média do pistão em condição de potência máxima (m/s);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velocidade média do pistão em condição de torque máximo (m/s);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O volume morto do motor (L);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relação de compressão geométrica do motor caso houver uma redução de 0,4 mm na junta do cabeçote do motor;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relação de compressão dinâmica deste motor;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relação de compressão dinâmica deste motor caso houver uma redução de 0,4 mm na junta do cabeçote deste motor;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distância do pistão em relação ao PMS no ângulo de abertura da válvula de admissão;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distância do pistão em relação ao PMS no ângulo de fechamento da válvula de admissão;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distância do pistão em relação ao PMS no ângulo de abertura da válvula de escape;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distância do pistão em relação ao PMS no ângulo de fechamento da válvula de escape;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D580C3-B0C0-B571-AB0D-03128426F838}"/>
              </a:ext>
            </a:extLst>
          </p:cNvPr>
          <p:cNvSpPr txBox="1"/>
          <p:nvPr/>
        </p:nvSpPr>
        <p:spPr>
          <a:xfrm>
            <a:off x="179512" y="795951"/>
            <a:ext cx="2488182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4441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336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Conteúdo do dia- Aula 05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7CC5C8-7FC4-0D63-8815-C35F6C53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44824"/>
            <a:ext cx="8280920" cy="41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Eficiência Volumétrica;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Delivery Ratio (Taxa de 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Entrega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de 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Ar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Scavenge Ratio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(Razão de Lavagem do Cilindro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Trapping Efficiency –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Eficiência de Aprisionamento ou Retenção;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Eficiência de Lavagem e Pureza da Mistura;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Charge Efficiency –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Eficiência de Carregamento; 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Coeficiente de Descarga e Processo Isentrópico;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Lista de exercícios.</a:t>
            </a:r>
          </a:p>
          <a:p>
            <a:pPr eaLnBrk="1" hangingPunct="1">
              <a:lnSpc>
                <a:spcPct val="150000"/>
              </a:lnSpc>
            </a:pPr>
            <a:endParaRPr lang="pt-BR" altLang="en-US" b="1" dirty="0">
              <a:solidFill>
                <a:srgbClr val="00339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endParaRPr lang="pt-BR" altLang="en-US" sz="20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E8DC2C-B662-23B7-2DB2-F1B2F7735F59}"/>
              </a:ext>
            </a:extLst>
          </p:cNvPr>
          <p:cNvSpPr txBox="1"/>
          <p:nvPr/>
        </p:nvSpPr>
        <p:spPr>
          <a:xfrm>
            <a:off x="179512" y="1479641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 base nas informações anteriores calcule: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5EBE64-8D08-1523-CACC-2EAF445D1ACB}"/>
              </a:ext>
            </a:extLst>
          </p:cNvPr>
          <p:cNvSpPr txBox="1"/>
          <p:nvPr/>
        </p:nvSpPr>
        <p:spPr>
          <a:xfrm>
            <a:off x="148597" y="2056760"/>
            <a:ext cx="8784977" cy="448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força lateral do pistão no ângulo de 90º DPMS para uma pressão de 15 Mpa;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força lateral do pistão no ângulo de 50º DPMS para uma pressão de 20 Mpa;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pressão media efetiva do cilindro em condição de potência máxima;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pressão média efetiva do cilindro em condição de torque máximo;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Quais os eventos de um motor de combustão interna de 4 cursos?;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Quais os cursos de um motor de combustão interna de 4 cursos?;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Quais as diferenças entre um motor de ignição por compressão e um motor de ignição por centelha?;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Qual a diferença entre ciclo Miller, Otto e Atkinson?;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O que é coeficiente de descarga (</a:t>
            </a:r>
            <a:r>
              <a:rPr lang="pt-BR" sz="1600" dirty="0" err="1">
                <a:latin typeface="Times" panose="02020603050405020304" pitchFamily="18" charset="0"/>
                <a:cs typeface="Times" panose="02020603050405020304" pitchFamily="18" charset="0"/>
              </a:rPr>
              <a:t>Cd</a:t>
            </a: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)?;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Para que servem os turbo compressores?;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Qual a diferença entre associação de turbos em: paralelo, sequencial e </a:t>
            </a:r>
            <a:r>
              <a:rPr lang="pt-BR" sz="1600" dirty="0" err="1">
                <a:latin typeface="Times" panose="02020603050405020304" pitchFamily="18" charset="0"/>
                <a:cs typeface="Times" panose="02020603050405020304" pitchFamily="18" charset="0"/>
              </a:rPr>
              <a:t>compound</a:t>
            </a: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?.</a:t>
            </a:r>
          </a:p>
          <a:p>
            <a:pPr marL="342900" indent="-342900">
              <a:lnSpc>
                <a:spcPct val="150000"/>
              </a:lnSpc>
              <a:buAutoNum type="arabicPeriod" startAt="10"/>
            </a:pPr>
            <a:endParaRPr lang="pt-BR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F35C8C-4098-0EB8-44C8-89AE3170BC0A}"/>
              </a:ext>
            </a:extLst>
          </p:cNvPr>
          <p:cNvSpPr txBox="1"/>
          <p:nvPr/>
        </p:nvSpPr>
        <p:spPr>
          <a:xfrm>
            <a:off x="179512" y="795951"/>
            <a:ext cx="2488182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314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64249" y="2026924"/>
            <a:ext cx="8569325" cy="8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356" y="3830271"/>
            <a:ext cx="77612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alt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UNESP - Universidade Estadual Paulista - Campus de Ilha Solteira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Instituto de Pesquisa em Bioenergia – IPBEN/FEIS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Ilha Solteira - SP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gabriel.cr.alvares@unesp.br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299594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Eficiência Volumétrica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480BA1-8358-4687-E331-8F978F60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" y="3933056"/>
            <a:ext cx="38004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24E89-B7A2-8628-C15E-550B3A53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25" y="4018615"/>
            <a:ext cx="847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E74EEA3-213D-BA33-F407-49E379DC0AF0}"/>
              </a:ext>
            </a:extLst>
          </p:cNvPr>
          <p:cNvSpPr/>
          <p:nvPr/>
        </p:nvSpPr>
        <p:spPr>
          <a:xfrm>
            <a:off x="417239" y="4994577"/>
            <a:ext cx="460106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en-US" sz="1400" b="1" dirty="0">
                <a:latin typeface="Times" panose="02020603050405020304" pitchFamily="18" charset="0"/>
                <a:cs typeface="Times" panose="02020603050405020304" pitchFamily="18" charset="0"/>
              </a:rPr>
              <a:t>Onde:</a:t>
            </a:r>
          </a:p>
          <a:p>
            <a:r>
              <a:rPr lang="pt-BR" altLang="en-US" sz="2400" b="1" dirty="0" err="1">
                <a:latin typeface="Symbol" panose="05050102010706020507" pitchFamily="18" charset="2"/>
              </a:rPr>
              <a:t>h</a:t>
            </a:r>
            <a:r>
              <a:rPr lang="pt-BR" altLang="en-US" sz="1600" b="1" dirty="0" err="1">
                <a:latin typeface="Symbol" panose="05050102010706020507" pitchFamily="18" charset="2"/>
              </a:rPr>
              <a:t>n</a:t>
            </a:r>
            <a:r>
              <a:rPr lang="pt-BR" altLang="en-US" sz="1600" b="1" dirty="0">
                <a:latin typeface="Symbol" panose="05050102010706020507" pitchFamily="18" charset="2"/>
              </a:rPr>
              <a:t> :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Eficiência Volumétrica;</a:t>
            </a:r>
            <a:endParaRPr lang="pt-BR" altLang="en-US" dirty="0"/>
          </a:p>
          <a:p>
            <a:r>
              <a:rPr lang="pt-BR" altLang="en-US" b="1" dirty="0" err="1"/>
              <a:t>V</a:t>
            </a:r>
            <a:r>
              <a:rPr lang="pt-BR" altLang="en-US" sz="1400" b="1" dirty="0" err="1"/>
              <a:t>sv</a:t>
            </a:r>
            <a:r>
              <a:rPr lang="pt-BR" altLang="en-US" dirty="0"/>
              <a:t> :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Volume Deslocado</a:t>
            </a:r>
            <a:r>
              <a:rPr lang="pt-BR" altLang="en-US" dirty="0"/>
              <a:t>;</a:t>
            </a:r>
          </a:p>
          <a:p>
            <a:r>
              <a:rPr lang="pt-BR" altLang="en-US" b="1" dirty="0" err="1"/>
              <a:t>ρat</a:t>
            </a:r>
            <a:r>
              <a:rPr lang="pt-BR" altLang="en-US" b="1" dirty="0"/>
              <a:t> </a:t>
            </a:r>
            <a:r>
              <a:rPr lang="pt-BR" altLang="en-US" dirty="0"/>
              <a:t>:</a:t>
            </a:r>
            <a:r>
              <a:rPr lang="pt-BR" altLang="en-US" b="1" dirty="0"/>
              <a:t>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Densidade do Ar na Condição Ambiental.</a:t>
            </a:r>
            <a:endParaRPr 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4A6535-D501-9A91-F1D9-A631E1CE14C9}"/>
              </a:ext>
            </a:extLst>
          </p:cNvPr>
          <p:cNvSpPr txBox="1"/>
          <p:nvPr/>
        </p:nvSpPr>
        <p:spPr>
          <a:xfrm>
            <a:off x="190465" y="1800981"/>
            <a:ext cx="73592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en-US" dirty="0"/>
              <a:t>A eficiência volumétrica, </a:t>
            </a:r>
            <a:r>
              <a:rPr lang="pt-BR" altLang="en-US" sz="2400" b="1" dirty="0" err="1">
                <a:latin typeface="Symbol" panose="05050102010706020507" pitchFamily="18" charset="2"/>
              </a:rPr>
              <a:t>h</a:t>
            </a:r>
            <a:r>
              <a:rPr lang="pt-BR" altLang="en-US" sz="1600" b="1" dirty="0" err="1">
                <a:latin typeface="Symbol" panose="05050102010706020507" pitchFamily="18" charset="2"/>
              </a:rPr>
              <a:t>n</a:t>
            </a:r>
            <a:r>
              <a:rPr lang="pt-BR" altLang="en-US" dirty="0"/>
              <a:t>, de um motor é definida pela </a:t>
            </a:r>
            <a:r>
              <a:rPr lang="pt-BR" altLang="en-US" b="1" dirty="0"/>
              <a:t>massa de ar fornecida </a:t>
            </a:r>
            <a:r>
              <a:rPr lang="pt-BR" altLang="en-US" dirty="0"/>
              <a:t>para o motor </a:t>
            </a:r>
            <a:r>
              <a:rPr lang="pt-BR" altLang="en-US" b="1" dirty="0"/>
              <a:t>durante o período de admissão</a:t>
            </a:r>
            <a:r>
              <a:rPr lang="pt-BR" altLang="en-US" dirty="0"/>
              <a:t> em relação à massa de ar no estado referência, </a:t>
            </a:r>
            <a:r>
              <a:rPr lang="pt-BR" altLang="en-US" b="1" dirty="0" err="1"/>
              <a:t>m</a:t>
            </a:r>
            <a:r>
              <a:rPr lang="pt-BR" altLang="en-US" sz="1200" b="1" dirty="0" err="1"/>
              <a:t>vref</a:t>
            </a:r>
            <a:r>
              <a:rPr lang="pt-BR" altLang="en-US" dirty="0"/>
              <a:t>, que é a massa de ar necessária para preencher o cilindro perfeitamente nas condições atmosféricas, assim:</a:t>
            </a:r>
          </a:p>
        </p:txBody>
      </p:sp>
    </p:spTree>
    <p:extLst>
      <p:ext uri="{BB962C8B-B14F-4D97-AF65-F5344CB8AC3E}">
        <p14:creationId xmlns:p14="http://schemas.microsoft.com/office/powerpoint/2010/main" val="2837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024C47E-B2B7-BDA0-FFEC-461FC94A8F06}"/>
              </a:ext>
            </a:extLst>
          </p:cNvPr>
          <p:cNvSpPr txBox="1"/>
          <p:nvPr/>
        </p:nvSpPr>
        <p:spPr>
          <a:xfrm>
            <a:off x="10952" y="836712"/>
            <a:ext cx="535313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Delivery Ratio (Taxa de </a:t>
            </a:r>
            <a:r>
              <a:rPr lang="en-US" alt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Entrega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de </a:t>
            </a:r>
            <a:r>
              <a:rPr lang="en-US" alt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Ar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0A4FCFF-3C33-5D78-1F5C-F8E483D0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88840"/>
            <a:ext cx="48266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Delivery Ratio (</a:t>
            </a:r>
            <a:r>
              <a:rPr lang="en-US" alt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Taxa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de </a:t>
            </a:r>
            <a:r>
              <a:rPr lang="en-US" alt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Entrega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de </a:t>
            </a:r>
            <a:r>
              <a:rPr lang="en-US" alt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Ar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B7AB4F56-240B-99DC-6291-A1E50ABE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00" y="1954905"/>
            <a:ext cx="135732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SAE J604</a:t>
            </a:r>
          </a:p>
        </p:txBody>
      </p:sp>
      <p:cxnSp>
        <p:nvCxnSpPr>
          <p:cNvPr id="27" name="Conector de seta reta 15">
            <a:extLst>
              <a:ext uri="{FF2B5EF4-FFF2-40B4-BE49-F238E27FC236}">
                <a16:creationId xmlns:a16="http://schemas.microsoft.com/office/drawing/2014/main" id="{E4B3FFC8-1914-5B0D-B236-B9167001DE48}"/>
              </a:ext>
            </a:extLst>
          </p:cNvPr>
          <p:cNvCxnSpPr/>
          <p:nvPr/>
        </p:nvCxnSpPr>
        <p:spPr>
          <a:xfrm>
            <a:off x="5150157" y="2207145"/>
            <a:ext cx="500066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07180D9-69A7-216C-0144-56CD604CCB49}"/>
              </a:ext>
            </a:extLst>
          </p:cNvPr>
          <p:cNvSpPr txBox="1"/>
          <p:nvPr/>
        </p:nvSpPr>
        <p:spPr>
          <a:xfrm>
            <a:off x="323528" y="2592555"/>
            <a:ext cx="8496944" cy="378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No mesmo cilindro, conduzindo o mesmo ar fresco, na mesma condição atmosférica, a referência padrão para condição atmosférica de pressão e temperatura.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 </a:t>
            </a:r>
            <a:r>
              <a:rPr lang="pt-BR" altLang="en-US" b="1" dirty="0" err="1"/>
              <a:t>P</a:t>
            </a:r>
            <a:r>
              <a:rPr lang="pt-BR" altLang="en-US" sz="1400" b="1" baseline="-25000" dirty="0" err="1"/>
              <a:t>dref</a:t>
            </a:r>
            <a:r>
              <a:rPr lang="pt-BR" altLang="en-US" dirty="0"/>
              <a:t> e </a:t>
            </a:r>
            <a:r>
              <a:rPr lang="pt-BR" altLang="en-US" b="1" dirty="0" err="1"/>
              <a:t>T</a:t>
            </a:r>
            <a:r>
              <a:rPr lang="pt-BR" altLang="en-US" sz="1400" b="1" dirty="0" err="1"/>
              <a:t>dref</a:t>
            </a:r>
            <a:r>
              <a:rPr lang="pt-BR" altLang="en-US" dirty="0"/>
              <a:t> são definidas como </a:t>
            </a:r>
            <a:r>
              <a:rPr lang="pt-BR" altLang="en-US" b="1" dirty="0"/>
              <a:t>101325 </a:t>
            </a:r>
            <a:r>
              <a:rPr lang="pt-BR" altLang="en-US" b="1" dirty="0" err="1"/>
              <a:t>Pa</a:t>
            </a:r>
            <a:r>
              <a:rPr lang="pt-BR" altLang="en-US" b="1" dirty="0"/>
              <a:t> </a:t>
            </a:r>
            <a:r>
              <a:rPr lang="pt-BR" altLang="en-US" dirty="0"/>
              <a:t>(</a:t>
            </a:r>
            <a:r>
              <a:rPr lang="pt-BR" altLang="en-US" b="1" dirty="0"/>
              <a:t>1.01325 bar</a:t>
            </a:r>
            <a:r>
              <a:rPr lang="pt-BR" altLang="en-US" dirty="0"/>
              <a:t>) e </a:t>
            </a:r>
            <a:r>
              <a:rPr lang="pt-BR" altLang="en-US" b="1" dirty="0"/>
              <a:t>20°C</a:t>
            </a:r>
            <a:r>
              <a:rPr lang="pt-BR" altLang="en-US" dirty="0"/>
              <a:t>, respectivamente. </a:t>
            </a:r>
          </a:p>
          <a:p>
            <a:pPr algn="just" eaLnBrk="1" hangingPunct="1">
              <a:lnSpc>
                <a:spcPct val="150000"/>
              </a:lnSpc>
            </a:pPr>
            <a:endParaRPr lang="pt-BR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pt-BR" altLang="en-US" dirty="0"/>
              <a:t>	 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A densidade do ar referência,</a:t>
            </a:r>
            <a:r>
              <a:rPr lang="pt-BR" altLang="en-US" b="1" dirty="0"/>
              <a:t> </a:t>
            </a:r>
            <a:r>
              <a:rPr lang="pt-BR" altLang="en-US" b="1" dirty="0" err="1"/>
              <a:t>ρ</a:t>
            </a:r>
            <a:r>
              <a:rPr lang="pt-BR" altLang="en-US" sz="1200" b="1" dirty="0" err="1"/>
              <a:t>dref</a:t>
            </a:r>
            <a:r>
              <a:rPr lang="pt-BR" altLang="en-US" dirty="0"/>
              <a:t>, é dada pela equação termodinâmica de estado, onde </a:t>
            </a:r>
            <a:r>
              <a:rPr lang="pt-BR" altLang="en-US" b="1" dirty="0"/>
              <a:t>R</a:t>
            </a:r>
            <a:r>
              <a:rPr lang="pt-BR" altLang="en-US" b="1" baseline="-25000" dirty="0"/>
              <a:t>a</a:t>
            </a:r>
            <a:r>
              <a:rPr lang="pt-BR" altLang="en-US" dirty="0"/>
              <a:t> é a constantes dos gases para o ar: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1DA11A1B-56F0-5D98-3F85-2D9EF8069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7" b="16398"/>
          <a:stretch/>
        </p:blipFill>
        <p:spPr bwMode="auto">
          <a:xfrm>
            <a:off x="569192" y="4867450"/>
            <a:ext cx="2181225" cy="61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id="{5557F8AF-38FA-59C0-BB0C-B26A1E3E9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32" y="4938888"/>
            <a:ext cx="828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1BAF374F-8219-769B-54E8-42018B0F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340" y="4938888"/>
            <a:ext cx="171451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≈ 1.205kg/m³</a:t>
            </a: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946F4AFC-0A94-FCE8-2980-0146C094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670" y="4938888"/>
            <a:ext cx="171451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/>
              <a:t>≈ 1.185kg/m³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B1609F08-9EC9-0405-DAC6-EF2F4C873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28" y="4938888"/>
            <a:ext cx="500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en-US" dirty="0"/>
              <a:t>Ou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C1C7027F-F378-C77C-4749-886BAD73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653136"/>
            <a:ext cx="9286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en-US" sz="1600" b="1" dirty="0">
                <a:solidFill>
                  <a:srgbClr val="FF0000"/>
                </a:solidFill>
              </a:rPr>
              <a:t>@20°C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49EB6FF4-E3AD-F338-670C-CC0F7B73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98" y="4653136"/>
            <a:ext cx="9286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en-US" sz="1600" b="1" dirty="0">
                <a:solidFill>
                  <a:srgbClr val="FF0000"/>
                </a:solidFill>
              </a:rPr>
              <a:t>@25°C</a:t>
            </a:r>
          </a:p>
        </p:txBody>
      </p:sp>
    </p:spTree>
    <p:extLst>
      <p:ext uri="{BB962C8B-B14F-4D97-AF65-F5344CB8AC3E}">
        <p14:creationId xmlns:p14="http://schemas.microsoft.com/office/powerpoint/2010/main" val="36051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024C47E-B2B7-BDA0-FFEC-461FC94A8F06}"/>
              </a:ext>
            </a:extLst>
          </p:cNvPr>
          <p:cNvSpPr txBox="1"/>
          <p:nvPr/>
        </p:nvSpPr>
        <p:spPr>
          <a:xfrm>
            <a:off x="10952" y="836712"/>
            <a:ext cx="535313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Delivery Ratio (Taxa de </a:t>
            </a:r>
            <a:r>
              <a:rPr lang="en-US" alt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Entrega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de </a:t>
            </a:r>
            <a:r>
              <a:rPr lang="en-US" alt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Ar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A15890-84C4-B6CC-E336-C12650DBA431}"/>
              </a:ext>
            </a:extLst>
          </p:cNvPr>
          <p:cNvSpPr txBox="1"/>
          <p:nvPr/>
        </p:nvSpPr>
        <p:spPr>
          <a:xfrm>
            <a:off x="179512" y="1844824"/>
            <a:ext cx="81277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Delivery </a:t>
            </a:r>
            <a:r>
              <a:rPr lang="pt-BR" altLang="en-US" b="1" i="1" dirty="0" err="1">
                <a:latin typeface="Times" panose="02020603050405020304" pitchFamily="18" charset="0"/>
                <a:cs typeface="Times" panose="02020603050405020304" pitchFamily="18" charset="0"/>
              </a:rPr>
              <a:t>Ratio</a:t>
            </a:r>
            <a:r>
              <a:rPr lang="pt-BR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(DR</a:t>
            </a:r>
            <a:r>
              <a:rPr lang="pt-BR" altLang="en-US" b="1" dirty="0"/>
              <a:t>)</a:t>
            </a:r>
            <a:r>
              <a:rPr lang="pt-BR" altLang="en-US" dirty="0"/>
              <a:t>,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de um motor,  é definida como a massa de ar fornecida através da válvula de admissão, em comparação com uma admissão “perfeita” de um volume deslocado de uma massa de ar </a:t>
            </a:r>
            <a:r>
              <a:rPr lang="pt-BR" altLang="en-US" b="1" dirty="0" err="1"/>
              <a:t>m</a:t>
            </a:r>
            <a:r>
              <a:rPr lang="pt-BR" altLang="en-US" b="1" baseline="-25000" dirty="0" err="1"/>
              <a:t>dRef</a:t>
            </a:r>
            <a:r>
              <a:rPr lang="pt-BR" altLang="en-US" b="1" dirty="0"/>
              <a:t>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na condição padrão de referência, dada pela  densidade padrão de referência</a:t>
            </a:r>
            <a:r>
              <a:rPr lang="pt-BR" altLang="en-US" dirty="0"/>
              <a:t>, </a:t>
            </a:r>
            <a:r>
              <a:rPr lang="pt-BR" altLang="en-US" b="1" dirty="0" err="1"/>
              <a:t>ρ</a:t>
            </a:r>
            <a:r>
              <a:rPr lang="pt-BR" altLang="en-US" b="1" baseline="-25000" dirty="0" err="1"/>
              <a:t>dref</a:t>
            </a:r>
            <a:r>
              <a:rPr lang="pt-BR" altLang="en-US" dirty="0"/>
              <a:t>.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A taxa de entrega de massa na referência padrão, pode então ser expressa como: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9F67E7B-9D89-2DAD-B4CE-06C27B86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8" y="3977054"/>
            <a:ext cx="4000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8209325-F2E0-8A6C-D620-6EFED439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4" y="4191368"/>
            <a:ext cx="781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3C2679C-FE24-8081-7E6D-276D2FDB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77072"/>
            <a:ext cx="2152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EF76C76-BC8A-0501-9CEF-604F01B2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983" y="4206892"/>
            <a:ext cx="71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622798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Scavenge Ratio </a:t>
            </a: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(Razão de Lavagem do Cilindro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7883D2-0987-6D64-4365-0D74751B15A0}"/>
              </a:ext>
            </a:extLst>
          </p:cNvPr>
          <p:cNvSpPr txBox="1"/>
          <p:nvPr/>
        </p:nvSpPr>
        <p:spPr>
          <a:xfrm>
            <a:off x="179512" y="1951672"/>
            <a:ext cx="8712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A relação de  lavagem, (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SR)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de um motor aspirado, define a massa de ar fornecida durante o período de admissão por comparação com o preenchimento de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todo o volume que pode ser preenchido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(cilindro + volume morto)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no padrão da massa de referência,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SREF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sob condições atmosféricas de referência padrão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31F7339-D64F-585F-5317-0A55FCF8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7" y="4066408"/>
            <a:ext cx="4686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E1761B4-2BA1-F83A-D3A6-397628ED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7119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622798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Scavenge Ratio </a:t>
            </a:r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(Razão de Lavagem do Cilindro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18E195-2936-6808-1558-CED73554B6A1}"/>
              </a:ext>
            </a:extLst>
          </p:cNvPr>
          <p:cNvSpPr txBox="1"/>
          <p:nvPr/>
        </p:nvSpPr>
        <p:spPr>
          <a:xfrm>
            <a:off x="2411760" y="1772816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Motores turbo comprimidos?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D1B5E6-B4C1-8117-0504-E671AA535D99}"/>
              </a:ext>
            </a:extLst>
          </p:cNvPr>
          <p:cNvSpPr txBox="1"/>
          <p:nvPr/>
        </p:nvSpPr>
        <p:spPr>
          <a:xfrm>
            <a:off x="179512" y="2413337"/>
            <a:ext cx="84249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Caso o motor possua 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Supercharger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ou seja Turbocomprimido, a nova massa de referência,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bref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para se encontrar a taxa de lavagem do motor comprimido,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SR</a:t>
            </a:r>
            <a:r>
              <a:rPr lang="pt-BR" altLang="en-US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é calculada a partir das condições de pressão e temperatura do ar  fornecido,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pt-B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e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pt-B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pt-B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Isto é, semelhante ao que descreve as condições atmosféricas predominantes, sendo que a linha pressurizada (pressurização) do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supercharger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ou turbocompressor se torna o “</a:t>
            </a:r>
            <a:r>
              <a:rPr lang="pt-BR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ambiente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”. Estas definições resultam nas seguintes equações: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B48FFD3-F68C-1614-7705-49858224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65" y="4519380"/>
            <a:ext cx="1428751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E76DD6E1-9FF7-E30A-58A2-B9BCC144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4733694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759428D-A85D-CF9A-9F29-4A3CA471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5" y="5805264"/>
            <a:ext cx="8172509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0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24340" y="836712"/>
            <a:ext cx="7571995" cy="53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Trapping Efficiency – </a:t>
            </a:r>
            <a:r>
              <a:rPr lang="pt-BR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Eficiência de Aprisionamento ou Retenção</a:t>
            </a:r>
            <a:endParaRPr lang="en-US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38445C-0B0A-0452-380F-05B34C46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3" y="2050970"/>
            <a:ext cx="438164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Pode ser que nem todo o ar fornecido para o cilindro, seja aprisionado no seu interior até que a válvula de admissão se feche. Por exemplo, pode haver vazamento de mistura fresca através da válvula de escape durante o período de cruzamento. As definições são comumente encontrados na literatura como eficiência de aprisionamento,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TE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A massa de ar fornecido que ficou retida no cilindro é definida como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Tas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. Esta eficiência é definida pela comparação da taxa de massa de ar que foi retida com a que for fornecida 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as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46B2C7F-7CD4-93F2-53EA-ED02F391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92888"/>
            <a:ext cx="13906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2AF6DD9C-1ABB-B5DA-1D42-92FD2636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26" y="5435764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04493F8-5EE1-D4B3-7813-05A7C3B5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t="26369" r="25111" b="26367"/>
          <a:stretch>
            <a:fillRect/>
          </a:stretch>
        </p:blipFill>
        <p:spPr bwMode="auto">
          <a:xfrm>
            <a:off x="4704473" y="2336722"/>
            <a:ext cx="4374288" cy="240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6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0" y="836712"/>
            <a:ext cx="7922105" cy="53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Eficiência de Lavagem e Pureza da Mistura (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Scavenging</a:t>
            </a:r>
            <a:r>
              <a:rPr lang="pt-BR" sz="22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2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Efficiency</a:t>
            </a:r>
            <a:r>
              <a:rPr lang="pt-BR" sz="22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pt-BR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2ECB8E-E255-15FD-E124-CB578D7E4B16}"/>
              </a:ext>
            </a:extLst>
          </p:cNvPr>
          <p:cNvSpPr txBox="1"/>
          <p:nvPr/>
        </p:nvSpPr>
        <p:spPr>
          <a:xfrm>
            <a:off x="251519" y="1700808"/>
            <a:ext cx="5471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pt-BR" sz="1800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As Condições da Mistura no interior do Cilindro</a:t>
            </a:r>
            <a:endParaRPr lang="pt-BR" altLang="en-US" sz="1800" b="1" i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184D62-D236-0F3A-A3AE-170BEDD71E00}"/>
              </a:ext>
            </a:extLst>
          </p:cNvPr>
          <p:cNvSpPr txBox="1"/>
          <p:nvPr/>
        </p:nvSpPr>
        <p:spPr>
          <a:xfrm>
            <a:off x="251518" y="2367556"/>
            <a:ext cx="8712969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eficiência de Lavagem, (</a:t>
            </a:r>
            <a:r>
              <a:rPr lang="pt-B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SE)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é definida pela </a:t>
            </a:r>
            <a:r>
              <a:rPr lang="pt-BR" alt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massa de ar fornecida que ficou aprisionada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tas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comparada com a </a:t>
            </a:r>
            <a:r>
              <a:rPr lang="pt-BR" alt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massa total do interior do cilindro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pt-B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1200" b="1" dirty="0" err="1">
                <a:latin typeface="Times" panose="02020603050405020304" pitchFamily="18" charset="0"/>
                <a:cs typeface="Times" panose="02020603050405020304" pitchFamily="18" charset="0"/>
              </a:rPr>
              <a:t>tr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, após o fechamento da válvula de admissão.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A mistura total é composta de mistura fresca aprisionada, </a:t>
            </a:r>
            <a:r>
              <a:rPr lang="pt-BR" altLang="en-US" b="1" i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1200" b="1" i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tas</a:t>
            </a:r>
            <a:r>
              <a:rPr lang="pt-BR" alt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, e de produtos da combustão do ciclo anterior, </a:t>
            </a:r>
            <a:r>
              <a:rPr lang="pt-BR" alt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1200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. Onde, esses produtos da combustão possuem a mesma composição que os gases de escape.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Porém um erro de compreensão é comum, tendo em vista que em uma combustão pobre, nem toda massa de ar presente no cilindro foi consumido durante a queima e permanece não queimado no ciclo seguinte como sendo "produtos da combustão," ou “gases de escape”.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pt-B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lide mestre Boiling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DEDEDE"/>
      </a:lt2>
      <a:accent1>
        <a:srgbClr val="53548A"/>
      </a:accent1>
      <a:accent2>
        <a:srgbClr val="48AD03"/>
      </a:accent2>
      <a:accent3>
        <a:srgbClr val="00843B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159931</TotalTime>
  <Words>1933</Words>
  <Application>Microsoft Office PowerPoint</Application>
  <PresentationFormat>Apresentação na tela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Calibri</vt:lpstr>
      <vt:lpstr>Georgia</vt:lpstr>
      <vt:lpstr>Symbol</vt:lpstr>
      <vt:lpstr>Times</vt:lpstr>
      <vt:lpstr>Times New Roman</vt:lpstr>
      <vt:lpstr>Trebuchet MS</vt:lpstr>
      <vt:lpstr>Wingdings</vt:lpstr>
      <vt:lpstr>Wingdings 2</vt:lpstr>
      <vt:lpstr>1_Slide mestre Boiling</vt:lpstr>
      <vt:lpstr>DISCIPLINA DE MOTORES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EXPERIMENTAL DA CONVECÇÃO FORÇADA DE NANOFLUIDOS PARA RESFRIAMENTO DE CÉLULAS FOTOVOLTAICAS COM CONCENTRAÇÃO</dc:title>
  <dc:creator>Renato Reis</dc:creator>
  <cp:lastModifiedBy>Gabriel coelho rodrigues alvares</cp:lastModifiedBy>
  <cp:revision>544</cp:revision>
  <dcterms:created xsi:type="dcterms:W3CDTF">2011-11-01T16:53:53Z</dcterms:created>
  <dcterms:modified xsi:type="dcterms:W3CDTF">2023-10-12T20:00:59Z</dcterms:modified>
</cp:coreProperties>
</file>