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3">
  <p:sldMasterIdLst>
    <p:sldMasterId id="2147483687" r:id="rId1"/>
  </p:sldMasterIdLst>
  <p:notesMasterIdLst>
    <p:notesMasterId r:id="rId19"/>
  </p:notesMasterIdLst>
  <p:sldIdLst>
    <p:sldId id="1226" r:id="rId2"/>
    <p:sldId id="1228" r:id="rId3"/>
    <p:sldId id="1229" r:id="rId4"/>
    <p:sldId id="1230" r:id="rId5"/>
    <p:sldId id="1231" r:id="rId6"/>
    <p:sldId id="1232" r:id="rId7"/>
    <p:sldId id="1235" r:id="rId8"/>
    <p:sldId id="1237" r:id="rId9"/>
    <p:sldId id="1239" r:id="rId10"/>
    <p:sldId id="1236" r:id="rId11"/>
    <p:sldId id="1234" r:id="rId12"/>
    <p:sldId id="1233" r:id="rId13"/>
    <p:sldId id="1242" r:id="rId14"/>
    <p:sldId id="1238" r:id="rId15"/>
    <p:sldId id="1241" r:id="rId16"/>
    <p:sldId id="1240" r:id="rId17"/>
    <p:sldId id="122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e Oliveira" initials="BO" lastIdx="1" clrIdx="0">
    <p:extLst>
      <p:ext uri="{19B8F6BF-5375-455C-9EA6-DF929625EA0E}">
        <p15:presenceInfo xmlns:p15="http://schemas.microsoft.com/office/powerpoint/2012/main" userId="Bel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7DE3"/>
    <a:srgbClr val="6761E1"/>
    <a:srgbClr val="7C76F6"/>
    <a:srgbClr val="828CEA"/>
    <a:srgbClr val="7676F6"/>
    <a:srgbClr val="6D6DFF"/>
    <a:srgbClr val="3F32EE"/>
    <a:srgbClr val="6600CC"/>
    <a:srgbClr val="4B87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78" d="100"/>
          <a:sy n="78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1AC2-F208-4C4B-A1DC-7F13764FBDB9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92D6-51D4-4381-AB68-5737E42492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645024"/>
            <a:ext cx="3733819" cy="91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669024"/>
            <a:ext cx="373380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3933056"/>
            <a:ext cx="3733801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3888743"/>
            <a:ext cx="1965960" cy="18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3923912"/>
            <a:ext cx="196596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white">
          <a:xfrm>
            <a:off x="5410200" y="3765455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white">
          <a:xfrm>
            <a:off x="7376507" y="3864038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501008"/>
            <a:ext cx="9144000" cy="24417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73625"/>
            <a:ext cx="9144001" cy="171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3540608"/>
            <a:ext cx="3733801" cy="248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27384"/>
            <a:ext cx="9144000" cy="3501008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4953000" cy="1752600"/>
          </a:xfrm>
        </p:spPr>
        <p:txBody>
          <a:bodyPr/>
          <a:lstStyle>
            <a:lvl1pPr marL="64008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</a:t>
            </a:r>
            <a:endParaRPr kumimoji="0" lang="en-US" dirty="0"/>
          </a:p>
        </p:txBody>
      </p:sp>
      <p:sp>
        <p:nvSpPr>
          <p:cNvPr id="20" name="Rectangle 28"/>
          <p:cNvSpPr/>
          <p:nvPr userDrawn="1"/>
        </p:nvSpPr>
        <p:spPr>
          <a:xfrm>
            <a:off x="1" y="2789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"/>
          <p:cNvSpPr txBox="1">
            <a:spLocks/>
          </p:cNvSpPr>
          <p:nvPr userDrawn="1"/>
        </p:nvSpPr>
        <p:spPr>
          <a:xfrm>
            <a:off x="35496" y="83373"/>
            <a:ext cx="8837979" cy="753339"/>
          </a:xfrm>
          <a:prstGeom prst="rect">
            <a:avLst/>
          </a:prstGeom>
        </p:spPr>
        <p:txBody>
          <a:bodyPr anchor="b"/>
          <a:lstStyle>
            <a:lvl1pPr mar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UNIVERSIDADE ESTADUAL PAULISTA “JÚLIO DE MESQUITA FILHO” - UNESP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Campus de Ilha Solteira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Programa de Pós-Graduação em Engenharia Mecânica – PPGEM</a:t>
            </a:r>
          </a:p>
        </p:txBody>
      </p:sp>
    </p:spTree>
    <p:extLst>
      <p:ext uri="{BB962C8B-B14F-4D97-AF65-F5344CB8AC3E}">
        <p14:creationId xmlns:p14="http://schemas.microsoft.com/office/powerpoint/2010/main" val="322021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62000"/>
            <a:ext cx="8229600" cy="70676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kumimoji="0" lang="pt-BR" dirty="0"/>
              <a:t>Clique para editar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5496" y="692695"/>
            <a:ext cx="7488832" cy="72008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/>
              <a:t>Clique para editar o estilo do título 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366123" y="6569968"/>
            <a:ext cx="79208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>
              <a:solidFill>
                <a:srgbClr val="48AD0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1340768"/>
            <a:ext cx="7488832" cy="73096"/>
          </a:xfrm>
          <a:prstGeom prst="rect">
            <a:avLst/>
          </a:prstGeom>
          <a:solidFill>
            <a:srgbClr val="2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0" algn="l" rtl="0" eaLnBrk="1" latinLnBrk="0" hangingPunct="1">
        <a:spcBef>
          <a:spcPts val="300"/>
        </a:spcBef>
        <a:buClr>
          <a:schemeClr val="accent3"/>
        </a:buClr>
        <a:buFont typeface="Georgia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386192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DISCIPLINA DE MOTORES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2088232"/>
          </a:xfrm>
        </p:spPr>
        <p:txBody>
          <a:bodyPr>
            <a:normAutofit/>
          </a:bodyPr>
          <a:lstStyle/>
          <a:p>
            <a:r>
              <a:rPr lang="pt-BR" sz="17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  <a:endParaRPr lang="pt-BR"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pt-BR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  <a:t>Novembro de 2023</a:t>
            </a:r>
          </a:p>
          <a:p>
            <a:br>
              <a:rPr lang="pt-BR" sz="1600" dirty="0"/>
            </a:br>
            <a:endParaRPr lang="pt-BR" altLang="pt-BR" sz="15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A00941-647B-6265-0331-DA3A25F96039}"/>
              </a:ext>
            </a:extLst>
          </p:cNvPr>
          <p:cNvSpPr txBox="1"/>
          <p:nvPr/>
        </p:nvSpPr>
        <p:spPr>
          <a:xfrm>
            <a:off x="3976378" y="383269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Aula 7</a:t>
            </a:r>
          </a:p>
        </p:txBody>
      </p:sp>
    </p:spTree>
    <p:extLst>
      <p:ext uri="{BB962C8B-B14F-4D97-AF65-F5344CB8AC3E}">
        <p14:creationId xmlns:p14="http://schemas.microsoft.com/office/powerpoint/2010/main" val="16259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Combustão em motores SI (Spark 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Ignition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943EA6-4D20-FAA8-CD9F-D674C6F7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04" y="2060848"/>
            <a:ext cx="567739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Avanço de ignição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C87CEB-C601-264B-E15E-93CB9A5E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09" y="1700808"/>
            <a:ext cx="4553100" cy="25202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1846B0-9041-8777-6978-FDD7CB52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" y="1669903"/>
            <a:ext cx="4552909" cy="25820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A6CB19-3ECC-D6C1-C42C-EAB6D748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977" y="4337719"/>
            <a:ext cx="4058197" cy="25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Detonação (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knocking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56AE4C-BDAB-34AE-B494-A09394BC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4" y="1844824"/>
            <a:ext cx="77205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Detonação (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knocking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08CC5A-7B63-2ACD-C5D4-E1A96C29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756537" cy="368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Número de octanas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F302E2-CA5E-EA69-426B-4B132639B448}"/>
              </a:ext>
            </a:extLst>
          </p:cNvPr>
          <p:cNvSpPr txBox="1"/>
          <p:nvPr/>
        </p:nvSpPr>
        <p:spPr>
          <a:xfrm>
            <a:off x="25458" y="1709281"/>
            <a:ext cx="8712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resistência de um combustível a se </a:t>
            </a:r>
            <a:r>
              <a:rPr lang="pt-BR" dirty="0" err="1"/>
              <a:t>auto-inflamar</a:t>
            </a:r>
            <a:r>
              <a:rPr lang="pt-BR" dirty="0"/>
              <a:t> é medida através do índice de octano, este se relaciona com a qualidade de combustão do combustível. Quanto mais elevado for o índice, mais resistente é o combustível à detonação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B568EF-F827-EC23-DCC4-0CD32F63697D}"/>
              </a:ext>
            </a:extLst>
          </p:cNvPr>
          <p:cNvSpPr txBox="1"/>
          <p:nvPr/>
        </p:nvSpPr>
        <p:spPr>
          <a:xfrm>
            <a:off x="0" y="2997221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</a:rPr>
              <a:t>Método MON (Motor </a:t>
            </a:r>
            <a:r>
              <a:rPr lang="pt-BR" b="0" i="0" dirty="0" err="1">
                <a:solidFill>
                  <a:srgbClr val="202122"/>
                </a:solidFill>
                <a:effectLst/>
              </a:rPr>
              <a:t>Octane</a:t>
            </a:r>
            <a:r>
              <a:rPr lang="pt-BR" b="0" i="0" dirty="0">
                <a:solidFill>
                  <a:srgbClr val="202122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</a:rPr>
              <a:t>Number</a:t>
            </a:r>
            <a:r>
              <a:rPr lang="pt-BR" b="0" i="0" dirty="0">
                <a:solidFill>
                  <a:srgbClr val="202122"/>
                </a:solidFill>
                <a:effectLst/>
              </a:rPr>
              <a:t>) ou método Motor - ASTM D2700 - avalia a resistência da gasolina à detonação, na situação em que o motor está em plena carga e em alta rotação.</a:t>
            </a:r>
          </a:p>
          <a:p>
            <a:pPr algn="l"/>
            <a:endParaRPr lang="pt-BR" b="0" i="0" dirty="0">
              <a:solidFill>
                <a:srgbClr val="2021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</a:rPr>
              <a:t>Método RON (</a:t>
            </a:r>
            <a:r>
              <a:rPr lang="pt-BR" b="0" i="0" dirty="0" err="1">
                <a:solidFill>
                  <a:srgbClr val="202122"/>
                </a:solidFill>
                <a:effectLst/>
              </a:rPr>
              <a:t>Research</a:t>
            </a:r>
            <a:r>
              <a:rPr lang="pt-BR" b="0" i="0" dirty="0">
                <a:solidFill>
                  <a:srgbClr val="202122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</a:rPr>
              <a:t>Octane</a:t>
            </a:r>
            <a:r>
              <a:rPr lang="pt-BR" b="0" i="0" dirty="0">
                <a:solidFill>
                  <a:srgbClr val="202122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</a:rPr>
              <a:t>Number</a:t>
            </a:r>
            <a:r>
              <a:rPr lang="pt-BR" b="0" i="0" dirty="0">
                <a:solidFill>
                  <a:srgbClr val="202122"/>
                </a:solidFill>
                <a:effectLst/>
              </a:rPr>
              <a:t>) ou método Pesquisa - ASTM D2699 - avalia a resistência da gasolina à detonação, na situação em que o motor está carregado e em baixa rotação (até 3000 rpm).</a:t>
            </a:r>
          </a:p>
          <a:p>
            <a:pPr algn="l"/>
            <a:endParaRPr lang="pt-BR" b="0" i="0" dirty="0">
              <a:solidFill>
                <a:srgbClr val="2021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</a:rPr>
              <a:t>Alguns países utilizam a octanagem MON, RON, e outros o Índice de Octanagem IAD (Índice Antidetonante) = (MON + RON)/2. Para uma mesma gasolina, o RON tem um valor típico superior ao MON de até 10 octanas. Portanto, ao comparar gasolinas de diferentes países é importante verificar se está sendo utilizada a mesma base (MON, RON ou IAD).</a:t>
            </a:r>
          </a:p>
        </p:txBody>
      </p:sp>
    </p:spTree>
    <p:extLst>
      <p:ext uri="{BB962C8B-B14F-4D97-AF65-F5344CB8AC3E}">
        <p14:creationId xmlns:p14="http://schemas.microsoft.com/office/powerpoint/2010/main" val="30789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Número de octanas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F302E2-CA5E-EA69-426B-4B132639B448}"/>
              </a:ext>
            </a:extLst>
          </p:cNvPr>
          <p:cNvSpPr txBox="1"/>
          <p:nvPr/>
        </p:nvSpPr>
        <p:spPr>
          <a:xfrm>
            <a:off x="25458" y="1709281"/>
            <a:ext cx="871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Valores típicos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F94590-F99C-9109-65EB-C36D45E5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39" y="2852936"/>
            <a:ext cx="7057322" cy="15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Fenômeno de pré-ignição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551361-00F0-62FD-FCB5-AFC855C106AE}"/>
              </a:ext>
            </a:extLst>
          </p:cNvPr>
          <p:cNvSpPr txBox="1"/>
          <p:nvPr/>
        </p:nvSpPr>
        <p:spPr>
          <a:xfrm>
            <a:off x="111484" y="1916832"/>
            <a:ext cx="878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quando em motores SI a combustão inicia-se antes mesmo da produção da centelha, caracterizando assim uma combustão espontânea.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8C0D31-52A6-F37C-E686-A33623C50F1F}"/>
              </a:ext>
            </a:extLst>
          </p:cNvPr>
          <p:cNvSpPr txBox="1"/>
          <p:nvPr/>
        </p:nvSpPr>
        <p:spPr>
          <a:xfrm>
            <a:off x="111484" y="3645024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https://www.youtube.com/watch?v=LmNW1HOp0go</a:t>
            </a:r>
          </a:p>
        </p:txBody>
      </p:sp>
    </p:spTree>
    <p:extLst>
      <p:ext uri="{BB962C8B-B14F-4D97-AF65-F5344CB8AC3E}">
        <p14:creationId xmlns:p14="http://schemas.microsoft.com/office/powerpoint/2010/main" val="36959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64249" y="2026924"/>
            <a:ext cx="8569325" cy="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356" y="3830271"/>
            <a:ext cx="77612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UNESP - Universidade Estadual Paulista - Campus de Ilha Solteira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Instituto de Pesquisa em Bioenergia – IPBEN/FEIS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Ilha Solteira - SP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gabriel.cr.alvares@unesp.br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28127" y="764704"/>
            <a:ext cx="844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Ementa do dia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7A5417-E29E-EC7A-C2D2-E74BC3E8DC67}"/>
              </a:ext>
            </a:extLst>
          </p:cNvPr>
          <p:cNvSpPr txBox="1"/>
          <p:nvPr/>
        </p:nvSpPr>
        <p:spPr>
          <a:xfrm>
            <a:off x="167883" y="2527792"/>
            <a:ext cx="9008369" cy="318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Definição dos trabalhos;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Combustão em motores de ignição por centelha;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Avanço de ignição;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Octanagem;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Fenômeno de pré-ignição;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</a:rPr>
              <a:t>Fenômeno de detonação;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64704"/>
            <a:ext cx="844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Trabalho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3779C42-16CB-7526-B4A7-647DA9AB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5183"/>
              </p:ext>
            </p:extLst>
          </p:nvPr>
        </p:nvGraphicFramePr>
        <p:xfrm>
          <a:off x="741406" y="2039718"/>
          <a:ext cx="7704857" cy="4211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566078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62330137"/>
                    </a:ext>
                  </a:extLst>
                </a:gridCol>
                <a:gridCol w="2295801">
                  <a:extLst>
                    <a:ext uri="{9D8B030D-6E8A-4147-A177-3AD203B41FA5}">
                      <a16:colId xmlns:a16="http://schemas.microsoft.com/office/drawing/2014/main" val="3646542468"/>
                    </a:ext>
                  </a:extLst>
                </a:gridCol>
                <a:gridCol w="1304599">
                  <a:extLst>
                    <a:ext uri="{9D8B030D-6E8A-4147-A177-3AD203B41FA5}">
                      <a16:colId xmlns:a16="http://schemas.microsoft.com/office/drawing/2014/main" val="35862041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4232866499"/>
                    </a:ext>
                  </a:extLst>
                </a:gridCol>
              </a:tblGrid>
              <a:tr h="5531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 dirty="0">
                          <a:effectLst/>
                        </a:rPr>
                        <a:t>Grupos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 dirty="0">
                          <a:effectLst/>
                        </a:rPr>
                        <a:t>Atividade 1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>
                          <a:effectLst/>
                        </a:rPr>
                        <a:t>Atividade 2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19857"/>
                  </a:ext>
                </a:extLst>
              </a:tr>
              <a:tr h="88949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 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 dirty="0">
                          <a:effectLst/>
                        </a:rPr>
                        <a:t>Pressão de ensaio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 dirty="0">
                          <a:effectLst/>
                        </a:rPr>
                        <a:t>Abertura de válvulas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 dirty="0">
                          <a:effectLst/>
                        </a:rPr>
                        <a:t>Motor 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</a:rPr>
                        <a:t>Condição de carga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extLst>
                  <a:ext uri="{0D108BD9-81ED-4DB2-BD59-A6C34878D82A}">
                    <a16:rowId xmlns:a16="http://schemas.microsoft.com/office/drawing/2014/main" val="1082677866"/>
                  </a:ext>
                </a:extLst>
              </a:tr>
              <a:tr h="5538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1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10 pol h2o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0 a 10 mm variação de 1mm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 dirty="0">
                          <a:effectLst/>
                        </a:rPr>
                        <a:t>EA211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</a:rPr>
                        <a:t>100%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extLst>
                  <a:ext uri="{0D108BD9-81ED-4DB2-BD59-A6C34878D82A}">
                    <a16:rowId xmlns:a16="http://schemas.microsoft.com/office/drawing/2014/main" val="2691187198"/>
                  </a:ext>
                </a:extLst>
              </a:tr>
              <a:tr h="5538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2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15 pol h2o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0 a 10 mm variação de 1mm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EA211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</a:rPr>
                        <a:t>75%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extLst>
                  <a:ext uri="{0D108BD9-81ED-4DB2-BD59-A6C34878D82A}">
                    <a16:rowId xmlns:a16="http://schemas.microsoft.com/office/drawing/2014/main" val="384549746"/>
                  </a:ext>
                </a:extLst>
              </a:tr>
              <a:tr h="5538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3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20 pol h2o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0 a 10 mm variação de 1mm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6068 Tier 3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</a:rPr>
                        <a:t>100%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extLst>
                  <a:ext uri="{0D108BD9-81ED-4DB2-BD59-A6C34878D82A}">
                    <a16:rowId xmlns:a16="http://schemas.microsoft.com/office/drawing/2014/main" val="863385229"/>
                  </a:ext>
                </a:extLst>
              </a:tr>
              <a:tr h="5538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4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25 pol h2o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0 a 10 mm variação de 1mm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6068 Tier 3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</a:rPr>
                        <a:t>75%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extLst>
                  <a:ext uri="{0D108BD9-81ED-4DB2-BD59-A6C34878D82A}">
                    <a16:rowId xmlns:a16="http://schemas.microsoft.com/office/drawing/2014/main" val="4084192922"/>
                  </a:ext>
                </a:extLst>
              </a:tr>
              <a:tr h="55382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5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30 pol h2o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0 a 10 mm variação de 1mm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BR" sz="1400" kern="100">
                          <a:effectLst/>
                        </a:rPr>
                        <a:t>6068 Tier 3</a:t>
                      </a:r>
                      <a:endParaRPr lang="pt-B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</a:rPr>
                        <a:t>50%</a:t>
                      </a:r>
                      <a:endParaRPr lang="pt-B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09" marR="39209" marT="0" marB="0"/>
                </a:tc>
                <a:extLst>
                  <a:ext uri="{0D108BD9-81ED-4DB2-BD59-A6C34878D82A}">
                    <a16:rowId xmlns:a16="http://schemas.microsoft.com/office/drawing/2014/main" val="127113085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5C1BDB1-F43C-90AE-01A1-E1147C31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772816"/>
            <a:ext cx="225586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 1: tabela com parâmetro de ensaio para realiza</a:t>
            </a:r>
            <a:r>
              <a:rPr kumimoji="0" lang="pt-BR" altLang="pt-BR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kumimoji="0" lang="pt-BR" altLang="pt-BR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ão de trabalho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64704"/>
            <a:ext cx="844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Trabalho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103D2B-5F1B-9976-3D25-ECB6C23AED14}"/>
              </a:ext>
            </a:extLst>
          </p:cNvPr>
          <p:cNvSpPr txBox="1"/>
          <p:nvPr/>
        </p:nvSpPr>
        <p:spPr>
          <a:xfrm>
            <a:off x="179512" y="1412776"/>
            <a:ext cx="6776214" cy="2211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Atividade 1: Ensaio de fluxo</a:t>
            </a:r>
          </a:p>
          <a:p>
            <a:endParaRPr lang="pt-BR" dirty="0"/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Gráfico da Área de cortina em função do levante de válvulas;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Área de garganta de válvulas;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Coeficiente de descarga (considerando área de garganta);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Coeficiente de descarga (considerando mínima área);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165C8D-E861-6911-F8A4-BD91F10428CA}"/>
              </a:ext>
            </a:extLst>
          </p:cNvPr>
          <p:cNvSpPr txBox="1"/>
          <p:nvPr/>
        </p:nvSpPr>
        <p:spPr>
          <a:xfrm>
            <a:off x="169965" y="3224248"/>
            <a:ext cx="8782365" cy="362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pt-BR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Atividade 2 : Ensaio dinamométrico</a:t>
            </a:r>
          </a:p>
          <a:p>
            <a:pPr lvl="0" algn="just">
              <a:lnSpc>
                <a:spcPct val="107000"/>
              </a:lnSpc>
            </a:pP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Comportamento da pressão média PME em função da rotação;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Comportamento do torque e potência do motor do motor em função da rotação;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Carga lateral do pistão (considerando ângulo de 90º e PME) em função da rotação;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Velocidade média, e máxima do pistão em função da rotação;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Velocidade máxima do pistão em condição de torque e potência máxima.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Comportamento da pressão de </a:t>
            </a:r>
            <a:r>
              <a:rPr lang="pt-BR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(admissão) e influência da pressão de </a:t>
            </a:r>
            <a:r>
              <a:rPr lang="pt-BR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 PME em função da rotação.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Índice de </a:t>
            </a:r>
            <a:r>
              <a:rPr lang="pt-BR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mach</a:t>
            </a:r>
            <a:r>
              <a:rPr lang="pt-B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 válvula de admissão em condição de potência e torque máximo.</a:t>
            </a:r>
          </a:p>
        </p:txBody>
      </p:sp>
    </p:spTree>
    <p:extLst>
      <p:ext uri="{BB962C8B-B14F-4D97-AF65-F5344CB8AC3E}">
        <p14:creationId xmlns:p14="http://schemas.microsoft.com/office/powerpoint/2010/main" val="21784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0" y="764704"/>
            <a:ext cx="844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Trabalho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523D093-B388-4084-EE17-F6A891D3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65380"/>
              </p:ext>
            </p:extLst>
          </p:nvPr>
        </p:nvGraphicFramePr>
        <p:xfrm>
          <a:off x="258494" y="1630947"/>
          <a:ext cx="863398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86">
                  <a:extLst>
                    <a:ext uri="{9D8B030D-6E8A-4147-A177-3AD203B41FA5}">
                      <a16:colId xmlns:a16="http://schemas.microsoft.com/office/drawing/2014/main" val="183246675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258122736"/>
                    </a:ext>
                  </a:extLst>
                </a:gridCol>
                <a:gridCol w="1801945">
                  <a:extLst>
                    <a:ext uri="{9D8B030D-6E8A-4147-A177-3AD203B41FA5}">
                      <a16:colId xmlns:a16="http://schemas.microsoft.com/office/drawing/2014/main" val="4130712526"/>
                    </a:ext>
                  </a:extLst>
                </a:gridCol>
                <a:gridCol w="2158497">
                  <a:extLst>
                    <a:ext uri="{9D8B030D-6E8A-4147-A177-3AD203B41FA5}">
                      <a16:colId xmlns:a16="http://schemas.microsoft.com/office/drawing/2014/main" val="163483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Composição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Quantidade de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2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Cauê, </a:t>
                      </a:r>
                      <a:r>
                        <a:rPr kumimoji="0"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Fernando, Yuri Antônio, Fábio e Renê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Quinta feira</a:t>
                      </a:r>
                    </a:p>
                    <a:p>
                      <a:pPr algn="ctr"/>
                      <a:r>
                        <a:rPr lang="pt-BR" sz="1600" dirty="0"/>
                        <a:t>23/11/2023</a:t>
                      </a:r>
                    </a:p>
                    <a:p>
                      <a:pPr algn="ctr"/>
                      <a:r>
                        <a:rPr lang="pt-BR" sz="1600" dirty="0"/>
                        <a:t>14-18hr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Arthur, Umberto, Cleiton, Amanda, Nelson e Elias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Sábado </a:t>
                      </a:r>
                    </a:p>
                    <a:p>
                      <a:pPr algn="ctr"/>
                      <a:r>
                        <a:rPr lang="pt-BR" sz="1600" dirty="0"/>
                        <a:t>25/11/2023</a:t>
                      </a:r>
                    </a:p>
                    <a:p>
                      <a:pPr algn="ctr"/>
                      <a:r>
                        <a:rPr lang="pt-BR" sz="1600" dirty="0"/>
                        <a:t>8-12 </a:t>
                      </a:r>
                      <a:r>
                        <a:rPr lang="pt-BR" sz="1600" dirty="0" err="1"/>
                        <a:t>hr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6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Victor Manoel, Matheus </a:t>
                      </a:r>
                      <a:r>
                        <a:rPr kumimoji="0"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Gregolis</a:t>
                      </a:r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Augusto Polo, Rafael </a:t>
                      </a:r>
                      <a:r>
                        <a:rPr kumimoji="0"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Borgheri</a:t>
                      </a:r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Patrick </a:t>
                      </a:r>
                      <a:r>
                        <a:rPr kumimoji="0"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Neuhaus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Sexta feira</a:t>
                      </a:r>
                    </a:p>
                    <a:p>
                      <a:pPr algn="ctr"/>
                      <a:r>
                        <a:rPr lang="pt-BR" sz="1600" dirty="0"/>
                        <a:t>24/11/2023</a:t>
                      </a:r>
                    </a:p>
                    <a:p>
                      <a:pPr algn="ctr"/>
                      <a:r>
                        <a:rPr lang="pt-BR" sz="1600" dirty="0"/>
                        <a:t>8-12 </a:t>
                      </a:r>
                      <a:r>
                        <a:rPr lang="pt-BR" sz="1600" dirty="0" err="1"/>
                        <a:t>hr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Alicia, Gabriel, Higor, Matheus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Sexta feira </a:t>
                      </a:r>
                    </a:p>
                    <a:p>
                      <a:pPr algn="ctr"/>
                      <a:r>
                        <a:rPr lang="pt-BR" sz="1600" dirty="0"/>
                        <a:t>24/11/2023</a:t>
                      </a:r>
                    </a:p>
                    <a:p>
                      <a:pPr algn="ctr"/>
                      <a:r>
                        <a:rPr lang="pt-BR" sz="1600" dirty="0"/>
                        <a:t>16:30-20:30 </a:t>
                      </a:r>
                      <a:r>
                        <a:rPr lang="pt-BR" sz="1600" dirty="0" err="1"/>
                        <a:t>hr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Alisson, Gabriel Messias, João Victor </a:t>
                      </a:r>
                      <a:r>
                        <a:rPr kumimoji="0"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Magre</a:t>
                      </a:r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Isabela, Lorena e Victor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3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5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2ACDB7-21C1-DA93-1A1A-66DB1A50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79" y="2349767"/>
            <a:ext cx="5460642" cy="41341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Combustão em motores de ignição por centelha</a:t>
            </a:r>
          </a:p>
        </p:txBody>
      </p:sp>
    </p:spTree>
    <p:extLst>
      <p:ext uri="{BB962C8B-B14F-4D97-AF65-F5344CB8AC3E}">
        <p14:creationId xmlns:p14="http://schemas.microsoft.com/office/powerpoint/2010/main" val="29039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Relação estequiométrica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59A3A1-F516-4FA9-068A-8616B71AD4B4}"/>
              </a:ext>
            </a:extLst>
          </p:cNvPr>
          <p:cNvSpPr txBox="1"/>
          <p:nvPr/>
        </p:nvSpPr>
        <p:spPr>
          <a:xfrm>
            <a:off x="251520" y="20608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 relação entre a massa de combustível e a massa de ar necessária para realização da combustão completa de todo oxigênio presente.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200D3A3-581C-F252-8FCF-834EB34B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23356"/>
            <a:ext cx="8306520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Relação estequiométrica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8AAE71-E353-CDAA-CE20-D83F385A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677392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DD4771-FF92-D39B-1161-78C609817779}"/>
              </a:ext>
            </a:extLst>
          </p:cNvPr>
          <p:cNvSpPr txBox="1"/>
          <p:nvPr/>
        </p:nvSpPr>
        <p:spPr>
          <a:xfrm>
            <a:off x="0" y="764704"/>
            <a:ext cx="666023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Lambda e emissões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73E38B-DBC3-6C1D-28AA-6A4A082A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1" y="2924944"/>
            <a:ext cx="690431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ide mestre Boiling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DEDEDE"/>
      </a:lt2>
      <a:accent1>
        <a:srgbClr val="53548A"/>
      </a:accent1>
      <a:accent2>
        <a:srgbClr val="48AD03"/>
      </a:accent2>
      <a:accent3>
        <a:srgbClr val="00843B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197128</TotalTime>
  <Words>743</Words>
  <Application>Microsoft Office PowerPoint</Application>
  <PresentationFormat>Apresentação na tela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Calibri</vt:lpstr>
      <vt:lpstr>Georgia</vt:lpstr>
      <vt:lpstr>Symbol</vt:lpstr>
      <vt:lpstr>Times</vt:lpstr>
      <vt:lpstr>Times New Roman</vt:lpstr>
      <vt:lpstr>Trebuchet MS</vt:lpstr>
      <vt:lpstr>Wingdings</vt:lpstr>
      <vt:lpstr>Wingdings 2</vt:lpstr>
      <vt:lpstr>1_Slide mestre Boiling</vt:lpstr>
      <vt:lpstr>DISCIPLINA DE MOTORES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EXPERIMENTAL DA CONVECÇÃO FORÇADA DE NANOFLUIDOS PARA RESFRIAMENTO DE CÉLULAS FOTOVOLTAICAS COM CONCENTRAÇÃO</dc:title>
  <dc:creator>Renato Reis</dc:creator>
  <cp:lastModifiedBy>Gabriel coelho rodrigues alvares</cp:lastModifiedBy>
  <cp:revision>555</cp:revision>
  <dcterms:created xsi:type="dcterms:W3CDTF">2011-11-01T16:53:53Z</dcterms:created>
  <dcterms:modified xsi:type="dcterms:W3CDTF">2023-11-16T02:44:09Z</dcterms:modified>
</cp:coreProperties>
</file>