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113">
  <p:sldMasterIdLst>
    <p:sldMasterId id="2147483687" r:id="rId1"/>
  </p:sldMasterIdLst>
  <p:notesMasterIdLst>
    <p:notesMasterId r:id="rId19"/>
  </p:notesMasterIdLst>
  <p:sldIdLst>
    <p:sldId id="1243" r:id="rId2"/>
    <p:sldId id="1244" r:id="rId3"/>
    <p:sldId id="1245" r:id="rId4"/>
    <p:sldId id="1247" r:id="rId5"/>
    <p:sldId id="1248" r:id="rId6"/>
    <p:sldId id="1250" r:id="rId7"/>
    <p:sldId id="1249" r:id="rId8"/>
    <p:sldId id="1251" r:id="rId9"/>
    <p:sldId id="1252" r:id="rId10"/>
    <p:sldId id="1253" r:id="rId11"/>
    <p:sldId id="1254" r:id="rId12"/>
    <p:sldId id="1255" r:id="rId13"/>
    <p:sldId id="1256" r:id="rId14"/>
    <p:sldId id="1257" r:id="rId15"/>
    <p:sldId id="1258" r:id="rId16"/>
    <p:sldId id="1259" r:id="rId17"/>
    <p:sldId id="1246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e Oliveira" initials="BO" lastIdx="1" clrIdx="0">
    <p:extLst>
      <p:ext uri="{19B8F6BF-5375-455C-9EA6-DF929625EA0E}">
        <p15:presenceInfo xmlns:p15="http://schemas.microsoft.com/office/powerpoint/2012/main" userId="Bele Oliv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7DE3"/>
    <a:srgbClr val="6761E1"/>
    <a:srgbClr val="7C76F6"/>
    <a:srgbClr val="828CEA"/>
    <a:srgbClr val="7676F6"/>
    <a:srgbClr val="6D6DFF"/>
    <a:srgbClr val="3F32EE"/>
    <a:srgbClr val="6600CC"/>
    <a:srgbClr val="4B87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1502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91AC2-F208-4C4B-A1DC-7F13764FBDB9}" type="datetimeFigureOut">
              <a:rPr lang="pt-BR" smtClean="0"/>
              <a:pPr/>
              <a:t>23/11/2023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092D6-51D4-4381-AB68-5737E42492B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07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645024"/>
            <a:ext cx="3733819" cy="91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5410200" y="3669024"/>
            <a:ext cx="3733801" cy="192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5410200" y="3933056"/>
            <a:ext cx="3733801" cy="91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5410200" y="3888743"/>
            <a:ext cx="1965960" cy="182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5410200" y="3923912"/>
            <a:ext cx="1965960" cy="91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 bwMode="white">
          <a:xfrm>
            <a:off x="5410200" y="3765455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 bwMode="white">
          <a:xfrm>
            <a:off x="7376507" y="3864038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3501008"/>
            <a:ext cx="9144000" cy="24417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473625"/>
            <a:ext cx="9144001" cy="171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5410200" y="3540608"/>
            <a:ext cx="3733801" cy="2484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-27384"/>
            <a:ext cx="9144000" cy="3501008"/>
          </a:xfrm>
          <a:prstGeom prst="rect">
            <a:avLst/>
          </a:prstGeom>
          <a:solidFill>
            <a:srgbClr val="2C89C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412776"/>
            <a:ext cx="8458200" cy="1470025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dirty="0"/>
              <a:t>Clique para editar o título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95736" y="4149080"/>
            <a:ext cx="4953000" cy="1752600"/>
          </a:xfrm>
        </p:spPr>
        <p:txBody>
          <a:bodyPr/>
          <a:lstStyle>
            <a:lvl1pPr marL="64008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dirty="0"/>
              <a:t>Clique para editar </a:t>
            </a:r>
            <a:endParaRPr kumimoji="0" lang="en-US" dirty="0"/>
          </a:p>
        </p:txBody>
      </p:sp>
      <p:sp>
        <p:nvSpPr>
          <p:cNvPr id="20" name="Rectangle 28"/>
          <p:cNvSpPr/>
          <p:nvPr userDrawn="1"/>
        </p:nvSpPr>
        <p:spPr>
          <a:xfrm>
            <a:off x="1" y="27891"/>
            <a:ext cx="9144000" cy="310663"/>
          </a:xfrm>
          <a:prstGeom prst="rect">
            <a:avLst/>
          </a:prstGeom>
          <a:solidFill>
            <a:srgbClr val="2C89C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Espaço Reservado para Texto 2"/>
          <p:cNvSpPr txBox="1">
            <a:spLocks/>
          </p:cNvSpPr>
          <p:nvPr userDrawn="1"/>
        </p:nvSpPr>
        <p:spPr>
          <a:xfrm>
            <a:off x="35496" y="83373"/>
            <a:ext cx="8837979" cy="753339"/>
          </a:xfrm>
          <a:prstGeom prst="rect">
            <a:avLst/>
          </a:prstGeom>
        </p:spPr>
        <p:txBody>
          <a:bodyPr anchor="b"/>
          <a:lstStyle>
            <a:lvl1pPr marL="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843B"/>
              </a:buClr>
            </a:pPr>
            <a:r>
              <a:rPr lang="pt-BR" sz="1400" b="1" dirty="0">
                <a:solidFill>
                  <a:prstClr val="white"/>
                </a:solidFill>
                <a:latin typeface="Calibri" panose="020F0502020204030204" pitchFamily="34" charset="0"/>
              </a:rPr>
              <a:t>UNIVERSIDADE ESTADUAL PAULISTA “JÚLIO DE MESQUITA FILHO” - UNESP</a:t>
            </a:r>
          </a:p>
          <a:p>
            <a:pPr algn="ctr">
              <a:buClr>
                <a:srgbClr val="00843B"/>
              </a:buClr>
            </a:pPr>
            <a:r>
              <a:rPr lang="pt-BR" sz="1400" b="1" dirty="0">
                <a:solidFill>
                  <a:prstClr val="white"/>
                </a:solidFill>
                <a:latin typeface="Calibri" panose="020F0502020204030204" pitchFamily="34" charset="0"/>
              </a:rPr>
              <a:t>Campus de Ilha Solteira</a:t>
            </a:r>
          </a:p>
          <a:p>
            <a:pPr algn="ctr">
              <a:buClr>
                <a:srgbClr val="00843B"/>
              </a:buClr>
            </a:pPr>
            <a:r>
              <a:rPr lang="pt-BR" sz="1400" b="1" dirty="0">
                <a:solidFill>
                  <a:prstClr val="white"/>
                </a:solidFill>
                <a:latin typeface="Calibri" panose="020F0502020204030204" pitchFamily="34" charset="0"/>
              </a:rPr>
              <a:t>Programa de Pós-Graduação em Engenharia Mecânica – PPGEM</a:t>
            </a:r>
          </a:p>
        </p:txBody>
      </p:sp>
    </p:spTree>
    <p:extLst>
      <p:ext uri="{BB962C8B-B14F-4D97-AF65-F5344CB8AC3E}">
        <p14:creationId xmlns:p14="http://schemas.microsoft.com/office/powerpoint/2010/main" val="322021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62000"/>
            <a:ext cx="8229600" cy="706760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kumimoji="0" lang="pt-BR" dirty="0"/>
              <a:t>Clique para editar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2511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 eaLnBrk="1" latinLnBrk="0" hangingPunct="1"/>
            <a:r>
              <a:rPr lang="pt-BR" dirty="0"/>
              <a:t>Clique para editar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rgbClr val="2C89C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5496" y="692695"/>
            <a:ext cx="7488832" cy="720081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dirty="0"/>
              <a:t>Clique para editar o estilo do título 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366123" y="6569968"/>
            <a:ext cx="792088" cy="288032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>
              <a:solidFill>
                <a:srgbClr val="48AD0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496" y="1340768"/>
            <a:ext cx="7488832" cy="73096"/>
          </a:xfrm>
          <a:prstGeom prst="rect">
            <a:avLst/>
          </a:prstGeom>
          <a:solidFill>
            <a:srgbClr val="2C8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908720"/>
            <a:ext cx="1152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40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" indent="0" algn="l" rtl="0" eaLnBrk="1" latinLnBrk="0" hangingPunct="1">
        <a:spcBef>
          <a:spcPts val="300"/>
        </a:spcBef>
        <a:buClr>
          <a:schemeClr val="accent3"/>
        </a:buClr>
        <a:buFont typeface="Georgia"/>
        <a:buNone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itchFamily="2" charset="2"/>
        <a:buChar char="§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51520" y="548680"/>
            <a:ext cx="8386192" cy="21602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latin typeface="Times" panose="02020603050405020304" pitchFamily="18" charset="0"/>
                <a:cs typeface="Times" panose="02020603050405020304" pitchFamily="18" charset="0"/>
              </a:rPr>
              <a:t>DISCIPLINA DE MOTORES</a:t>
            </a:r>
            <a:endParaRPr lang="pt-BR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2088232"/>
          </a:xfrm>
        </p:spPr>
        <p:txBody>
          <a:bodyPr>
            <a:normAutofit/>
          </a:bodyPr>
          <a:lstStyle/>
          <a:p>
            <a:r>
              <a:rPr lang="pt-BR" sz="1700" b="1" dirty="0">
                <a:latin typeface="Times" panose="02020603050405020304" pitchFamily="18" charset="0"/>
                <a:cs typeface="Times" panose="02020603050405020304" pitchFamily="18" charset="0"/>
              </a:rPr>
              <a:t>Gabriel Coelho Rodrigues Alvares</a:t>
            </a:r>
            <a:endParaRPr lang="pt-BR" sz="1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br>
              <a:rPr lang="pt-BR" sz="1500" dirty="0"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pt-BR" sz="1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br>
              <a:rPr lang="pt-BR" sz="15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pt-BR" sz="1500" dirty="0">
                <a:latin typeface="Times" panose="02020603050405020304" pitchFamily="18" charset="0"/>
                <a:cs typeface="Times" panose="02020603050405020304" pitchFamily="18" charset="0"/>
              </a:rPr>
              <a:t>Novembro de 2023</a:t>
            </a:r>
          </a:p>
          <a:p>
            <a:br>
              <a:rPr lang="pt-BR" sz="1600" dirty="0"/>
            </a:br>
            <a:endParaRPr lang="pt-BR" altLang="pt-BR" sz="15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A00941-647B-6265-0331-DA3A25F96039}"/>
              </a:ext>
            </a:extLst>
          </p:cNvPr>
          <p:cNvSpPr txBox="1"/>
          <p:nvPr/>
        </p:nvSpPr>
        <p:spPr>
          <a:xfrm>
            <a:off x="3976378" y="383269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Aula 8</a:t>
            </a:r>
          </a:p>
        </p:txBody>
      </p:sp>
    </p:spTree>
    <p:extLst>
      <p:ext uri="{BB962C8B-B14F-4D97-AF65-F5344CB8AC3E}">
        <p14:creationId xmlns:p14="http://schemas.microsoft.com/office/powerpoint/2010/main" val="9055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23"/>
    </mc:Choice>
    <mc:Fallback xmlns="">
      <p:transition spd="slow" advTm="16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DD4771-FF92-D39B-1161-78C609817779}"/>
              </a:ext>
            </a:extLst>
          </p:cNvPr>
          <p:cNvSpPr txBox="1"/>
          <p:nvPr/>
        </p:nvSpPr>
        <p:spPr>
          <a:xfrm>
            <a:off x="0" y="764704"/>
            <a:ext cx="7308304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Comportamento da combustão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CCB16E-3D36-2E5B-3BEA-8C7FDF5E0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596027"/>
            <a:ext cx="4526525" cy="48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2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DD4771-FF92-D39B-1161-78C609817779}"/>
              </a:ext>
            </a:extLst>
          </p:cNvPr>
          <p:cNvSpPr txBox="1"/>
          <p:nvPr/>
        </p:nvSpPr>
        <p:spPr>
          <a:xfrm>
            <a:off x="0" y="764704"/>
            <a:ext cx="7308304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Injetor mecânico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9587AB-0D71-FECB-DC10-4FC218BB3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13" y="1700808"/>
            <a:ext cx="5227773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8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DD4771-FF92-D39B-1161-78C609817779}"/>
              </a:ext>
            </a:extLst>
          </p:cNvPr>
          <p:cNvSpPr txBox="1"/>
          <p:nvPr/>
        </p:nvSpPr>
        <p:spPr>
          <a:xfrm>
            <a:off x="0" y="764704"/>
            <a:ext cx="7308304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Injetor com controle eletrônico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D3CC85-2322-0AAA-0448-669F634A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556792"/>
            <a:ext cx="2808312" cy="503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1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DD4771-FF92-D39B-1161-78C609817779}"/>
              </a:ext>
            </a:extLst>
          </p:cNvPr>
          <p:cNvSpPr txBox="1"/>
          <p:nvPr/>
        </p:nvSpPr>
        <p:spPr>
          <a:xfrm>
            <a:off x="0" y="764704"/>
            <a:ext cx="7308304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Atraso de ignição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209F1E-0702-FAD7-88C3-F43FA5F3B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5078"/>
            <a:ext cx="4153217" cy="421179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9A671D1-A92C-0FF3-2F48-5924CFBEC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29" y="2343492"/>
            <a:ext cx="5332648" cy="31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1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DD4771-FF92-D39B-1161-78C609817779}"/>
              </a:ext>
            </a:extLst>
          </p:cNvPr>
          <p:cNvSpPr txBox="1"/>
          <p:nvPr/>
        </p:nvSpPr>
        <p:spPr>
          <a:xfrm>
            <a:off x="0" y="764704"/>
            <a:ext cx="7308304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Indice de cetano NC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F88355-7C0B-6D45-FE65-ED56E8A6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48"/>
            <a:ext cx="4705887" cy="381642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1D8BFDD-3424-D7A6-C0BC-D326B0CD5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636912"/>
            <a:ext cx="497123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4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DD4771-FF92-D39B-1161-78C609817779}"/>
              </a:ext>
            </a:extLst>
          </p:cNvPr>
          <p:cNvSpPr txBox="1"/>
          <p:nvPr/>
        </p:nvSpPr>
        <p:spPr>
          <a:xfrm>
            <a:off x="0" y="764704"/>
            <a:ext cx="7308304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Teor de enxofre 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43FED7-C631-AB20-F61C-161436F0C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41282"/>
            <a:ext cx="5184576" cy="51649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52DC704-2B6E-5239-910C-B853F51519EC}"/>
              </a:ext>
            </a:extLst>
          </p:cNvPr>
          <p:cNvSpPr txBox="1"/>
          <p:nvPr/>
        </p:nvSpPr>
        <p:spPr>
          <a:xfrm>
            <a:off x="5668079" y="2060848"/>
            <a:ext cx="1327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S-10 </a:t>
            </a:r>
            <a:r>
              <a:rPr lang="pt-BR" dirty="0" err="1"/>
              <a:t>ppm</a:t>
            </a:r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S-500 </a:t>
            </a:r>
            <a:r>
              <a:rPr lang="pt-BR" dirty="0" err="1"/>
              <a:t>ppm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34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DD4771-FF92-D39B-1161-78C609817779}"/>
              </a:ext>
            </a:extLst>
          </p:cNvPr>
          <p:cNvSpPr txBox="1"/>
          <p:nvPr/>
        </p:nvSpPr>
        <p:spPr>
          <a:xfrm>
            <a:off x="-15619" y="764704"/>
            <a:ext cx="7308304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Emissões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F00D9F9-382E-2F78-3347-18AC67B40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76872"/>
            <a:ext cx="6904318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364249" y="2026924"/>
            <a:ext cx="8569325" cy="85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Obrigado pela atenção!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1356" y="3830271"/>
            <a:ext cx="776128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pt-BR" altLang="pt-BR" sz="2400" b="1" dirty="0">
                <a:latin typeface="Times" panose="02020603050405020304" pitchFamily="18" charset="0"/>
                <a:cs typeface="Times" panose="02020603050405020304" pitchFamily="18" charset="0"/>
              </a:rPr>
              <a:t>Gabriel Coelho Rodrigues Alvares</a:t>
            </a:r>
          </a:p>
          <a:p>
            <a:pPr algn="ctr"/>
            <a:endParaRPr lang="pt-BR" altLang="pt-B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pt-BR" altLang="pt-BR" dirty="0">
                <a:latin typeface="Times" panose="02020603050405020304" pitchFamily="18" charset="0"/>
                <a:cs typeface="Times" panose="02020603050405020304" pitchFamily="18" charset="0"/>
              </a:rPr>
              <a:t>UNESP - Universidade Estadual Paulista - Campus de Ilha Solteira</a:t>
            </a:r>
          </a:p>
          <a:p>
            <a:pPr algn="ctr"/>
            <a:r>
              <a:rPr lang="pt-BR" altLang="pt-BR" dirty="0">
                <a:latin typeface="Times" panose="02020603050405020304" pitchFamily="18" charset="0"/>
                <a:cs typeface="Times" panose="02020603050405020304" pitchFamily="18" charset="0"/>
              </a:rPr>
              <a:t>Instituto de Pesquisa em Bioenergia – IPBEN/FEIS</a:t>
            </a:r>
          </a:p>
          <a:p>
            <a:pPr algn="ctr"/>
            <a:r>
              <a:rPr lang="pt-BR" altLang="pt-BR" dirty="0">
                <a:latin typeface="Times" panose="02020603050405020304" pitchFamily="18" charset="0"/>
                <a:cs typeface="Times" panose="02020603050405020304" pitchFamily="18" charset="0"/>
              </a:rPr>
              <a:t>Ilha Solteira - SP</a:t>
            </a:r>
          </a:p>
          <a:p>
            <a:pPr algn="ctr"/>
            <a:endParaRPr lang="pt-BR" altLang="pt-B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pt-BR" altLang="pt-BR" dirty="0">
                <a:latin typeface="Times" panose="02020603050405020304" pitchFamily="18" charset="0"/>
                <a:cs typeface="Times" panose="02020603050405020304" pitchFamily="18" charset="0"/>
              </a:rPr>
              <a:t>gabriel.cr.alvares@unesp.br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5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28127" y="764704"/>
            <a:ext cx="844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Ementa do dia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7A5417-E29E-EC7A-C2D2-E74BC3E8DC67}"/>
              </a:ext>
            </a:extLst>
          </p:cNvPr>
          <p:cNvSpPr txBox="1"/>
          <p:nvPr/>
        </p:nvSpPr>
        <p:spPr>
          <a:xfrm>
            <a:off x="167883" y="2527792"/>
            <a:ext cx="9008369" cy="318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" panose="02020603050405020304" pitchFamily="18" charset="0"/>
                <a:cs typeface="Times" panose="02020603050405020304" pitchFamily="18" charset="0"/>
              </a:rPr>
              <a:t>Combustão em motores de ignição por compressão;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" panose="02020603050405020304" pitchFamily="18" charset="0"/>
                <a:cs typeface="Times" panose="02020603050405020304" pitchFamily="18" charset="0"/>
              </a:rPr>
              <a:t>Injeção direta e indireta de combustível;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" panose="02020603050405020304" pitchFamily="18" charset="0"/>
                <a:cs typeface="Times" panose="02020603050405020304" pitchFamily="18" charset="0"/>
              </a:rPr>
              <a:t>Indice de cetano;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" panose="02020603050405020304" pitchFamily="18" charset="0"/>
                <a:cs typeface="Times" panose="02020603050405020304" pitchFamily="18" charset="0"/>
              </a:rPr>
              <a:t>Atraso de ignição;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" panose="02020603050405020304" pitchFamily="18" charset="0"/>
                <a:cs typeface="Times" panose="02020603050405020304" pitchFamily="18" charset="0"/>
              </a:rPr>
              <a:t>Teor de enxofre;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" panose="02020603050405020304" pitchFamily="18" charset="0"/>
                <a:cs typeface="Times" panose="02020603050405020304" pitchFamily="18" charset="0"/>
              </a:rPr>
              <a:t>Emissões.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5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2ACDB7-21C1-DA93-1A1A-66DB1A50A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679" y="2349767"/>
            <a:ext cx="5460642" cy="413411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3DD4771-FF92-D39B-1161-78C609817779}"/>
              </a:ext>
            </a:extLst>
          </p:cNvPr>
          <p:cNvSpPr txBox="1"/>
          <p:nvPr/>
        </p:nvSpPr>
        <p:spPr>
          <a:xfrm>
            <a:off x="0" y="764704"/>
            <a:ext cx="6660232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Combustão em motores de ignição por compressão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B62F86-F170-4634-D036-2566059D8A1D}"/>
              </a:ext>
            </a:extLst>
          </p:cNvPr>
          <p:cNvSpPr txBox="1"/>
          <p:nvPr/>
        </p:nvSpPr>
        <p:spPr>
          <a:xfrm>
            <a:off x="588772" y="1844824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 onde vem a energia?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CF6FE4-3F6B-96CF-DBA6-D6BD143633C0}"/>
              </a:ext>
            </a:extLst>
          </p:cNvPr>
          <p:cNvSpPr/>
          <p:nvPr/>
        </p:nvSpPr>
        <p:spPr>
          <a:xfrm>
            <a:off x="395536" y="1662553"/>
            <a:ext cx="3024336" cy="758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52FFE2E9-A3D2-C743-A8A8-F209EF04F931}"/>
              </a:ext>
            </a:extLst>
          </p:cNvPr>
          <p:cNvSpPr/>
          <p:nvPr/>
        </p:nvSpPr>
        <p:spPr>
          <a:xfrm>
            <a:off x="2915816" y="2420888"/>
            <a:ext cx="216024" cy="13681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58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DD4771-FF92-D39B-1161-78C609817779}"/>
              </a:ext>
            </a:extLst>
          </p:cNvPr>
          <p:cNvSpPr txBox="1"/>
          <p:nvPr/>
        </p:nvSpPr>
        <p:spPr>
          <a:xfrm>
            <a:off x="0" y="764704"/>
            <a:ext cx="6660232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Combustão em motores de ignição por compressão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5AA15A6-47E8-CD76-B264-090373BEB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23" y="1628800"/>
            <a:ext cx="7314154" cy="47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1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DD4771-FF92-D39B-1161-78C609817779}"/>
              </a:ext>
            </a:extLst>
          </p:cNvPr>
          <p:cNvSpPr txBox="1"/>
          <p:nvPr/>
        </p:nvSpPr>
        <p:spPr>
          <a:xfrm>
            <a:off x="0" y="764704"/>
            <a:ext cx="7164288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Injeção direta em motores de ignição por compressão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2A9EA3-4B13-5624-30B4-0AAA1508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6792"/>
            <a:ext cx="7056784" cy="503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2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DD4771-FF92-D39B-1161-78C609817779}"/>
              </a:ext>
            </a:extLst>
          </p:cNvPr>
          <p:cNvSpPr txBox="1"/>
          <p:nvPr/>
        </p:nvSpPr>
        <p:spPr>
          <a:xfrm>
            <a:off x="0" y="764704"/>
            <a:ext cx="7164288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Injeção indireta em motores de ignição por compressão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91ACC2F-69A8-61D6-751E-EB0D54F82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556792"/>
            <a:ext cx="7560840" cy="50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3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DD4771-FF92-D39B-1161-78C609817779}"/>
              </a:ext>
            </a:extLst>
          </p:cNvPr>
          <p:cNvSpPr txBox="1"/>
          <p:nvPr/>
        </p:nvSpPr>
        <p:spPr>
          <a:xfrm>
            <a:off x="0" y="764704"/>
            <a:ext cx="7308304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Comparativo entre os sistemas de injeção de combustível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817CEF-A542-E1A0-11DE-D15D46FA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54" y="1556792"/>
            <a:ext cx="9058869" cy="47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4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DD4771-FF92-D39B-1161-78C609817779}"/>
              </a:ext>
            </a:extLst>
          </p:cNvPr>
          <p:cNvSpPr txBox="1"/>
          <p:nvPr/>
        </p:nvSpPr>
        <p:spPr>
          <a:xfrm>
            <a:off x="0" y="764704"/>
            <a:ext cx="7308304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Comparativo entre os sistemas de injeção de combustível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E1DEBC-2BEA-9B29-3E71-52399F6C4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58369"/>
            <a:ext cx="6707590" cy="433322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08CB623-F89B-E63F-C33D-BC2C44679AD3}"/>
              </a:ext>
            </a:extLst>
          </p:cNvPr>
          <p:cNvSpPr txBox="1"/>
          <p:nvPr/>
        </p:nvSpPr>
        <p:spPr>
          <a:xfrm>
            <a:off x="899592" y="191683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Injeção direta </a:t>
            </a:r>
            <a:r>
              <a:rPr lang="pt-BR" i="1" dirty="0"/>
              <a:t>single spray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4938D0C-7372-5246-462C-F9F207522650}"/>
              </a:ext>
            </a:extLst>
          </p:cNvPr>
          <p:cNvSpPr txBox="1"/>
          <p:nvPr/>
        </p:nvSpPr>
        <p:spPr>
          <a:xfrm>
            <a:off x="2627784" y="191683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Injeção direta </a:t>
            </a:r>
            <a:r>
              <a:rPr lang="pt-BR" dirty="0" err="1"/>
              <a:t>multi</a:t>
            </a:r>
            <a:r>
              <a:rPr lang="pt-BR" dirty="0"/>
              <a:t> </a:t>
            </a:r>
            <a:r>
              <a:rPr lang="pt-BR" i="1" dirty="0"/>
              <a:t>spray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DC1E890-AF32-C99E-3A6E-0C51710EF0EB}"/>
              </a:ext>
            </a:extLst>
          </p:cNvPr>
          <p:cNvSpPr txBox="1"/>
          <p:nvPr/>
        </p:nvSpPr>
        <p:spPr>
          <a:xfrm>
            <a:off x="4285330" y="2055330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Injeção MAN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668A7D-1827-219E-132E-BE65CB0A70C8}"/>
              </a:ext>
            </a:extLst>
          </p:cNvPr>
          <p:cNvSpPr txBox="1"/>
          <p:nvPr/>
        </p:nvSpPr>
        <p:spPr>
          <a:xfrm>
            <a:off x="5796136" y="1916831"/>
            <a:ext cx="172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Injeção em </a:t>
            </a:r>
            <a:r>
              <a:rPr lang="pt-BR" dirty="0" err="1"/>
              <a:t>pré</a:t>
            </a:r>
            <a:r>
              <a:rPr lang="pt-BR" dirty="0"/>
              <a:t>-câmara</a:t>
            </a:r>
          </a:p>
        </p:txBody>
      </p:sp>
    </p:spTree>
    <p:extLst>
      <p:ext uri="{BB962C8B-B14F-4D97-AF65-F5344CB8AC3E}">
        <p14:creationId xmlns:p14="http://schemas.microsoft.com/office/powerpoint/2010/main" val="150203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DD4771-FF92-D39B-1161-78C609817779}"/>
              </a:ext>
            </a:extLst>
          </p:cNvPr>
          <p:cNvSpPr txBox="1"/>
          <p:nvPr/>
        </p:nvSpPr>
        <p:spPr>
          <a:xfrm>
            <a:off x="0" y="764704"/>
            <a:ext cx="7308304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Comparativo entre os sistemas de injeção de combustível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E1DEBC-2BEA-9B29-3E71-52399F6C4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58369"/>
            <a:ext cx="6707590" cy="433322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08CB623-F89B-E63F-C33D-BC2C44679AD3}"/>
              </a:ext>
            </a:extLst>
          </p:cNvPr>
          <p:cNvSpPr txBox="1"/>
          <p:nvPr/>
        </p:nvSpPr>
        <p:spPr>
          <a:xfrm>
            <a:off x="899592" y="191683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Injeção direta </a:t>
            </a:r>
            <a:r>
              <a:rPr lang="pt-BR" i="1" dirty="0"/>
              <a:t>single spray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4938D0C-7372-5246-462C-F9F207522650}"/>
              </a:ext>
            </a:extLst>
          </p:cNvPr>
          <p:cNvSpPr txBox="1"/>
          <p:nvPr/>
        </p:nvSpPr>
        <p:spPr>
          <a:xfrm>
            <a:off x="2627784" y="191683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Injeção direta </a:t>
            </a:r>
            <a:r>
              <a:rPr lang="pt-BR" dirty="0" err="1"/>
              <a:t>multi</a:t>
            </a:r>
            <a:r>
              <a:rPr lang="pt-BR" dirty="0"/>
              <a:t> </a:t>
            </a:r>
            <a:r>
              <a:rPr lang="pt-BR" i="1" dirty="0"/>
              <a:t>spray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DC1E890-AF32-C99E-3A6E-0C51710EF0EB}"/>
              </a:ext>
            </a:extLst>
          </p:cNvPr>
          <p:cNvSpPr txBox="1"/>
          <p:nvPr/>
        </p:nvSpPr>
        <p:spPr>
          <a:xfrm>
            <a:off x="4285330" y="2055330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Injeção MAN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668A7D-1827-219E-132E-BE65CB0A70C8}"/>
              </a:ext>
            </a:extLst>
          </p:cNvPr>
          <p:cNvSpPr txBox="1"/>
          <p:nvPr/>
        </p:nvSpPr>
        <p:spPr>
          <a:xfrm>
            <a:off x="5796136" y="1916831"/>
            <a:ext cx="172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Injeção em </a:t>
            </a:r>
            <a:r>
              <a:rPr lang="pt-BR" dirty="0" err="1"/>
              <a:t>pré</a:t>
            </a:r>
            <a:r>
              <a:rPr lang="pt-BR" dirty="0"/>
              <a:t>-câmara</a:t>
            </a:r>
          </a:p>
        </p:txBody>
      </p:sp>
    </p:spTree>
    <p:extLst>
      <p:ext uri="{BB962C8B-B14F-4D97-AF65-F5344CB8AC3E}">
        <p14:creationId xmlns:p14="http://schemas.microsoft.com/office/powerpoint/2010/main" val="332360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Slide mestre Boiling">
  <a:themeElements>
    <a:clrScheme name="Custom 1">
      <a:dk1>
        <a:sysClr val="windowText" lastClr="000000"/>
      </a:dk1>
      <a:lt1>
        <a:sysClr val="window" lastClr="FFFFFF"/>
      </a:lt1>
      <a:dk2>
        <a:srgbClr val="002060"/>
      </a:dk2>
      <a:lt2>
        <a:srgbClr val="DEDEDE"/>
      </a:lt2>
      <a:accent1>
        <a:srgbClr val="53548A"/>
      </a:accent1>
      <a:accent2>
        <a:srgbClr val="48AD03"/>
      </a:accent2>
      <a:accent3>
        <a:srgbClr val="00843B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200280</TotalTime>
  <Words>214</Words>
  <Application>Microsoft Office PowerPoint</Application>
  <PresentationFormat>Apresentação na tela (4:3)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Arial</vt:lpstr>
      <vt:lpstr>Calibri</vt:lpstr>
      <vt:lpstr>Georgia</vt:lpstr>
      <vt:lpstr>Times</vt:lpstr>
      <vt:lpstr>Times New Roman</vt:lpstr>
      <vt:lpstr>Trebuchet MS</vt:lpstr>
      <vt:lpstr>Wingdings</vt:lpstr>
      <vt:lpstr>Wingdings 2</vt:lpstr>
      <vt:lpstr>1_Slide mestre Boiling</vt:lpstr>
      <vt:lpstr>DISCIPLINA DE MOTORES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EXPERIMENTAL DA CONVECÇÃO FORÇADA DE NANOFLUIDOS PARA RESFRIAMENTO DE CÉLULAS FOTOVOLTAICAS COM CONCENTRAÇÃO</dc:title>
  <dc:creator>Renato Reis</dc:creator>
  <cp:lastModifiedBy>Gabriel coelho rodrigues alvares</cp:lastModifiedBy>
  <cp:revision>556</cp:revision>
  <dcterms:created xsi:type="dcterms:W3CDTF">2011-11-01T16:53:53Z</dcterms:created>
  <dcterms:modified xsi:type="dcterms:W3CDTF">2023-11-23T14:25:16Z</dcterms:modified>
</cp:coreProperties>
</file>