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Nunito"/>
      <p:regular r:id="rId17"/>
      <p:bold r:id="rId18"/>
      <p:italic r:id="rId19"/>
      <p:boldItalic r:id="rId20"/>
    </p:embeddedFont>
    <p:embeddedFont>
      <p:font typeface="Source Code Pro"/>
      <p:regular r:id="rId21"/>
      <p:bold r:id="rId22"/>
    </p:embeddedFont>
    <p:embeddedFont>
      <p:font typeface="Oswald"/>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6.xml"/><Relationship Id="rId22" Type="http://schemas.openxmlformats.org/officeDocument/2006/relationships/font" Target="fonts/SourceCodePro-bold.fntdata"/><Relationship Id="rId10" Type="http://schemas.openxmlformats.org/officeDocument/2006/relationships/slide" Target="slides/slide5.xml"/><Relationship Id="rId21" Type="http://schemas.openxmlformats.org/officeDocument/2006/relationships/font" Target="fonts/SourceCodePro-regular.fntdata"/><Relationship Id="rId13" Type="http://schemas.openxmlformats.org/officeDocument/2006/relationships/slide" Target="slides/slide8.xml"/><Relationship Id="rId24" Type="http://schemas.openxmlformats.org/officeDocument/2006/relationships/font" Target="fonts/Oswald-bold.fntdata"/><Relationship Id="rId12" Type="http://schemas.openxmlformats.org/officeDocument/2006/relationships/slide" Target="slides/slide7.xml"/><Relationship Id="rId23" Type="http://schemas.openxmlformats.org/officeDocument/2006/relationships/font" Target="fonts/Oswald-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italic.fntdata"/><Relationship Id="rId6" Type="http://schemas.openxmlformats.org/officeDocument/2006/relationships/slide" Target="slides/slide1.xml"/><Relationship Id="rId18"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c6f80d1f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c6f80d1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5201f12728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5201f12728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5201f12728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5201f12728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c6f80d1f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c6f80d1f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5201f1272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5201f1272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5201f1272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5201f1272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c6f80d1ff_0_5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c6f80d1f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5201f12728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201f1272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5201f12728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5201f12728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5201f12728_1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5201f1272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201f12728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201f12728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3"/>
          <p:cNvSpPr txBox="1"/>
          <p:nvPr>
            <p:ph type="ctrTitle"/>
          </p:nvPr>
        </p:nvSpPr>
        <p:spPr>
          <a:xfrm>
            <a:off x="411175" y="644300"/>
            <a:ext cx="8282400" cy="210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EduWonder</a:t>
            </a:r>
            <a:endParaRPr/>
          </a:p>
        </p:txBody>
      </p:sp>
      <p:sp>
        <p:nvSpPr>
          <p:cNvPr id="63" name="Google Shape;63;p13"/>
          <p:cNvSpPr txBox="1"/>
          <p:nvPr>
            <p:ph idx="1" type="subTitle"/>
          </p:nvPr>
        </p:nvSpPr>
        <p:spPr>
          <a:xfrm>
            <a:off x="411175" y="3546475"/>
            <a:ext cx="8282400" cy="1260600"/>
          </a:xfrm>
          <a:prstGeom prst="rect">
            <a:avLst/>
          </a:prstGeom>
        </p:spPr>
        <p:txBody>
          <a:bodyPr anchorCtr="0" anchor="ctr" bIns="91425" lIns="91425" spcFirstLastPara="1" rIns="91425" wrap="square" tIns="91425">
            <a:noAutofit/>
          </a:bodyPr>
          <a:lstStyle/>
          <a:p>
            <a:pPr indent="266700" lvl="0" marL="0" rtl="0" algn="ctr">
              <a:lnSpc>
                <a:spcPct val="115000"/>
              </a:lnSpc>
              <a:spcBef>
                <a:spcPts val="0"/>
              </a:spcBef>
              <a:spcAft>
                <a:spcPts val="0"/>
              </a:spcAft>
              <a:buClr>
                <a:srgbClr val="000000"/>
              </a:buClr>
              <a:buSzPts val="1100"/>
              <a:buFont typeface="Arial"/>
              <a:buNone/>
            </a:pPr>
            <a:r>
              <a:rPr b="1" lang="en" sz="1800">
                <a:solidFill>
                  <a:srgbClr val="000000"/>
                </a:solidFill>
                <a:latin typeface="Arial"/>
                <a:ea typeface="Arial"/>
                <a:cs typeface="Arial"/>
                <a:sym typeface="Arial"/>
              </a:rPr>
              <a:t>SOUMYA GHOSH DASTIDAR</a:t>
            </a:r>
            <a:endParaRPr b="1" sz="1800">
              <a:solidFill>
                <a:srgbClr val="000000"/>
              </a:solidFill>
              <a:latin typeface="Arial"/>
              <a:ea typeface="Arial"/>
              <a:cs typeface="Arial"/>
              <a:sym typeface="Arial"/>
            </a:endParaRPr>
          </a:p>
          <a:p>
            <a:pPr indent="266700" lvl="0" marL="0" rtl="0" algn="ctr">
              <a:lnSpc>
                <a:spcPct val="115000"/>
              </a:lnSpc>
              <a:spcBef>
                <a:spcPts val="0"/>
              </a:spcBef>
              <a:spcAft>
                <a:spcPts val="0"/>
              </a:spcAft>
              <a:buClr>
                <a:srgbClr val="000000"/>
              </a:buClr>
              <a:buSzPts val="1100"/>
              <a:buFont typeface="Arial"/>
              <a:buNone/>
            </a:pPr>
            <a:r>
              <a:rPr b="1" lang="en" sz="1800">
                <a:solidFill>
                  <a:srgbClr val="000000"/>
                </a:solidFill>
                <a:latin typeface="Arial"/>
                <a:ea typeface="Arial"/>
                <a:cs typeface="Arial"/>
                <a:sym typeface="Arial"/>
              </a:rPr>
              <a:t>SUCHISMITA BANERJEE</a:t>
            </a:r>
            <a:endParaRPr b="1" sz="1800">
              <a:solidFill>
                <a:srgbClr val="000000"/>
              </a:solidFill>
              <a:latin typeface="Arial"/>
              <a:ea typeface="Arial"/>
              <a:cs typeface="Arial"/>
              <a:sym typeface="Arial"/>
            </a:endParaRPr>
          </a:p>
          <a:p>
            <a:pPr indent="266700" lvl="0" marL="0" rtl="0" algn="ctr">
              <a:lnSpc>
                <a:spcPct val="115000"/>
              </a:lnSpc>
              <a:spcBef>
                <a:spcPts val="0"/>
              </a:spcBef>
              <a:spcAft>
                <a:spcPts val="0"/>
              </a:spcAft>
              <a:buClr>
                <a:srgbClr val="000000"/>
              </a:buClr>
              <a:buSzPts val="1100"/>
              <a:buFont typeface="Arial"/>
              <a:buNone/>
            </a:pPr>
            <a:r>
              <a:rPr b="1" lang="en" sz="1800">
                <a:solidFill>
                  <a:srgbClr val="000000"/>
                </a:solidFill>
                <a:latin typeface="Arial"/>
                <a:ea typeface="Arial"/>
                <a:cs typeface="Arial"/>
                <a:sym typeface="Arial"/>
              </a:rPr>
              <a:t>DISHA KAR</a:t>
            </a:r>
            <a:endParaRPr b="1" sz="1800">
              <a:solidFill>
                <a:srgbClr val="000000"/>
              </a:solidFill>
              <a:latin typeface="Arial"/>
              <a:ea typeface="Arial"/>
              <a:cs typeface="Arial"/>
              <a:sym typeface="Arial"/>
            </a:endParaRPr>
          </a:p>
          <a:p>
            <a:pPr indent="0" lvl="0" marL="0" rtl="0" algn="ctr">
              <a:spcBef>
                <a:spcPts val="0"/>
              </a:spcBef>
              <a:spcAft>
                <a:spcPts val="0"/>
              </a:spcAft>
              <a:buNone/>
            </a:pPr>
            <a:r>
              <a:t/>
            </a:r>
            <a:endParaRPr sz="1800"/>
          </a:p>
        </p:txBody>
      </p:sp>
      <p:sp>
        <p:nvSpPr>
          <p:cNvPr id="64" name="Google Shape;64;p13"/>
          <p:cNvSpPr txBox="1"/>
          <p:nvPr/>
        </p:nvSpPr>
        <p:spPr>
          <a:xfrm>
            <a:off x="1052725" y="471250"/>
            <a:ext cx="7070400" cy="889200"/>
          </a:xfrm>
          <a:prstGeom prst="rect">
            <a:avLst/>
          </a:prstGeom>
          <a:noFill/>
          <a:ln>
            <a:noFill/>
          </a:ln>
        </p:spPr>
        <p:txBody>
          <a:bodyPr anchorCtr="0" anchor="t" bIns="91425" lIns="91425" spcFirstLastPara="1" rIns="91425" wrap="square" tIns="91425">
            <a:noAutofit/>
          </a:bodyPr>
          <a:lstStyle/>
          <a:p>
            <a:pPr indent="266700" lvl="0" marL="0" rtl="0" algn="ctr">
              <a:lnSpc>
                <a:spcPct val="115000"/>
              </a:lnSpc>
              <a:spcBef>
                <a:spcPts val="0"/>
              </a:spcBef>
              <a:spcAft>
                <a:spcPts val="0"/>
              </a:spcAft>
              <a:buClr>
                <a:srgbClr val="000000"/>
              </a:buClr>
              <a:buSzPts val="1100"/>
              <a:buFont typeface="Arial"/>
              <a:buNone/>
            </a:pPr>
            <a:r>
              <a:rPr b="1" lang="en" sz="3600">
                <a:solidFill>
                  <a:srgbClr val="673A8F"/>
                </a:solidFill>
                <a:highlight>
                  <a:srgbClr val="FFFFFF"/>
                </a:highlight>
                <a:latin typeface="Malgun Gothic"/>
                <a:ea typeface="Malgun Gothic"/>
                <a:cs typeface="Malgun Gothic"/>
                <a:sym typeface="Malgun Gothic"/>
              </a:rPr>
              <a:t>MOZILLA HACKATHON 3.0</a:t>
            </a:r>
            <a:endParaRPr b="1" sz="3600">
              <a:solidFill>
                <a:srgbClr val="673A8F"/>
              </a:solidFill>
              <a:highlight>
                <a:srgbClr val="FFFFFF"/>
              </a:highlight>
              <a:latin typeface="Malgun Gothic"/>
              <a:ea typeface="Malgun Gothic"/>
              <a:cs typeface="Malgun Gothic"/>
              <a:sym typeface="Malgun Gothic"/>
            </a:endParaRPr>
          </a:p>
          <a:p>
            <a:pPr indent="0" lvl="0" marL="0" rtl="0" algn="l">
              <a:spcBef>
                <a:spcPts val="0"/>
              </a:spcBef>
              <a:spcAft>
                <a:spcPts val="0"/>
              </a:spcAft>
              <a:buNone/>
            </a:pPr>
            <a:r>
              <a:t/>
            </a:r>
            <a:endParaRPr sz="3600">
              <a:highlight>
                <a:srgbClr val="FFFFFF"/>
              </a:highlight>
              <a:latin typeface="Source Code Pro"/>
              <a:ea typeface="Source Code Pro"/>
              <a:cs typeface="Source Code Pro"/>
              <a:sym typeface="Source Code Pr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2"/>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The students can upload the solutions to the assignments in the form of posts which will be reviewed by the teachers.</a:t>
            </a:r>
            <a:endParaRPr b="1">
              <a:latin typeface="Nunito"/>
              <a:ea typeface="Nunito"/>
              <a:cs typeface="Nunito"/>
              <a:sym typeface="Nunito"/>
            </a:endParaRPr>
          </a:p>
          <a:p>
            <a:pPr indent="0" lvl="0" marL="0" rtl="0" algn="just">
              <a:spcBef>
                <a:spcPts val="1600"/>
              </a:spcBef>
              <a:spcAft>
                <a:spcPts val="0"/>
              </a:spcAft>
              <a:buClr>
                <a:srgbClr val="000000"/>
              </a:buClr>
              <a:buSzPts val="1100"/>
              <a:buFont typeface="Arial"/>
              <a:buNone/>
            </a:pPr>
            <a:r>
              <a:rPr b="1" lang="en">
                <a:solidFill>
                  <a:srgbClr val="000000"/>
                </a:solidFill>
                <a:latin typeface="Nunito"/>
                <a:ea typeface="Nunito"/>
                <a:cs typeface="Nunito"/>
                <a:sym typeface="Nunito"/>
              </a:rPr>
              <a:t>This will integrate the students and the teachers together and result in an effective learning process.</a:t>
            </a:r>
            <a:endParaRPr b="1">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t>THANK YOU</a:t>
            </a:r>
            <a:endParaRPr sz="4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About EduWonder</a:t>
            </a:r>
            <a:endParaRPr/>
          </a:p>
        </p:txBody>
      </p:sp>
      <p:sp>
        <p:nvSpPr>
          <p:cNvPr id="70" name="Google Shape;70;p14"/>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rgbClr val="000000"/>
              </a:buClr>
              <a:buSzPts val="1100"/>
              <a:buFont typeface="Arial"/>
              <a:buNone/>
            </a:pPr>
            <a:r>
              <a:rPr b="1" lang="en">
                <a:solidFill>
                  <a:srgbClr val="000000"/>
                </a:solidFill>
                <a:latin typeface="Nunito"/>
                <a:ea typeface="Nunito"/>
                <a:cs typeface="Nunito"/>
                <a:sym typeface="Nunito"/>
              </a:rPr>
              <a:t>EduWonder, is a </a:t>
            </a:r>
            <a:r>
              <a:rPr b="1" lang="en">
                <a:solidFill>
                  <a:srgbClr val="000000"/>
                </a:solidFill>
                <a:latin typeface="Nunito"/>
                <a:ea typeface="Nunito"/>
                <a:cs typeface="Nunito"/>
                <a:sym typeface="Nunito"/>
              </a:rPr>
              <a:t>collaborative</a:t>
            </a:r>
            <a:r>
              <a:rPr b="1" lang="en">
                <a:solidFill>
                  <a:srgbClr val="000000"/>
                </a:solidFill>
                <a:latin typeface="Nunito"/>
                <a:ea typeface="Nunito"/>
                <a:cs typeface="Nunito"/>
                <a:sym typeface="Nunito"/>
              </a:rPr>
              <a:t> learning platform that allows teachers and students to share and explore references and educational materials.</a:t>
            </a:r>
            <a:endParaRPr b="1">
              <a:solidFill>
                <a:srgbClr val="000000"/>
              </a:solidFill>
              <a:latin typeface="Nunito"/>
              <a:ea typeface="Nunito"/>
              <a:cs typeface="Nunito"/>
              <a:sym typeface="Nunito"/>
            </a:endParaRPr>
          </a:p>
          <a:p>
            <a:pPr indent="0" lvl="0" marL="0" rtl="0" algn="just">
              <a:spcBef>
                <a:spcPts val="0"/>
              </a:spcBef>
              <a:spcAft>
                <a:spcPts val="0"/>
              </a:spcAft>
              <a:buClr>
                <a:srgbClr val="000000"/>
              </a:buClr>
              <a:buSzPts val="1100"/>
              <a:buFont typeface="Arial"/>
              <a:buNone/>
            </a:pPr>
            <a:r>
              <a:rPr b="1" lang="en">
                <a:solidFill>
                  <a:srgbClr val="000000"/>
                </a:solidFill>
                <a:latin typeface="Nunito"/>
                <a:ea typeface="Nunito"/>
                <a:cs typeface="Nunito"/>
                <a:sym typeface="Nunito"/>
              </a:rPr>
              <a:t> </a:t>
            </a:r>
            <a:endParaRPr b="1">
              <a:solidFill>
                <a:srgbClr val="000000"/>
              </a:solidFill>
              <a:latin typeface="Nunito"/>
              <a:ea typeface="Nunito"/>
              <a:cs typeface="Nunito"/>
              <a:sym typeface="Nunito"/>
            </a:endParaRPr>
          </a:p>
          <a:p>
            <a:pPr indent="0" lvl="0" marL="0" rtl="0" algn="just">
              <a:spcBef>
                <a:spcPts val="0"/>
              </a:spcBef>
              <a:spcAft>
                <a:spcPts val="0"/>
              </a:spcAft>
              <a:buClr>
                <a:srgbClr val="000000"/>
              </a:buClr>
              <a:buSzPts val="1100"/>
              <a:buFont typeface="Arial"/>
              <a:buNone/>
            </a:pPr>
            <a:r>
              <a:rPr b="1" lang="en">
                <a:solidFill>
                  <a:srgbClr val="000000"/>
                </a:solidFill>
                <a:latin typeface="Nunito"/>
                <a:ea typeface="Nunito"/>
                <a:cs typeface="Nunito"/>
                <a:sym typeface="Nunito"/>
              </a:rPr>
              <a:t>In EduWonder, one can collect information found on the internet and then share it with the members of previously created groups, which offers the possibility to manage more effectively the academic content found online, improve research techniques, and have a digital record of what students achieved during the course.</a:t>
            </a:r>
            <a:endParaRPr b="1">
              <a:solidFill>
                <a:srgbClr val="000000"/>
              </a:solidFill>
              <a:latin typeface="Nunito"/>
              <a:ea typeface="Nunito"/>
              <a:cs typeface="Nunito"/>
              <a:sym typeface="Nunito"/>
            </a:endParaRPr>
          </a:p>
          <a:p>
            <a:pPr indent="0" lvl="0" marL="0" rtl="0" algn="l">
              <a:spcBef>
                <a:spcPts val="0"/>
              </a:spcBef>
              <a:spcAft>
                <a:spcPts val="1600"/>
              </a:spcAft>
              <a:buNone/>
            </a:pPr>
            <a:r>
              <a:t/>
            </a:r>
            <a:endParaRPr>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just">
              <a:lnSpc>
                <a:spcPct val="115000"/>
              </a:lnSpc>
              <a:spcBef>
                <a:spcPts val="0"/>
              </a:spcBef>
              <a:spcAft>
                <a:spcPts val="0"/>
              </a:spcAft>
              <a:buNone/>
            </a:pPr>
            <a:r>
              <a:rPr lang="en">
                <a:solidFill>
                  <a:srgbClr val="000000"/>
                </a:solidFill>
              </a:rPr>
              <a:t>Principles of EduWonder :</a:t>
            </a:r>
            <a:endParaRPr/>
          </a:p>
        </p:txBody>
      </p:sp>
      <p:sp>
        <p:nvSpPr>
          <p:cNvPr id="76" name="Google Shape;76;p15"/>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228600" lvl="0" marL="457200" rtl="0" algn="just">
              <a:spcBef>
                <a:spcPts val="0"/>
              </a:spcBef>
              <a:spcAft>
                <a:spcPts val="0"/>
              </a:spcAft>
              <a:buClr>
                <a:srgbClr val="000000"/>
              </a:buClr>
              <a:buSzPts val="1100"/>
              <a:buFont typeface="Arial"/>
              <a:buNone/>
            </a:pPr>
            <a:r>
              <a:rPr lang="en">
                <a:solidFill>
                  <a:srgbClr val="000000"/>
                </a:solidFill>
                <a:latin typeface="Nunito"/>
                <a:ea typeface="Nunito"/>
                <a:cs typeface="Nunito"/>
                <a:sym typeface="Nunito"/>
              </a:rPr>
              <a:t>·    </a:t>
            </a:r>
            <a:r>
              <a:rPr b="1" lang="en">
                <a:solidFill>
                  <a:srgbClr val="000000"/>
                </a:solidFill>
                <a:latin typeface="Nunito"/>
                <a:ea typeface="Nunito"/>
                <a:cs typeface="Nunito"/>
                <a:sym typeface="Nunito"/>
              </a:rPr>
              <a:t>Lifelong learning</a:t>
            </a:r>
            <a:endParaRPr b="1">
              <a:solidFill>
                <a:srgbClr val="000000"/>
              </a:solidFill>
              <a:latin typeface="Nunito"/>
              <a:ea typeface="Nunito"/>
              <a:cs typeface="Nunito"/>
              <a:sym typeface="Nunito"/>
            </a:endParaRPr>
          </a:p>
          <a:p>
            <a:pPr indent="-228600" lvl="0" marL="457200" rtl="0" algn="just">
              <a:spcBef>
                <a:spcPts val="0"/>
              </a:spcBef>
              <a:spcAft>
                <a:spcPts val="0"/>
              </a:spcAft>
              <a:buClr>
                <a:srgbClr val="000000"/>
              </a:buClr>
              <a:buSzPts val="1100"/>
              <a:buFont typeface="Arial"/>
              <a:buNone/>
            </a:pPr>
            <a:r>
              <a:rPr lang="en">
                <a:solidFill>
                  <a:srgbClr val="000000"/>
                </a:solidFill>
                <a:latin typeface="Nunito"/>
                <a:ea typeface="Nunito"/>
                <a:cs typeface="Nunito"/>
                <a:sym typeface="Nunito"/>
              </a:rPr>
              <a:t>·    </a:t>
            </a:r>
            <a:r>
              <a:rPr b="1" lang="en">
                <a:solidFill>
                  <a:srgbClr val="000000"/>
                </a:solidFill>
                <a:latin typeface="Nunito"/>
                <a:ea typeface="Nunito"/>
                <a:cs typeface="Nunito"/>
                <a:sym typeface="Nunito"/>
              </a:rPr>
              <a:t>collaborative</a:t>
            </a:r>
            <a:r>
              <a:rPr b="1" lang="en">
                <a:solidFill>
                  <a:srgbClr val="000000"/>
                </a:solidFill>
                <a:latin typeface="Nunito"/>
                <a:ea typeface="Nunito"/>
                <a:cs typeface="Nunito"/>
                <a:sym typeface="Nunito"/>
              </a:rPr>
              <a:t> involvement</a:t>
            </a:r>
            <a:endParaRPr b="1">
              <a:solidFill>
                <a:srgbClr val="000000"/>
              </a:solidFill>
              <a:latin typeface="Nunito"/>
              <a:ea typeface="Nunito"/>
              <a:cs typeface="Nunito"/>
              <a:sym typeface="Nunito"/>
            </a:endParaRPr>
          </a:p>
          <a:p>
            <a:pPr indent="-228600" lvl="0" marL="457200" rtl="0" algn="just">
              <a:spcBef>
                <a:spcPts val="0"/>
              </a:spcBef>
              <a:spcAft>
                <a:spcPts val="0"/>
              </a:spcAft>
              <a:buClr>
                <a:srgbClr val="000000"/>
              </a:buClr>
              <a:buSzPts val="1100"/>
              <a:buFont typeface="Arial"/>
              <a:buNone/>
            </a:pPr>
            <a:r>
              <a:rPr lang="en">
                <a:solidFill>
                  <a:srgbClr val="000000"/>
                </a:solidFill>
                <a:latin typeface="Nunito"/>
                <a:ea typeface="Nunito"/>
                <a:cs typeface="Nunito"/>
                <a:sym typeface="Nunito"/>
              </a:rPr>
              <a:t>·    </a:t>
            </a:r>
            <a:r>
              <a:rPr b="1" lang="en">
                <a:solidFill>
                  <a:srgbClr val="000000"/>
                </a:solidFill>
                <a:latin typeface="Nunito"/>
                <a:ea typeface="Nunito"/>
                <a:cs typeface="Nunito"/>
                <a:sym typeface="Nunito"/>
              </a:rPr>
              <a:t>Leadership Development</a:t>
            </a:r>
            <a:endParaRPr b="1">
              <a:solidFill>
                <a:srgbClr val="000000"/>
              </a:solidFill>
              <a:latin typeface="Nunito"/>
              <a:ea typeface="Nunito"/>
              <a:cs typeface="Nunito"/>
              <a:sym typeface="Nunito"/>
            </a:endParaRPr>
          </a:p>
          <a:p>
            <a:pPr indent="-228600" lvl="0" marL="457200" rtl="0" algn="just">
              <a:spcBef>
                <a:spcPts val="0"/>
              </a:spcBef>
              <a:spcAft>
                <a:spcPts val="0"/>
              </a:spcAft>
              <a:buClr>
                <a:srgbClr val="000000"/>
              </a:buClr>
              <a:buSzPts val="1100"/>
              <a:buFont typeface="Arial"/>
              <a:buNone/>
            </a:pPr>
            <a:r>
              <a:rPr lang="en">
                <a:solidFill>
                  <a:srgbClr val="000000"/>
                </a:solidFill>
                <a:latin typeface="Nunito"/>
                <a:ea typeface="Nunito"/>
                <a:cs typeface="Nunito"/>
                <a:sym typeface="Nunito"/>
              </a:rPr>
              <a:t>·    </a:t>
            </a:r>
            <a:r>
              <a:rPr b="1" lang="en">
                <a:solidFill>
                  <a:srgbClr val="000000"/>
                </a:solidFill>
                <a:latin typeface="Nunito"/>
                <a:ea typeface="Nunito"/>
                <a:cs typeface="Nunito"/>
                <a:sym typeface="Nunito"/>
              </a:rPr>
              <a:t>Efficient use of resources</a:t>
            </a:r>
            <a:endParaRPr b="1">
              <a:solidFill>
                <a:srgbClr val="000000"/>
              </a:solidFill>
              <a:latin typeface="Nunito"/>
              <a:ea typeface="Nunito"/>
              <a:cs typeface="Nunito"/>
              <a:sym typeface="Nunito"/>
            </a:endParaRPr>
          </a:p>
          <a:p>
            <a:pPr indent="-228600" lvl="0" marL="457200" rtl="0" algn="just">
              <a:spcBef>
                <a:spcPts val="0"/>
              </a:spcBef>
              <a:spcAft>
                <a:spcPts val="0"/>
              </a:spcAft>
              <a:buClr>
                <a:srgbClr val="000000"/>
              </a:buClr>
              <a:buSzPts val="1100"/>
              <a:buFont typeface="Arial"/>
              <a:buNone/>
            </a:pPr>
            <a:r>
              <a:rPr lang="en">
                <a:solidFill>
                  <a:srgbClr val="000000"/>
                </a:solidFill>
                <a:latin typeface="Nunito"/>
                <a:ea typeface="Nunito"/>
                <a:cs typeface="Nunito"/>
                <a:sym typeface="Nunito"/>
              </a:rPr>
              <a:t>·    </a:t>
            </a:r>
            <a:r>
              <a:rPr b="1" lang="en">
                <a:solidFill>
                  <a:srgbClr val="000000"/>
                </a:solidFill>
                <a:latin typeface="Nunito"/>
                <a:ea typeface="Nunito"/>
                <a:cs typeface="Nunito"/>
                <a:sym typeface="Nunito"/>
              </a:rPr>
              <a:t>Institutional responsiveness</a:t>
            </a:r>
            <a:endParaRPr b="1">
              <a:solidFill>
                <a:srgbClr val="000000"/>
              </a:solidFill>
              <a:latin typeface="Nunito"/>
              <a:ea typeface="Nunito"/>
              <a:cs typeface="Nunito"/>
              <a:sym typeface="Nunito"/>
            </a:endParaRPr>
          </a:p>
          <a:p>
            <a:pPr indent="-228600" lvl="0" marL="457200" rtl="0" algn="just">
              <a:spcBef>
                <a:spcPts val="0"/>
              </a:spcBef>
              <a:spcAft>
                <a:spcPts val="0"/>
              </a:spcAft>
              <a:buClr>
                <a:srgbClr val="000000"/>
              </a:buClr>
              <a:buSzPts val="1100"/>
              <a:buFont typeface="Arial"/>
              <a:buNone/>
            </a:pPr>
            <a:r>
              <a:rPr lang="en">
                <a:solidFill>
                  <a:srgbClr val="000000"/>
                </a:solidFill>
                <a:latin typeface="Nunito"/>
                <a:ea typeface="Nunito"/>
                <a:cs typeface="Nunito"/>
                <a:sym typeface="Nunito"/>
              </a:rPr>
              <a:t>·    </a:t>
            </a:r>
            <a:r>
              <a:rPr b="1" lang="en">
                <a:solidFill>
                  <a:srgbClr val="000000"/>
                </a:solidFill>
                <a:latin typeface="Nunito"/>
                <a:ea typeface="Nunito"/>
                <a:cs typeface="Nunito"/>
                <a:sym typeface="Nunito"/>
              </a:rPr>
              <a:t>Self help</a:t>
            </a:r>
            <a:endParaRPr b="1">
              <a:solidFill>
                <a:srgbClr val="000000"/>
              </a:solidFill>
              <a:latin typeface="Nunito"/>
              <a:ea typeface="Nunito"/>
              <a:cs typeface="Nunito"/>
              <a:sym typeface="Nunito"/>
            </a:endParaRPr>
          </a:p>
          <a:p>
            <a:pPr indent="-228600" lvl="0" marL="457200" rtl="0" algn="just">
              <a:spcBef>
                <a:spcPts val="0"/>
              </a:spcBef>
              <a:spcAft>
                <a:spcPts val="0"/>
              </a:spcAft>
              <a:buClr>
                <a:srgbClr val="000000"/>
              </a:buClr>
              <a:buSzPts val="1100"/>
              <a:buFont typeface="Arial"/>
              <a:buNone/>
            </a:pPr>
            <a:r>
              <a:rPr lang="en">
                <a:solidFill>
                  <a:srgbClr val="000000"/>
                </a:solidFill>
                <a:latin typeface="Nunito"/>
                <a:ea typeface="Nunito"/>
                <a:cs typeface="Nunito"/>
                <a:sym typeface="Nunito"/>
              </a:rPr>
              <a:t>·    </a:t>
            </a:r>
            <a:r>
              <a:rPr b="1" lang="en">
                <a:solidFill>
                  <a:srgbClr val="000000"/>
                </a:solidFill>
                <a:latin typeface="Nunito"/>
                <a:ea typeface="Nunito"/>
                <a:cs typeface="Nunito"/>
                <a:sym typeface="Nunito"/>
              </a:rPr>
              <a:t>Decentralization</a:t>
            </a:r>
            <a:endParaRPr b="1">
              <a:solidFill>
                <a:srgbClr val="000000"/>
              </a:solidFill>
              <a:latin typeface="Nunito"/>
              <a:ea typeface="Nunito"/>
              <a:cs typeface="Nunito"/>
              <a:sym typeface="Nunito"/>
            </a:endParaRPr>
          </a:p>
          <a:p>
            <a:pPr indent="-228600" lvl="0" marL="457200" rtl="0" algn="just">
              <a:spcBef>
                <a:spcPts val="0"/>
              </a:spcBef>
              <a:spcAft>
                <a:spcPts val="0"/>
              </a:spcAft>
              <a:buClr>
                <a:srgbClr val="000000"/>
              </a:buClr>
              <a:buSzPts val="1100"/>
              <a:buFont typeface="Arial"/>
              <a:buNone/>
            </a:pPr>
            <a:r>
              <a:rPr lang="en">
                <a:solidFill>
                  <a:srgbClr val="000000"/>
                </a:solidFill>
                <a:latin typeface="Nunito"/>
                <a:ea typeface="Nunito"/>
                <a:cs typeface="Nunito"/>
                <a:sym typeface="Nunito"/>
              </a:rPr>
              <a:t>·    </a:t>
            </a:r>
            <a:r>
              <a:rPr b="1" lang="en">
                <a:solidFill>
                  <a:srgbClr val="000000"/>
                </a:solidFill>
                <a:latin typeface="Nunito"/>
                <a:ea typeface="Nunito"/>
                <a:cs typeface="Nunito"/>
                <a:sym typeface="Nunito"/>
              </a:rPr>
              <a:t>Integrated delivery of services</a:t>
            </a:r>
            <a:endParaRPr b="1">
              <a:solidFill>
                <a:srgbClr val="000000"/>
              </a:solidFill>
              <a:latin typeface="Nunito"/>
              <a:ea typeface="Nunito"/>
              <a:cs typeface="Nunito"/>
              <a:sym typeface="Nunito"/>
            </a:endParaRPr>
          </a:p>
          <a:p>
            <a:pPr indent="0" lvl="0" marL="0" rtl="0" algn="l">
              <a:spcBef>
                <a:spcPts val="0"/>
              </a:spcBef>
              <a:spcAft>
                <a:spcPts val="1600"/>
              </a:spcAft>
              <a:buNone/>
            </a:pPr>
            <a:r>
              <a:t/>
            </a:r>
            <a:endParaRPr>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en">
                <a:solidFill>
                  <a:srgbClr val="000000"/>
                </a:solidFill>
              </a:rPr>
              <a:t>Why go for </a:t>
            </a:r>
            <a:r>
              <a:rPr lang="en">
                <a:solidFill>
                  <a:srgbClr val="000000"/>
                </a:solidFill>
              </a:rPr>
              <a:t>collaborative</a:t>
            </a:r>
            <a:r>
              <a:rPr lang="en">
                <a:solidFill>
                  <a:srgbClr val="000000"/>
                </a:solidFill>
              </a:rPr>
              <a:t> Learning?</a:t>
            </a:r>
            <a:endParaRPr>
              <a:solidFill>
                <a:srgbClr val="000000"/>
              </a:solidFill>
            </a:endParaRPr>
          </a:p>
        </p:txBody>
      </p:sp>
      <p:sp>
        <p:nvSpPr>
          <p:cNvPr id="82" name="Google Shape;82;p16"/>
          <p:cNvSpPr txBox="1"/>
          <p:nvPr>
            <p:ph idx="1" type="body"/>
          </p:nvPr>
        </p:nvSpPr>
        <p:spPr>
          <a:xfrm>
            <a:off x="311700" y="1468825"/>
            <a:ext cx="8520600" cy="3516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rgbClr val="000000"/>
              </a:buClr>
              <a:buSzPts val="1100"/>
              <a:buFont typeface="Arial"/>
              <a:buNone/>
            </a:pPr>
            <a:r>
              <a:rPr b="1" lang="en">
                <a:solidFill>
                  <a:srgbClr val="000000"/>
                </a:solidFill>
                <a:latin typeface="Nunito"/>
                <a:ea typeface="Nunito"/>
                <a:cs typeface="Nunito"/>
                <a:sym typeface="Nunito"/>
              </a:rPr>
              <a:t>C</a:t>
            </a:r>
            <a:r>
              <a:rPr b="1" lang="en">
                <a:solidFill>
                  <a:srgbClr val="000000"/>
                </a:solidFill>
                <a:latin typeface="Nunito"/>
                <a:ea typeface="Nunito"/>
                <a:cs typeface="Nunito"/>
                <a:sym typeface="Nunito"/>
              </a:rPr>
              <a:t>ollaborative</a:t>
            </a:r>
            <a:r>
              <a:rPr b="1" lang="en">
                <a:solidFill>
                  <a:srgbClr val="000000"/>
                </a:solidFill>
                <a:latin typeface="Nunito"/>
                <a:ea typeface="Nunito"/>
                <a:cs typeface="Nunito"/>
                <a:sym typeface="Nunito"/>
              </a:rPr>
              <a:t> learning can occur peer-to-peer or in larger groups. It involves students working in pairs or small groups to discuss concepts or find solutions to problems. Similar to the idea that two or three heads are better than one, educational researchers have found that through </a:t>
            </a:r>
            <a:r>
              <a:rPr b="1" lang="en">
                <a:solidFill>
                  <a:srgbClr val="000000"/>
                </a:solidFill>
                <a:latin typeface="Nunito"/>
                <a:ea typeface="Nunito"/>
                <a:cs typeface="Nunito"/>
                <a:sym typeface="Nunito"/>
              </a:rPr>
              <a:t>collaborative</a:t>
            </a:r>
            <a:r>
              <a:rPr b="1" lang="en">
                <a:solidFill>
                  <a:srgbClr val="000000"/>
                </a:solidFill>
                <a:latin typeface="Nunito"/>
                <a:ea typeface="Nunito"/>
                <a:cs typeface="Nunito"/>
                <a:sym typeface="Nunito"/>
              </a:rPr>
              <a:t> learning, students teach other better.</a:t>
            </a:r>
            <a:endParaRPr b="1">
              <a:solidFill>
                <a:srgbClr val="000000"/>
              </a:solidFill>
              <a:latin typeface="Nunito"/>
              <a:ea typeface="Nunito"/>
              <a:cs typeface="Nunito"/>
              <a:sym typeface="Nunito"/>
            </a:endParaRPr>
          </a:p>
          <a:p>
            <a:pPr indent="0" lvl="0" marL="0" rtl="0" algn="just">
              <a:spcBef>
                <a:spcPts val="0"/>
              </a:spcBef>
              <a:spcAft>
                <a:spcPts val="0"/>
              </a:spcAft>
              <a:buClr>
                <a:srgbClr val="000000"/>
              </a:buClr>
              <a:buSzPts val="1100"/>
              <a:buFont typeface="Arial"/>
              <a:buNone/>
            </a:pPr>
            <a:r>
              <a:rPr b="1" lang="en">
                <a:solidFill>
                  <a:srgbClr val="000000"/>
                </a:solidFill>
                <a:latin typeface="Nunito"/>
                <a:ea typeface="Nunito"/>
                <a:cs typeface="Nunito"/>
                <a:sym typeface="Nunito"/>
              </a:rPr>
              <a:t>C</a:t>
            </a:r>
            <a:r>
              <a:rPr b="1" lang="en">
                <a:solidFill>
                  <a:srgbClr val="000000"/>
                </a:solidFill>
                <a:latin typeface="Nunito"/>
                <a:ea typeface="Nunito"/>
                <a:cs typeface="Nunito"/>
                <a:sym typeface="Nunito"/>
              </a:rPr>
              <a:t>ollaborative</a:t>
            </a:r>
            <a:r>
              <a:rPr b="1" lang="en">
                <a:solidFill>
                  <a:srgbClr val="000000"/>
                </a:solidFill>
                <a:latin typeface="Nunito"/>
                <a:ea typeface="Nunito"/>
                <a:cs typeface="Nunito"/>
                <a:sym typeface="Nunito"/>
              </a:rPr>
              <a:t> learning is a teaching method that promotes student learning through active participation in meaningful and planned service experiences in the </a:t>
            </a:r>
            <a:r>
              <a:rPr b="1" lang="en">
                <a:solidFill>
                  <a:srgbClr val="000000"/>
                </a:solidFill>
                <a:latin typeface="Nunito"/>
                <a:ea typeface="Nunito"/>
                <a:cs typeface="Nunito"/>
                <a:sym typeface="Nunito"/>
              </a:rPr>
              <a:t>collaborative</a:t>
            </a:r>
            <a:r>
              <a:rPr b="1" lang="en">
                <a:solidFill>
                  <a:srgbClr val="000000"/>
                </a:solidFill>
                <a:latin typeface="Nunito"/>
                <a:ea typeface="Nunito"/>
                <a:cs typeface="Nunito"/>
                <a:sym typeface="Nunito"/>
              </a:rPr>
              <a:t> that are directly related to course content. High quality </a:t>
            </a:r>
            <a:r>
              <a:rPr b="1" lang="en">
                <a:solidFill>
                  <a:srgbClr val="000000"/>
                </a:solidFill>
                <a:latin typeface="Nunito"/>
                <a:ea typeface="Nunito"/>
                <a:cs typeface="Nunito"/>
                <a:sym typeface="Nunito"/>
              </a:rPr>
              <a:t>collaborative</a:t>
            </a:r>
            <a:r>
              <a:rPr b="1" lang="en">
                <a:solidFill>
                  <a:srgbClr val="000000"/>
                </a:solidFill>
                <a:latin typeface="Nunito"/>
                <a:ea typeface="Nunito"/>
                <a:cs typeface="Nunito"/>
                <a:sym typeface="Nunito"/>
              </a:rPr>
              <a:t> learning blends academic learning, practical experience, personal exploration and reflection on student roles and involvement in their communities.</a:t>
            </a:r>
            <a:endParaRPr b="1">
              <a:solidFill>
                <a:srgbClr val="000000"/>
              </a:solidFill>
              <a:latin typeface="Nunito"/>
              <a:ea typeface="Nunito"/>
              <a:cs typeface="Nunito"/>
              <a:sym typeface="Nunito"/>
            </a:endParaRPr>
          </a:p>
          <a:p>
            <a:pPr indent="0" lvl="0" marL="0" rtl="0" algn="l">
              <a:spcBef>
                <a:spcPts val="0"/>
              </a:spcBef>
              <a:spcAft>
                <a:spcPts val="1600"/>
              </a:spcAft>
              <a:buNone/>
            </a:pPr>
            <a:r>
              <a:t/>
            </a:r>
            <a:endParaRPr>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txBox="1"/>
          <p:nvPr>
            <p:ph type="title"/>
          </p:nvPr>
        </p:nvSpPr>
        <p:spPr>
          <a:xfrm>
            <a:off x="0" y="1816950"/>
            <a:ext cx="4045200" cy="1509600"/>
          </a:xfrm>
          <a:prstGeom prst="rect">
            <a:avLst/>
          </a:prstGeom>
        </p:spPr>
        <p:txBody>
          <a:bodyPr anchorCtr="0" anchor="ctr" bIns="91425" lIns="91425" spcFirstLastPara="1" rIns="91425" wrap="square" tIns="91425">
            <a:noAutofit/>
          </a:bodyPr>
          <a:lstStyle/>
          <a:p>
            <a:pPr indent="266700" lvl="0" marL="533400" rtl="0" algn="l">
              <a:lnSpc>
                <a:spcPct val="115000"/>
              </a:lnSpc>
              <a:spcBef>
                <a:spcPts val="0"/>
              </a:spcBef>
              <a:spcAft>
                <a:spcPts val="0"/>
              </a:spcAft>
              <a:buNone/>
            </a:pPr>
            <a:r>
              <a:rPr b="1" lang="en" sz="4800">
                <a:solidFill>
                  <a:srgbClr val="FFFFFF"/>
                </a:solidFill>
              </a:rPr>
              <a:t>Features of</a:t>
            </a:r>
            <a:endParaRPr b="1" sz="4800">
              <a:solidFill>
                <a:srgbClr val="FFFFFF"/>
              </a:solidFill>
            </a:endParaRPr>
          </a:p>
          <a:p>
            <a:pPr indent="266700" lvl="0" marL="533400" rtl="0" algn="l">
              <a:lnSpc>
                <a:spcPct val="115000"/>
              </a:lnSpc>
              <a:spcBef>
                <a:spcPts val="0"/>
              </a:spcBef>
              <a:spcAft>
                <a:spcPts val="0"/>
              </a:spcAft>
              <a:buClr>
                <a:srgbClr val="000000"/>
              </a:buClr>
              <a:buSzPts val="1100"/>
              <a:buFont typeface="Arial"/>
              <a:buNone/>
            </a:pPr>
            <a:r>
              <a:rPr b="1" lang="en" sz="4800">
                <a:solidFill>
                  <a:srgbClr val="FFFFFF"/>
                </a:solidFill>
              </a:rPr>
              <a:t>EduWonder</a:t>
            </a:r>
            <a:endParaRPr b="1" sz="4800">
              <a:solidFill>
                <a:srgbClr val="FFFFFF"/>
              </a:solidFill>
            </a:endParaRPr>
          </a:p>
          <a:p>
            <a:pPr indent="0" lvl="0" marL="0" rtl="0" algn="l">
              <a:spcBef>
                <a:spcPts val="0"/>
              </a:spcBef>
              <a:spcAft>
                <a:spcPts val="0"/>
              </a:spcAft>
              <a:buNone/>
            </a:pPr>
            <a:r>
              <a:t/>
            </a:r>
            <a:endParaRPr sz="4800">
              <a:solidFill>
                <a:srgbClr val="FFFFFF"/>
              </a:solidFill>
            </a:endParaRPr>
          </a:p>
        </p:txBody>
      </p:sp>
      <p:sp>
        <p:nvSpPr>
          <p:cNvPr id="88" name="Google Shape;88;p17"/>
          <p:cNvSpPr txBox="1"/>
          <p:nvPr>
            <p:ph idx="2" type="body"/>
          </p:nvPr>
        </p:nvSpPr>
        <p:spPr>
          <a:xfrm>
            <a:off x="4939500" y="724200"/>
            <a:ext cx="39291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t/>
            </a:r>
            <a:endParaRPr b="1">
              <a:solidFill>
                <a:srgbClr val="222222"/>
              </a:solidFill>
              <a:highlight>
                <a:srgbClr val="FFFFFF"/>
              </a:highlight>
              <a:latin typeface="Nunito"/>
              <a:ea typeface="Nunito"/>
              <a:cs typeface="Nunito"/>
              <a:sym typeface="Nunito"/>
            </a:endParaRPr>
          </a:p>
          <a:p>
            <a:pPr indent="0" lvl="0" marL="0" rtl="0" algn="l">
              <a:spcBef>
                <a:spcPts val="1600"/>
              </a:spcBef>
              <a:spcAft>
                <a:spcPts val="0"/>
              </a:spcAft>
              <a:buClr>
                <a:srgbClr val="000000"/>
              </a:buClr>
              <a:buSzPts val="1100"/>
              <a:buFont typeface="Arial"/>
              <a:buNone/>
            </a:pPr>
            <a:r>
              <a:rPr b="1" lang="en">
                <a:solidFill>
                  <a:srgbClr val="222222"/>
                </a:solidFill>
                <a:highlight>
                  <a:srgbClr val="FFFFFF"/>
                </a:highlight>
                <a:latin typeface="Nunito"/>
                <a:ea typeface="Nunito"/>
                <a:cs typeface="Nunito"/>
                <a:sym typeface="Nunito"/>
              </a:rPr>
              <a:t> </a:t>
            </a:r>
            <a:endParaRPr b="1">
              <a:solidFill>
                <a:srgbClr val="222222"/>
              </a:solidFill>
              <a:highlight>
                <a:srgbClr val="FFFFFF"/>
              </a:highlight>
              <a:latin typeface="Nunito"/>
              <a:ea typeface="Nunito"/>
              <a:cs typeface="Nunito"/>
              <a:sym typeface="Nunito"/>
            </a:endParaRPr>
          </a:p>
          <a:p>
            <a:pPr indent="0" lvl="0" marL="0" rtl="0" algn="l">
              <a:spcBef>
                <a:spcPts val="1600"/>
              </a:spcBef>
              <a:spcAft>
                <a:spcPts val="0"/>
              </a:spcAft>
              <a:buClr>
                <a:srgbClr val="000000"/>
              </a:buClr>
              <a:buSzPts val="1100"/>
              <a:buFont typeface="Arial"/>
              <a:buNone/>
            </a:pPr>
            <a:r>
              <a:rPr b="1" lang="en">
                <a:solidFill>
                  <a:srgbClr val="222222"/>
                </a:solidFill>
                <a:highlight>
                  <a:srgbClr val="FFFFFF"/>
                </a:highlight>
                <a:latin typeface="Nunito"/>
                <a:ea typeface="Nunito"/>
                <a:cs typeface="Nunito"/>
                <a:sym typeface="Nunito"/>
              </a:rPr>
              <a:t>1. </a:t>
            </a:r>
            <a:r>
              <a:rPr b="1" lang="en" u="sng">
                <a:solidFill>
                  <a:srgbClr val="222222"/>
                </a:solidFill>
                <a:highlight>
                  <a:srgbClr val="FFFFFF"/>
                </a:highlight>
                <a:latin typeface="Nunito"/>
                <a:ea typeface="Nunito"/>
                <a:cs typeface="Nunito"/>
                <a:sym typeface="Nunito"/>
              </a:rPr>
              <a:t>Personalized learning</a:t>
            </a:r>
            <a:r>
              <a:rPr b="1" lang="en">
                <a:solidFill>
                  <a:srgbClr val="222222"/>
                </a:solidFill>
                <a:highlight>
                  <a:srgbClr val="FFFFFF"/>
                </a:highlight>
                <a:latin typeface="Nunito"/>
                <a:ea typeface="Nunito"/>
                <a:cs typeface="Nunito"/>
                <a:sym typeface="Nunito"/>
              </a:rPr>
              <a:t> - The opportunity to help every student learn at the best pace and path for them is the most important benefit of digital learning. </a:t>
            </a:r>
            <a:endParaRPr b="1">
              <a:solidFill>
                <a:srgbClr val="222222"/>
              </a:solidFill>
              <a:highlight>
                <a:srgbClr val="FFFFFF"/>
              </a:highlight>
              <a:latin typeface="Nunito"/>
              <a:ea typeface="Nunito"/>
              <a:cs typeface="Nunito"/>
              <a:sym typeface="Nunito"/>
            </a:endParaRPr>
          </a:p>
          <a:p>
            <a:pPr indent="0" lvl="0" marL="0" rtl="0" algn="l">
              <a:spcBef>
                <a:spcPts val="1600"/>
              </a:spcBef>
              <a:spcAft>
                <a:spcPts val="0"/>
              </a:spcAft>
              <a:buClr>
                <a:srgbClr val="000000"/>
              </a:buClr>
              <a:buSzPts val="1100"/>
              <a:buFont typeface="Arial"/>
              <a:buNone/>
            </a:pPr>
            <a:r>
              <a:rPr b="1" lang="en">
                <a:solidFill>
                  <a:srgbClr val="222222"/>
                </a:solidFill>
                <a:highlight>
                  <a:srgbClr val="FFFFFF"/>
                </a:highlight>
                <a:latin typeface="Nunito"/>
                <a:ea typeface="Nunito"/>
                <a:cs typeface="Nunito"/>
                <a:sym typeface="Nunito"/>
              </a:rPr>
              <a:t>2.</a:t>
            </a:r>
            <a:r>
              <a:rPr b="1" lang="en" u="sng">
                <a:solidFill>
                  <a:srgbClr val="222222"/>
                </a:solidFill>
                <a:highlight>
                  <a:srgbClr val="FFFFFF"/>
                </a:highlight>
                <a:latin typeface="Nunito"/>
                <a:ea typeface="Nunito"/>
                <a:cs typeface="Nunito"/>
                <a:sym typeface="Nunito"/>
              </a:rPr>
              <a:t>Expanded learning opportunities</a:t>
            </a:r>
            <a:r>
              <a:rPr b="1" lang="en">
                <a:solidFill>
                  <a:srgbClr val="222222"/>
                </a:solidFill>
                <a:highlight>
                  <a:srgbClr val="FFFFFF"/>
                </a:highlight>
                <a:latin typeface="Nunito"/>
                <a:ea typeface="Nunito"/>
                <a:cs typeface="Nunito"/>
                <a:sym typeface="Nunito"/>
              </a:rPr>
              <a:t> - Digital learning is extending learning opportunities worldwide through the web. </a:t>
            </a:r>
            <a:endParaRPr b="1">
              <a:solidFill>
                <a:srgbClr val="222222"/>
              </a:solidFill>
              <a:highlight>
                <a:srgbClr val="FFFFFF"/>
              </a:highlight>
              <a:latin typeface="Nunito"/>
              <a:ea typeface="Nunito"/>
              <a:cs typeface="Nunito"/>
              <a:sym typeface="Nunito"/>
            </a:endParaRPr>
          </a:p>
          <a:p>
            <a:pPr indent="0" lvl="0" marL="0" rtl="0" algn="l">
              <a:spcBef>
                <a:spcPts val="1600"/>
              </a:spcBef>
              <a:spcAft>
                <a:spcPts val="0"/>
              </a:spcAft>
              <a:buClr>
                <a:srgbClr val="000000"/>
              </a:buClr>
              <a:buSzPts val="1100"/>
              <a:buFont typeface="Arial"/>
              <a:buNone/>
            </a:pPr>
            <a:r>
              <a:rPr b="1" lang="en">
                <a:solidFill>
                  <a:srgbClr val="222222"/>
                </a:solidFill>
                <a:highlight>
                  <a:srgbClr val="FFFFFF"/>
                </a:highlight>
                <a:latin typeface="Nunito"/>
                <a:ea typeface="Nunito"/>
                <a:cs typeface="Nunito"/>
                <a:sym typeface="Nunito"/>
              </a:rPr>
              <a:t>3.</a:t>
            </a:r>
            <a:r>
              <a:rPr b="1" lang="en" u="sng">
                <a:solidFill>
                  <a:srgbClr val="222222"/>
                </a:solidFill>
                <a:highlight>
                  <a:srgbClr val="FFFFFF"/>
                </a:highlight>
                <a:latin typeface="Nunito"/>
                <a:ea typeface="Nunito"/>
                <a:cs typeface="Nunito"/>
                <a:sym typeface="Nunito"/>
              </a:rPr>
              <a:t>Competency - based learning</a:t>
            </a:r>
            <a:r>
              <a:rPr b="1" lang="en">
                <a:solidFill>
                  <a:srgbClr val="222222"/>
                </a:solidFill>
                <a:highlight>
                  <a:srgbClr val="FFFFFF"/>
                </a:highlight>
                <a:latin typeface="Nunito"/>
                <a:ea typeface="Nunito"/>
                <a:cs typeface="Nunito"/>
                <a:sym typeface="Nunito"/>
              </a:rPr>
              <a:t> - Students show what they know and progress based on the demonstrated information.</a:t>
            </a:r>
            <a:endParaRPr b="1">
              <a:solidFill>
                <a:srgbClr val="222222"/>
              </a:solidFill>
              <a:highlight>
                <a:srgbClr val="FFFFFF"/>
              </a:highlight>
              <a:latin typeface="Nunito"/>
              <a:ea typeface="Nunito"/>
              <a:cs typeface="Nunito"/>
              <a:sym typeface="Nunito"/>
            </a:endParaRPr>
          </a:p>
          <a:p>
            <a:pPr indent="0" lvl="0" marL="0" rtl="0" algn="l">
              <a:spcBef>
                <a:spcPts val="1600"/>
              </a:spcBef>
              <a:spcAft>
                <a:spcPts val="0"/>
              </a:spcAft>
              <a:buClr>
                <a:srgbClr val="000000"/>
              </a:buClr>
              <a:buSzPts val="1100"/>
              <a:buFont typeface="Arial"/>
              <a:buNone/>
            </a:pPr>
            <a:r>
              <a:rPr b="1" lang="en">
                <a:solidFill>
                  <a:srgbClr val="222222"/>
                </a:solidFill>
                <a:highlight>
                  <a:srgbClr val="FFFFFF"/>
                </a:highlight>
                <a:latin typeface="Nunito"/>
                <a:ea typeface="Nunito"/>
                <a:cs typeface="Nunito"/>
                <a:sym typeface="Nunito"/>
              </a:rPr>
              <a:t> </a:t>
            </a:r>
            <a:endParaRPr b="1">
              <a:solidFill>
                <a:srgbClr val="222222"/>
              </a:solidFill>
              <a:highlight>
                <a:srgbClr val="FFFFFF"/>
              </a:highlight>
              <a:latin typeface="Nunito"/>
              <a:ea typeface="Nunito"/>
              <a:cs typeface="Nunito"/>
              <a:sym typeface="Nunito"/>
            </a:endParaRPr>
          </a:p>
          <a:p>
            <a:pPr indent="0" lvl="0" marL="0" rtl="0" algn="l">
              <a:spcBef>
                <a:spcPts val="1600"/>
              </a:spcBef>
              <a:spcAft>
                <a:spcPts val="1600"/>
              </a:spcAft>
              <a:buNone/>
            </a:pPr>
            <a:r>
              <a:t/>
            </a:r>
            <a:endParaRPr b="1">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Dashboard</a:t>
            </a:r>
            <a:endParaRPr/>
          </a:p>
        </p:txBody>
      </p:sp>
      <p:sp>
        <p:nvSpPr>
          <p:cNvPr id="94" name="Google Shape;94;p18"/>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266700" lvl="0" marL="266700" rtl="0" algn="just">
              <a:spcBef>
                <a:spcPts val="0"/>
              </a:spcBef>
              <a:spcAft>
                <a:spcPts val="0"/>
              </a:spcAft>
              <a:buNone/>
            </a:pPr>
            <a:r>
              <a:rPr b="1" lang="en">
                <a:solidFill>
                  <a:srgbClr val="000000"/>
                </a:solidFill>
                <a:latin typeface="Nunito"/>
                <a:ea typeface="Nunito"/>
                <a:cs typeface="Nunito"/>
                <a:sym typeface="Nunito"/>
              </a:rPr>
              <a:t>The dashboard of the website is the main interface where the user interacts</a:t>
            </a:r>
            <a:endParaRPr b="1">
              <a:solidFill>
                <a:srgbClr val="000000"/>
              </a:solidFill>
              <a:latin typeface="Nunito"/>
              <a:ea typeface="Nunito"/>
              <a:cs typeface="Nunito"/>
              <a:sym typeface="Nunito"/>
            </a:endParaRPr>
          </a:p>
          <a:p>
            <a:pPr indent="-266700" lvl="0" marL="266700" rtl="0" algn="just">
              <a:spcBef>
                <a:spcPts val="0"/>
              </a:spcBef>
              <a:spcAft>
                <a:spcPts val="0"/>
              </a:spcAft>
              <a:buClr>
                <a:srgbClr val="000000"/>
              </a:buClr>
              <a:buSzPts val="1100"/>
              <a:buFont typeface="Arial"/>
              <a:buNone/>
            </a:pPr>
            <a:r>
              <a:rPr b="1" lang="en">
                <a:solidFill>
                  <a:srgbClr val="000000"/>
                </a:solidFill>
                <a:latin typeface="Nunito"/>
                <a:ea typeface="Nunito"/>
                <a:cs typeface="Nunito"/>
                <a:sym typeface="Nunito"/>
              </a:rPr>
              <a:t>with the website.</a:t>
            </a:r>
            <a:endParaRPr b="1">
              <a:solidFill>
                <a:srgbClr val="000000"/>
              </a:solidFill>
              <a:latin typeface="Nunito"/>
              <a:ea typeface="Nunito"/>
              <a:cs typeface="Nunito"/>
              <a:sym typeface="Nunito"/>
            </a:endParaRPr>
          </a:p>
          <a:p>
            <a:pPr indent="0" lvl="0" marL="0" rtl="0" algn="just">
              <a:spcBef>
                <a:spcPts val="0"/>
              </a:spcBef>
              <a:spcAft>
                <a:spcPts val="0"/>
              </a:spcAft>
              <a:buClr>
                <a:srgbClr val="000000"/>
              </a:buClr>
              <a:buSzPts val="1100"/>
              <a:buFont typeface="Arial"/>
              <a:buNone/>
            </a:pPr>
            <a:r>
              <a:rPr b="1" lang="en">
                <a:solidFill>
                  <a:srgbClr val="000000"/>
                </a:solidFill>
                <a:latin typeface="Nunito"/>
                <a:ea typeface="Nunito"/>
                <a:cs typeface="Nunito"/>
                <a:sym typeface="Nunito"/>
              </a:rPr>
              <a:t>The dashboard contains all the educational media or information from the groups that the user is already a part of.</a:t>
            </a:r>
            <a:endParaRPr b="1">
              <a:solidFill>
                <a:srgbClr val="000000"/>
              </a:solidFill>
              <a:latin typeface="Nunito"/>
              <a:ea typeface="Nunito"/>
              <a:cs typeface="Nunito"/>
              <a:sym typeface="Nunito"/>
            </a:endParaRPr>
          </a:p>
          <a:p>
            <a:pPr indent="0" lvl="0" marL="0" rtl="0" algn="just">
              <a:spcBef>
                <a:spcPts val="0"/>
              </a:spcBef>
              <a:spcAft>
                <a:spcPts val="0"/>
              </a:spcAft>
              <a:buNone/>
            </a:pPr>
            <a:r>
              <a:rPr b="1" lang="en">
                <a:solidFill>
                  <a:srgbClr val="000000"/>
                </a:solidFill>
                <a:latin typeface="Nunito"/>
                <a:ea typeface="Nunito"/>
                <a:cs typeface="Nunito"/>
                <a:sym typeface="Nunito"/>
              </a:rPr>
              <a:t>This is where the user gets access to a large number of groups he can join.</a:t>
            </a:r>
            <a:endParaRPr>
              <a:solidFill>
                <a:srgbClr val="000000"/>
              </a:solidFill>
              <a:latin typeface="Nunito"/>
              <a:ea typeface="Nunito"/>
              <a:cs typeface="Nunito"/>
              <a:sym typeface="Nunito"/>
            </a:endParaRPr>
          </a:p>
          <a:p>
            <a:pPr indent="-266700" lvl="0" marL="266700" rtl="0" algn="just">
              <a:spcBef>
                <a:spcPts val="0"/>
              </a:spcBef>
              <a:spcAft>
                <a:spcPts val="0"/>
              </a:spcAft>
              <a:buNone/>
            </a:pPr>
            <a:r>
              <a:rPr b="1" lang="en">
                <a:solidFill>
                  <a:srgbClr val="000000"/>
                </a:solidFill>
                <a:latin typeface="Nunito"/>
                <a:ea typeface="Nunito"/>
                <a:cs typeface="Nunito"/>
                <a:sym typeface="Nunito"/>
              </a:rPr>
              <a:t>The dashboard allows the users to review and rate the resources which helps</a:t>
            </a:r>
            <a:endParaRPr b="1">
              <a:solidFill>
                <a:srgbClr val="000000"/>
              </a:solidFill>
              <a:latin typeface="Nunito"/>
              <a:ea typeface="Nunito"/>
              <a:cs typeface="Nunito"/>
              <a:sym typeface="Nunito"/>
            </a:endParaRPr>
          </a:p>
          <a:p>
            <a:pPr indent="-266700" lvl="0" marL="266700" rtl="0" algn="just">
              <a:spcBef>
                <a:spcPts val="0"/>
              </a:spcBef>
              <a:spcAft>
                <a:spcPts val="0"/>
              </a:spcAft>
              <a:buClr>
                <a:srgbClr val="000000"/>
              </a:buClr>
              <a:buSzPts val="1100"/>
              <a:buFont typeface="Arial"/>
              <a:buNone/>
            </a:pPr>
            <a:r>
              <a:rPr b="1" lang="en">
                <a:solidFill>
                  <a:srgbClr val="000000"/>
                </a:solidFill>
                <a:latin typeface="Nunito"/>
                <a:ea typeface="Nunito"/>
                <a:cs typeface="Nunito"/>
                <a:sym typeface="Nunito"/>
              </a:rPr>
              <a:t>refine the quality of information the user is exposed to. </a:t>
            </a:r>
            <a:endParaRPr b="1">
              <a:solidFill>
                <a:srgbClr val="000000"/>
              </a:solidFill>
              <a:latin typeface="Nunito"/>
              <a:ea typeface="Nunito"/>
              <a:cs typeface="Nunito"/>
              <a:sym typeface="Nunito"/>
            </a:endParaRPr>
          </a:p>
          <a:p>
            <a:pPr indent="-266700" lvl="0" marL="266700" rtl="0" algn="just">
              <a:spcBef>
                <a:spcPts val="0"/>
              </a:spcBef>
              <a:spcAft>
                <a:spcPts val="0"/>
              </a:spcAft>
              <a:buClr>
                <a:srgbClr val="000000"/>
              </a:buClr>
              <a:buSzPts val="1100"/>
              <a:buFont typeface="Arial"/>
              <a:buNone/>
            </a:pPr>
            <a:r>
              <a:t/>
            </a:r>
            <a:endParaRPr b="1">
              <a:solidFill>
                <a:srgbClr val="000000"/>
              </a:solidFill>
              <a:latin typeface="Nunito"/>
              <a:ea typeface="Nunito"/>
              <a:cs typeface="Nunito"/>
              <a:sym typeface="Nunito"/>
            </a:endParaRPr>
          </a:p>
          <a:p>
            <a:pPr indent="0" lvl="0" marL="0" rtl="0" algn="l">
              <a:spcBef>
                <a:spcPts val="0"/>
              </a:spcBef>
              <a:spcAft>
                <a:spcPts val="0"/>
              </a:spcAft>
              <a:buClr>
                <a:srgbClr val="000000"/>
              </a:buClr>
              <a:buSzPts val="1100"/>
              <a:buFont typeface="Arial"/>
              <a:buNone/>
            </a:pPr>
            <a:r>
              <a:t/>
            </a:r>
            <a:endParaRPr b="1">
              <a:solidFill>
                <a:srgbClr val="000000"/>
              </a:solidFill>
              <a:latin typeface="Nunito"/>
              <a:ea typeface="Nunito"/>
              <a:cs typeface="Nunito"/>
              <a:sym typeface="Nunito"/>
            </a:endParaRPr>
          </a:p>
          <a:p>
            <a:pPr indent="0" lvl="0" marL="0" rtl="0" algn="l">
              <a:spcBef>
                <a:spcPts val="0"/>
              </a:spcBef>
              <a:spcAft>
                <a:spcPts val="1600"/>
              </a:spcAft>
              <a:buNone/>
            </a:pPr>
            <a:r>
              <a:t/>
            </a:r>
            <a:endParaRPr>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298375"/>
            <a:ext cx="8520600" cy="7335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en">
                <a:solidFill>
                  <a:srgbClr val="000000"/>
                </a:solidFill>
              </a:rPr>
              <a:t>Creating and joining a group</a:t>
            </a:r>
            <a:endParaRPr/>
          </a:p>
        </p:txBody>
      </p:sp>
      <p:sp>
        <p:nvSpPr>
          <p:cNvPr id="100" name="Google Shape;100;p19"/>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a:solidFill>
                  <a:srgbClr val="000000"/>
                </a:solidFill>
                <a:latin typeface="Nunito"/>
                <a:ea typeface="Nunito"/>
                <a:cs typeface="Nunito"/>
                <a:sym typeface="Nunito"/>
              </a:rPr>
              <a:t>It provides the user with options of creating his own group where he can :</a:t>
            </a:r>
            <a:endParaRPr b="1">
              <a:solidFill>
                <a:srgbClr val="000000"/>
              </a:solidFill>
              <a:latin typeface="Nunito"/>
              <a:ea typeface="Nunito"/>
              <a:cs typeface="Nunito"/>
              <a:sym typeface="Nunito"/>
            </a:endParaRPr>
          </a:p>
          <a:p>
            <a:pPr indent="-266700" lvl="0" marL="266700" rtl="0" algn="just">
              <a:spcBef>
                <a:spcPts val="0"/>
              </a:spcBef>
              <a:spcAft>
                <a:spcPts val="0"/>
              </a:spcAft>
              <a:buNone/>
            </a:pPr>
            <a:r>
              <a:rPr b="1" lang="en">
                <a:solidFill>
                  <a:srgbClr val="000000"/>
                </a:solidFill>
                <a:latin typeface="Nunito"/>
                <a:ea typeface="Nunito"/>
                <a:cs typeface="Nunito"/>
                <a:sym typeface="Nunito"/>
              </a:rPr>
              <a:t>Collect information regarding a general topic and share those with the</a:t>
            </a:r>
            <a:endParaRPr b="1">
              <a:solidFill>
                <a:srgbClr val="000000"/>
              </a:solidFill>
              <a:latin typeface="Nunito"/>
              <a:ea typeface="Nunito"/>
              <a:cs typeface="Nunito"/>
              <a:sym typeface="Nunito"/>
            </a:endParaRPr>
          </a:p>
          <a:p>
            <a:pPr indent="-266700" lvl="0" marL="266700" rtl="0" algn="just">
              <a:spcBef>
                <a:spcPts val="0"/>
              </a:spcBef>
              <a:spcAft>
                <a:spcPts val="0"/>
              </a:spcAft>
              <a:buNone/>
            </a:pPr>
            <a:r>
              <a:rPr b="1" lang="en">
                <a:solidFill>
                  <a:srgbClr val="000000"/>
                </a:solidFill>
                <a:latin typeface="Nunito"/>
                <a:ea typeface="Nunito"/>
                <a:cs typeface="Nunito"/>
                <a:sym typeface="Nunito"/>
              </a:rPr>
              <a:t>members in his </a:t>
            </a:r>
            <a:r>
              <a:rPr b="1" lang="en">
                <a:solidFill>
                  <a:srgbClr val="000000"/>
                </a:solidFill>
                <a:latin typeface="Nunito"/>
                <a:ea typeface="Nunito"/>
                <a:cs typeface="Nunito"/>
                <a:sym typeface="Nunito"/>
              </a:rPr>
              <a:t>collaborative</a:t>
            </a:r>
            <a:r>
              <a:rPr b="1" lang="en">
                <a:solidFill>
                  <a:srgbClr val="000000"/>
                </a:solidFill>
                <a:latin typeface="Nunito"/>
                <a:ea typeface="Nunito"/>
                <a:cs typeface="Nunito"/>
                <a:sym typeface="Nunito"/>
              </a:rPr>
              <a:t>.</a:t>
            </a:r>
            <a:endParaRPr>
              <a:solidFill>
                <a:srgbClr val="000000"/>
              </a:solidFill>
              <a:latin typeface="Nunito"/>
              <a:ea typeface="Nunito"/>
              <a:cs typeface="Nunito"/>
              <a:sym typeface="Nunito"/>
            </a:endParaRPr>
          </a:p>
          <a:p>
            <a:pPr indent="0" lvl="0" marL="0" rtl="0" algn="just">
              <a:spcBef>
                <a:spcPts val="0"/>
              </a:spcBef>
              <a:spcAft>
                <a:spcPts val="0"/>
              </a:spcAft>
              <a:buNone/>
            </a:pPr>
            <a:r>
              <a:rPr b="1" lang="en">
                <a:solidFill>
                  <a:srgbClr val="000000"/>
                </a:solidFill>
                <a:latin typeface="Nunito"/>
                <a:ea typeface="Nunito"/>
                <a:cs typeface="Nunito"/>
                <a:sym typeface="Nunito"/>
              </a:rPr>
              <a:t>Other interested users can join a certain group to gain information regarding the same or share their own knowledge from the web, with other members.</a:t>
            </a:r>
            <a:endParaRPr b="1">
              <a:solidFill>
                <a:srgbClr val="000000"/>
              </a:solidFill>
              <a:latin typeface="Nunito"/>
              <a:ea typeface="Nunito"/>
              <a:cs typeface="Nunito"/>
              <a:sym typeface="Nunito"/>
            </a:endParaRPr>
          </a:p>
          <a:p>
            <a:pPr indent="-266700" lvl="0" marL="266700" rtl="0" algn="just">
              <a:spcBef>
                <a:spcPts val="0"/>
              </a:spcBef>
              <a:spcAft>
                <a:spcPts val="0"/>
              </a:spcAft>
              <a:buNone/>
            </a:pPr>
            <a:r>
              <a:rPr b="1" lang="en">
                <a:solidFill>
                  <a:srgbClr val="000000"/>
                </a:solidFill>
                <a:latin typeface="Nunito"/>
                <a:ea typeface="Nunito"/>
                <a:cs typeface="Nunito"/>
                <a:sym typeface="Nunito"/>
              </a:rPr>
              <a:t>Users can meet like minded people and work together towards effective</a:t>
            </a:r>
            <a:endParaRPr b="1">
              <a:solidFill>
                <a:srgbClr val="000000"/>
              </a:solidFill>
              <a:latin typeface="Nunito"/>
              <a:ea typeface="Nunito"/>
              <a:cs typeface="Nunito"/>
              <a:sym typeface="Nunito"/>
            </a:endParaRPr>
          </a:p>
          <a:p>
            <a:pPr indent="-266700" lvl="0" marL="266700" rtl="0" algn="just">
              <a:spcBef>
                <a:spcPts val="0"/>
              </a:spcBef>
              <a:spcAft>
                <a:spcPts val="0"/>
              </a:spcAft>
              <a:buClr>
                <a:srgbClr val="000000"/>
              </a:buClr>
              <a:buSzPts val="1100"/>
              <a:buFont typeface="Arial"/>
              <a:buNone/>
            </a:pPr>
            <a:r>
              <a:rPr b="1" lang="en">
                <a:solidFill>
                  <a:srgbClr val="000000"/>
                </a:solidFill>
                <a:latin typeface="Nunito"/>
                <a:ea typeface="Nunito"/>
                <a:cs typeface="Nunito"/>
                <a:sym typeface="Nunito"/>
              </a:rPr>
              <a:t>classroom projects, examinations and competitions. </a:t>
            </a:r>
            <a:endParaRPr b="1">
              <a:solidFill>
                <a:srgbClr val="000000"/>
              </a:solidFill>
              <a:latin typeface="Nunito"/>
              <a:ea typeface="Nunito"/>
              <a:cs typeface="Nunito"/>
              <a:sym typeface="Nunito"/>
            </a:endParaRPr>
          </a:p>
          <a:p>
            <a:pPr indent="0" lvl="0" marL="0" rtl="0" algn="l">
              <a:spcBef>
                <a:spcPts val="0"/>
              </a:spcBef>
              <a:spcAft>
                <a:spcPts val="1600"/>
              </a:spcAft>
              <a:buNone/>
            </a:pPr>
            <a:r>
              <a:t/>
            </a:r>
            <a:endParaRPr>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430800" y="2260286"/>
            <a:ext cx="8282400" cy="15165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rgbClr val="000000"/>
              </a:buClr>
              <a:buSzPts val="1100"/>
              <a:buFont typeface="Arial"/>
              <a:buNone/>
            </a:pPr>
            <a:r>
              <a:rPr b="1" lang="en" sz="4800">
                <a:solidFill>
                  <a:srgbClr val="FFFFFF"/>
                </a:solidFill>
              </a:rPr>
              <a:t>Why go for EduWonder?</a:t>
            </a:r>
            <a:endParaRPr b="1" sz="4800">
              <a:solidFill>
                <a:srgbClr val="FFFFFF"/>
              </a:solidFill>
            </a:endParaRPr>
          </a:p>
          <a:p>
            <a:pPr indent="0" lvl="0" marL="0" rtl="0" algn="ctr">
              <a:spcBef>
                <a:spcPts val="0"/>
              </a:spcBef>
              <a:spcAft>
                <a:spcPts val="0"/>
              </a:spcAft>
              <a:buNone/>
            </a:pPr>
            <a:r>
              <a:t/>
            </a:r>
            <a:endParaRPr sz="4800">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1"/>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b="1" lang="en">
                <a:solidFill>
                  <a:srgbClr val="222222"/>
                </a:solidFill>
                <a:highlight>
                  <a:srgbClr val="FFFFFF"/>
                </a:highlight>
                <a:latin typeface="Nunito"/>
                <a:ea typeface="Nunito"/>
                <a:cs typeface="Nunito"/>
                <a:sym typeface="Nunito"/>
              </a:rPr>
              <a:t>In the teachers dashboard, one could create groups and add students, they can create and assign work to then be submitted digitally by students. Assignments can be made personalized according to the need of the teacher. Also the teacher has the access to make up the group i.e. the digital classroom according to their own style. </a:t>
            </a:r>
            <a:endParaRPr b="1">
              <a:solidFill>
                <a:srgbClr val="222222"/>
              </a:solidFill>
              <a:highlight>
                <a:srgbClr val="FFFFFF"/>
              </a:highlight>
              <a:latin typeface="Nunito"/>
              <a:ea typeface="Nunito"/>
              <a:cs typeface="Nunito"/>
              <a:sym typeface="Nunito"/>
            </a:endParaRPr>
          </a:p>
          <a:p>
            <a:pPr indent="0" lvl="0" marL="0" rtl="0" algn="just">
              <a:lnSpc>
                <a:spcPct val="100000"/>
              </a:lnSpc>
              <a:spcBef>
                <a:spcPts val="3300"/>
              </a:spcBef>
              <a:spcAft>
                <a:spcPts val="0"/>
              </a:spcAft>
              <a:buClr>
                <a:srgbClr val="000000"/>
              </a:buClr>
              <a:buSzPts val="1100"/>
              <a:buFont typeface="Arial"/>
              <a:buNone/>
            </a:pPr>
            <a:r>
              <a:rPr b="1" lang="en">
                <a:solidFill>
                  <a:srgbClr val="222222"/>
                </a:solidFill>
                <a:latin typeface="Nunito"/>
                <a:ea typeface="Nunito"/>
                <a:cs typeface="Nunito"/>
                <a:sym typeface="Nunito"/>
              </a:rPr>
              <a:t>Once assignments are created, teachers can share them with the rest of EduWonder </a:t>
            </a:r>
            <a:r>
              <a:rPr b="1" lang="en">
                <a:solidFill>
                  <a:srgbClr val="222222"/>
                </a:solidFill>
                <a:latin typeface="Nunito"/>
                <a:ea typeface="Nunito"/>
                <a:cs typeface="Nunito"/>
                <a:sym typeface="Nunito"/>
              </a:rPr>
              <a:t>collaborative</a:t>
            </a:r>
            <a:r>
              <a:rPr b="1" lang="en">
                <a:solidFill>
                  <a:srgbClr val="222222"/>
                </a:solidFill>
                <a:latin typeface="Nunito"/>
                <a:ea typeface="Nunito"/>
                <a:cs typeface="Nunito"/>
                <a:sym typeface="Nunito"/>
              </a:rPr>
              <a:t> by making them public.</a:t>
            </a:r>
            <a:endParaRPr b="1">
              <a:solidFill>
                <a:srgbClr val="222222"/>
              </a:solidFill>
              <a:highlight>
                <a:srgbClr val="FFFFFF"/>
              </a:highlight>
              <a:latin typeface="Nunito"/>
              <a:ea typeface="Nunito"/>
              <a:cs typeface="Nunito"/>
              <a:sym typeface="Nunito"/>
            </a:endParaRPr>
          </a:p>
          <a:p>
            <a:pPr indent="0" lvl="0" marL="0" rtl="0" algn="l">
              <a:lnSpc>
                <a:spcPct val="100000"/>
              </a:lnSpc>
              <a:spcBef>
                <a:spcPts val="3300"/>
              </a:spcBef>
              <a:spcAft>
                <a:spcPts val="1600"/>
              </a:spcAft>
              <a:buNone/>
            </a:pPr>
            <a:r>
              <a:t/>
            </a:r>
            <a:endParaRPr>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