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7" r:id="rId5"/>
    <p:sldId id="257" r:id="rId6"/>
    <p:sldId id="258" r:id="rId7"/>
    <p:sldId id="261" r:id="rId8"/>
    <p:sldId id="262" r:id="rId9"/>
    <p:sldId id="263" r:id="rId10"/>
    <p:sldId id="264" r:id="rId11"/>
    <p:sldId id="266" r:id="rId12"/>
  </p:sldIdLst>
  <p:sldSz cx="9144000" cy="5143500"/>
  <p:notesSz cx="6858000" cy="9144000"/>
  <p:embeddedFontLst>
    <p:embeddedFont>
      <p:font typeface="Oswald" panose="00000500000000000000"/>
      <p:regular r:id="rId16"/>
    </p:embeddedFont>
    <p:embeddedFont>
      <p:font typeface="Source Code Pro" panose="020B0509030403020204"/>
      <p:regular r:id="rId17"/>
      <p:bold r:id="rId18"/>
      <p:italic r:id="rId19"/>
      <p:boldItalic r:id="rId20"/>
    </p:embeddedFont>
    <p:embeddedFont>
      <p:font typeface="Malgun Gothic" panose="020B0503020000020004" charset="-127"/>
      <p:regular r:id="rId21"/>
    </p:embeddedFont>
    <p:embeddedFont>
      <p:font typeface="Malgun Gothic Semilight" panose="020B0502040204020203" charset="-122"/>
      <p:regular r:id="rId22"/>
    </p:embeddedFont>
    <p:embeddedFont>
      <p:font typeface="Nunito" panose="0000050000000000000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7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1.fntdata"/><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c6f80d1ff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c6f80d1ff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80d1ff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5201f1272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201f1272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5201f12728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201f12728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5201f12728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201f12728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5201f12728_1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201f12728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5201f12728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201f12728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5201f12728_1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201f12728_1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1pPr>
            <a:lvl2pPr lvl="1"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2pPr>
            <a:lvl3pPr lvl="2"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3pPr>
            <a:lvl4pPr lvl="3"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4pPr>
            <a:lvl5pPr lvl="4"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5pPr>
            <a:lvl6pPr lvl="5"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6pPr>
            <a:lvl7pPr lvl="6"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7pPr>
            <a:lvl8pPr lvl="7"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8pPr>
            <a:lvl9pPr lvl="8" algn="ctr">
              <a:lnSpc>
                <a:spcPct val="100000"/>
              </a:lnSpc>
              <a:spcBef>
                <a:spcPts val="0"/>
              </a:spcBef>
              <a:spcAft>
                <a:spcPts val="0"/>
              </a:spcAft>
              <a:buSzPts val="3600"/>
              <a:buFont typeface="Oswald" panose="00000500000000000000"/>
              <a:buNone/>
              <a:defRPr sz="3600">
                <a:latin typeface="Oswald" panose="00000500000000000000"/>
                <a:ea typeface="Oswald" panose="00000500000000000000"/>
                <a:cs typeface="Oswald" panose="00000500000000000000"/>
                <a:sym typeface="Oswald" panose="00000500000000000000"/>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55" name="Google Shape;55;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7" name="Google Shape;37;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7" name="Google Shape;47;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sp>
        <p:nvSpPr>
          <p:cNvPr id="49" name="Google Shape;49;p10"/>
          <p:cNvSpPr txBox="1"/>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stStyle>
          <a:p/>
        </p:txBody>
      </p:sp>
      <p:sp>
        <p:nvSpPr>
          <p:cNvPr id="50" name="Google Shape;50;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2"/>
              </a:buClr>
              <a:buSzPts val="3000"/>
              <a:buFont typeface="Oswald" panose="00000500000000000000"/>
              <a:buNone/>
              <a:defRPr sz="3000">
                <a:solidFill>
                  <a:schemeClr val="dk2"/>
                </a:solidFill>
                <a:latin typeface="Oswald" panose="00000500000000000000"/>
                <a:ea typeface="Oswald" panose="00000500000000000000"/>
                <a:cs typeface="Oswald" panose="00000500000000000000"/>
                <a:sym typeface="Oswald" panose="00000500000000000000"/>
              </a:defRPr>
            </a:lvl9pPr>
          </a:lstStyle>
          <a:p/>
        </p:txBody>
      </p:sp>
      <p:sp>
        <p:nvSpPr>
          <p:cNvPr id="7" name="Google Shape;7;p1"/>
          <p:cNvSpPr txBox="1"/>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panose="020B0509030403020204"/>
              <a:buChar char="●"/>
              <a:defRPr sz="1800">
                <a:solidFill>
                  <a:schemeClr val="dk2"/>
                </a:solidFill>
                <a:latin typeface="Source Code Pro" panose="020B0509030403020204"/>
                <a:ea typeface="Source Code Pro" panose="020B0509030403020204"/>
                <a:cs typeface="Source Code Pro" panose="020B0509030403020204"/>
                <a:sym typeface="Source Code Pro" panose="020B0509030403020204"/>
              </a:defRPr>
            </a:lvl1pPr>
            <a:lvl2pPr marL="914400" lvl="1"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2pPr>
            <a:lvl3pPr marL="1371600" lvl="2"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3pPr>
            <a:lvl4pPr marL="1828800" lvl="3"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4pPr>
            <a:lvl5pPr marL="2286000" lvl="4"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5pPr>
            <a:lvl6pPr marL="2743200" lvl="5"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6pPr>
            <a:lvl7pPr marL="3200400" lvl="6"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7pPr>
            <a:lvl8pPr marL="3657600" lvl="7"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8pPr>
            <a:lvl9pPr marL="4114800" lvl="8" indent="-317500">
              <a:lnSpc>
                <a:spcPct val="115000"/>
              </a:lnSpc>
              <a:spcBef>
                <a:spcPts val="1600"/>
              </a:spcBef>
              <a:spcAft>
                <a:spcPts val="160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1pPr>
            <a:lvl2pPr lvl="1"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2pPr>
            <a:lvl3pPr lvl="2"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3pPr>
            <a:lvl4pPr lvl="3"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4pPr>
            <a:lvl5pPr lvl="4"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5pPr>
            <a:lvl6pPr lvl="5"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6pPr>
            <a:lvl7pPr lvl="6"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7pPr>
            <a:lvl8pPr lvl="7"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8pPr>
            <a:lvl9pPr lvl="8" algn="r">
              <a:buNone/>
              <a:defRPr sz="1000">
                <a:solidFill>
                  <a:schemeClr val="dk2"/>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46735" y="235995"/>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EduWonder</a:t>
            </a:r>
            <a:endParaRPr lang="en-GB"/>
          </a:p>
        </p:txBody>
      </p:sp>
      <p:sp>
        <p:nvSpPr>
          <p:cNvPr id="63" name="Google Shape;63;p13"/>
          <p:cNvSpPr txBox="1"/>
          <p:nvPr>
            <p:ph type="subTitle" idx="1"/>
          </p:nvPr>
        </p:nvSpPr>
        <p:spPr>
          <a:xfrm>
            <a:off x="411175" y="3546475"/>
            <a:ext cx="8282400" cy="1260600"/>
          </a:xfrm>
          <a:prstGeom prst="rect">
            <a:avLst/>
          </a:prstGeom>
        </p:spPr>
        <p:txBody>
          <a:bodyPr spcFirstLastPara="1" wrap="square" lIns="91425" tIns="91425" rIns="91425" bIns="91425" anchor="ctr" anchorCtr="0">
            <a:noAutofit/>
          </a:bodyPr>
          <a:lstStyle/>
          <a:p>
            <a:pPr marL="0" lvl="0" indent="266700" algn="ctr" rtl="0">
              <a:lnSpc>
                <a:spcPct val="150000"/>
              </a:lnSpc>
              <a:spcBef>
                <a:spcPts val="0"/>
              </a:spcBef>
              <a:spcAft>
                <a:spcPts val="0"/>
              </a:spcAft>
              <a:buClr>
                <a:srgbClr val="000000"/>
              </a:buClr>
              <a:buSzPts val="1100"/>
              <a:buFont typeface="Arial" panose="020B0604020202020204"/>
              <a:buNone/>
            </a:pPr>
            <a:r>
              <a:rPr lang="en-GB" sz="2000" b="1">
                <a:solidFill>
                  <a:srgbClr val="000000"/>
                </a:solidFill>
                <a:latin typeface="Arial" panose="020B0604020202020204"/>
                <a:ea typeface="Arial" panose="020B0604020202020204"/>
                <a:cs typeface="Arial" panose="020B0604020202020204"/>
                <a:sym typeface="Arial" panose="020B0604020202020204"/>
              </a:rPr>
              <a:t>SOUMYA GHOSH DASTIDAR</a:t>
            </a:r>
            <a:endParaRPr lang="en-GB" sz="2000" b="1">
              <a:solidFill>
                <a:srgbClr val="000000"/>
              </a:solidFill>
              <a:latin typeface="Arial" panose="020B0604020202020204"/>
              <a:ea typeface="Arial" panose="020B0604020202020204"/>
              <a:cs typeface="Arial" panose="020B0604020202020204"/>
              <a:sym typeface="Arial" panose="020B0604020202020204"/>
            </a:endParaRPr>
          </a:p>
          <a:p>
            <a:pPr marL="0" lvl="0" indent="266700" algn="ctr" rtl="0">
              <a:lnSpc>
                <a:spcPct val="150000"/>
              </a:lnSpc>
              <a:spcBef>
                <a:spcPts val="0"/>
              </a:spcBef>
              <a:spcAft>
                <a:spcPts val="0"/>
              </a:spcAft>
              <a:buClr>
                <a:srgbClr val="000000"/>
              </a:buClr>
              <a:buSzPts val="1100"/>
              <a:buFont typeface="Arial" panose="020B0604020202020204"/>
              <a:buNone/>
            </a:pPr>
            <a:r>
              <a:rPr lang="en-GB" sz="2000" b="1">
                <a:solidFill>
                  <a:srgbClr val="000000"/>
                </a:solidFill>
                <a:latin typeface="Arial" panose="020B0604020202020204"/>
                <a:ea typeface="Arial" panose="020B0604020202020204"/>
                <a:cs typeface="Arial" panose="020B0604020202020204"/>
                <a:sym typeface="Arial" panose="020B0604020202020204"/>
              </a:rPr>
              <a:t>SUCHISMITA BANERJEE</a:t>
            </a:r>
            <a:endParaRPr lang="en-GB" sz="2000" b="1">
              <a:solidFill>
                <a:srgbClr val="000000"/>
              </a:solidFill>
              <a:latin typeface="Arial" panose="020B0604020202020204"/>
              <a:ea typeface="Arial" panose="020B0604020202020204"/>
              <a:cs typeface="Arial" panose="020B0604020202020204"/>
              <a:sym typeface="Arial" panose="020B0604020202020204"/>
            </a:endParaRPr>
          </a:p>
          <a:p>
            <a:pPr marL="0" lvl="0" indent="266700" algn="ctr" rtl="0">
              <a:lnSpc>
                <a:spcPct val="150000"/>
              </a:lnSpc>
              <a:spcBef>
                <a:spcPts val="0"/>
              </a:spcBef>
              <a:spcAft>
                <a:spcPts val="0"/>
              </a:spcAft>
              <a:buClr>
                <a:srgbClr val="000000"/>
              </a:buClr>
              <a:buSzPts val="1100"/>
              <a:buFont typeface="Arial" panose="020B0604020202020204"/>
              <a:buNone/>
            </a:pPr>
            <a:r>
              <a:rPr lang="en-GB" sz="1800" b="1">
                <a:solidFill>
                  <a:srgbClr val="000000"/>
                </a:solidFill>
                <a:latin typeface="Arial" panose="020B0604020202020204"/>
                <a:ea typeface="Arial" panose="020B0604020202020204"/>
                <a:cs typeface="Arial" panose="020B0604020202020204"/>
                <a:sym typeface="Arial" panose="020B0604020202020204"/>
              </a:rPr>
              <a:t>DISHA KAR</a:t>
            </a:r>
            <a:endParaRPr lang="en-GB"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endParaRPr sz="1800"/>
          </a:p>
        </p:txBody>
      </p:sp>
      <p:sp>
        <p:nvSpPr>
          <p:cNvPr id="64" name="Google Shape;64;p13"/>
          <p:cNvSpPr txBox="1"/>
          <p:nvPr/>
        </p:nvSpPr>
        <p:spPr>
          <a:xfrm>
            <a:off x="1052725" y="236300"/>
            <a:ext cx="7070400" cy="889200"/>
          </a:xfrm>
          <a:prstGeom prst="rect">
            <a:avLst/>
          </a:prstGeom>
          <a:noFill/>
          <a:ln>
            <a:noFill/>
          </a:ln>
        </p:spPr>
        <p:txBody>
          <a:bodyPr spcFirstLastPara="1" wrap="square" lIns="91425" tIns="91425" rIns="91425" bIns="91425" anchor="t" anchorCtr="0">
            <a:noAutofit/>
          </a:bodyPr>
          <a:lstStyle/>
          <a:p>
            <a:pPr marL="0" lvl="0" indent="266700" algn="ctr" rtl="0">
              <a:lnSpc>
                <a:spcPct val="115000"/>
              </a:lnSpc>
              <a:spcBef>
                <a:spcPts val="0"/>
              </a:spcBef>
              <a:spcAft>
                <a:spcPts val="0"/>
              </a:spcAft>
              <a:buClr>
                <a:srgbClr val="000000"/>
              </a:buClr>
              <a:buSzPts val="1100"/>
              <a:buFont typeface="Arial" panose="020B0604020202020204"/>
              <a:buNone/>
            </a:pPr>
            <a:r>
              <a:rPr lang="en-GB" sz="3600" b="1">
                <a:solidFill>
                  <a:srgbClr val="673A8F"/>
                </a:solidFill>
                <a:highlight>
                  <a:srgbClr val="FFFFFF"/>
                </a:highlight>
                <a:latin typeface="Malgun Gothic" panose="020B0503020000020004" charset="-127"/>
                <a:ea typeface="Malgun Gothic" panose="020B0503020000020004" charset="-127"/>
                <a:cs typeface="Malgun Gothic" panose="020B0503020000020004" charset="-127"/>
                <a:sym typeface="Malgun Gothic" panose="020B0503020000020004" charset="-127"/>
              </a:rPr>
              <a:t>MOZILLA HACKATHON 3.0</a:t>
            </a:r>
            <a:endParaRPr sz="3600" b="1">
              <a:solidFill>
                <a:srgbClr val="673A8F"/>
              </a:solidFill>
              <a:highlight>
                <a:srgbClr val="FFFFFF"/>
              </a:highlight>
              <a:latin typeface="Malgun Gothic" panose="020B0503020000020004" charset="-127"/>
              <a:ea typeface="Malgun Gothic" panose="020B0503020000020004" charset="-127"/>
              <a:cs typeface="Malgun Gothic" panose="020B0503020000020004" charset="-127"/>
              <a:sym typeface="Malgun Gothic" panose="020B0503020000020004" charset="-127"/>
            </a:endParaRPr>
          </a:p>
          <a:p>
            <a:pPr marL="0" lvl="0" indent="0" algn="l" rtl="0">
              <a:spcBef>
                <a:spcPts val="0"/>
              </a:spcBef>
              <a:spcAft>
                <a:spcPts val="0"/>
              </a:spcAft>
              <a:buNone/>
            </a:pPr>
            <a:endParaRPr sz="3600">
              <a:highlight>
                <a:srgbClr val="FFFFFF"/>
              </a:highlight>
              <a:latin typeface="Source Code Pro" panose="020B0509030403020204"/>
              <a:ea typeface="Source Code Pro" panose="020B0509030403020204"/>
              <a:cs typeface="Source Code Pro" panose="020B0509030403020204"/>
              <a:sym typeface="Source Code Pro" panose="020B0509030403020204"/>
            </a:endParaRPr>
          </a:p>
        </p:txBody>
      </p:sp>
      <p:sp>
        <p:nvSpPr>
          <p:cNvPr id="2" name="Google Shape;62;p13"/>
          <p:cNvSpPr txBox="1"/>
          <p:nvPr/>
        </p:nvSpPr>
        <p:spPr>
          <a:xfrm>
            <a:off x="446735" y="726850"/>
            <a:ext cx="8282400" cy="2109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1pPr>
            <a:lvl2pPr marR="0" lvl="1"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2pPr>
            <a:lvl3pPr marR="0" lvl="2"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3pPr>
            <a:lvl4pPr marR="0" lvl="3"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4pPr>
            <a:lvl5pPr marR="0" lvl="4"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5pPr>
            <a:lvl6pPr marR="0" lvl="5"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6pPr>
            <a:lvl7pPr marR="0" lvl="6"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7pPr>
            <a:lvl8pPr marR="0" lvl="7"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8pPr>
            <a:lvl9pPr marR="0" lvl="8" algn="ctr" rtl="0">
              <a:lnSpc>
                <a:spcPct val="100000"/>
              </a:lnSpc>
              <a:spcBef>
                <a:spcPts val="0"/>
              </a:spcBef>
              <a:spcAft>
                <a:spcPts val="0"/>
              </a:spcAft>
              <a:buClr>
                <a:schemeClr val="lt1"/>
              </a:buClr>
              <a:buSzPts val="6000"/>
              <a:buFont typeface="Oswald" panose="00000500000000000000"/>
              <a:buNone/>
              <a:defRPr sz="6000" b="0" i="0" u="none" strike="noStrike" cap="none">
                <a:solidFill>
                  <a:schemeClr val="lt1"/>
                </a:solidFill>
                <a:latin typeface="Oswald" panose="00000500000000000000"/>
                <a:ea typeface="Oswald" panose="00000500000000000000"/>
                <a:cs typeface="Oswald" panose="00000500000000000000"/>
                <a:sym typeface="Oswald" panose="00000500000000000000"/>
              </a:defRPr>
            </a:lvl9pPr>
          </a:lstStyle>
          <a:p>
            <a:pPr marL="0" lvl="0" indent="0" algn="ctr" rtl="0">
              <a:spcBef>
                <a:spcPts val="0"/>
              </a:spcBef>
              <a:spcAft>
                <a:spcPts val="0"/>
              </a:spcAft>
              <a:buNone/>
            </a:pPr>
            <a:r>
              <a:rPr lang="en-US" altLang="en-GB" sz="2800"/>
              <a:t>~ Re-Inventing the Learning Process Beyond Classrooms</a:t>
            </a:r>
            <a:endParaRPr lang="en-US" altLang="en-GB"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PROBLEM STATEMENT</a:t>
            </a:r>
            <a:endParaRPr lang="en-IN" altLang="en-US"/>
          </a:p>
        </p:txBody>
      </p:sp>
      <p:sp>
        <p:nvSpPr>
          <p:cNvPr id="3" name="Text Box 2"/>
          <p:cNvSpPr txBox="1"/>
          <p:nvPr/>
        </p:nvSpPr>
        <p:spPr>
          <a:xfrm>
            <a:off x="-87630" y="3657600"/>
            <a:ext cx="9319895" cy="1229995"/>
          </a:xfrm>
          <a:prstGeom prst="rect">
            <a:avLst/>
          </a:prstGeom>
          <a:noFill/>
        </p:spPr>
        <p:txBody>
          <a:bodyPr wrap="square" rtlCol="0">
            <a:spAutoFit/>
          </a:bodyPr>
          <a:p>
            <a:pPr algn="ctr"/>
            <a:r>
              <a:rPr lang="en-IN" altLang="en-US" sz="2000" b="1">
                <a:latin typeface="+mj-lt"/>
                <a:ea typeface="Malgun Gothic Semilight" panose="020B0502040204020203" charset="-122"/>
                <a:cs typeface="+mj-lt"/>
              </a:rPr>
              <a:t>Increase student-teacher interaction </a:t>
            </a:r>
            <a:r>
              <a:rPr lang="en-US" altLang="en-IN" sz="2000" b="1">
                <a:latin typeface="+mj-lt"/>
                <a:ea typeface="Malgun Gothic Semilight" panose="020B0502040204020203" charset="-122"/>
                <a:cs typeface="+mj-lt"/>
              </a:rPr>
              <a:t>and create an Open-Source solution</a:t>
            </a:r>
            <a:r>
              <a:rPr lang="en-IN" altLang="en-US" sz="2000" b="1">
                <a:latin typeface="+mj-lt"/>
                <a:ea typeface="Malgun Gothic Semilight" panose="020B0502040204020203" charset="-122"/>
                <a:cs typeface="+mj-lt"/>
              </a:rPr>
              <a:t> </a:t>
            </a:r>
            <a:endParaRPr lang="en-IN" altLang="en-US" sz="2000" b="1">
              <a:latin typeface="+mj-lt"/>
              <a:ea typeface="Malgun Gothic Semilight" panose="020B0502040204020203" charset="-122"/>
              <a:cs typeface="+mj-lt"/>
            </a:endParaRPr>
          </a:p>
          <a:p>
            <a:pPr algn="ctr"/>
            <a:endParaRPr lang="en-IN" altLang="en-US" sz="1800">
              <a:latin typeface="+mj-lt"/>
              <a:ea typeface="Malgun Gothic Semilight" panose="020B0502040204020203" charset="-122"/>
              <a:cs typeface="+mj-lt"/>
            </a:endParaRPr>
          </a:p>
          <a:p>
            <a:pPr algn="ctr"/>
            <a:r>
              <a:rPr lang="en-IN" altLang="en-US" sz="1800">
                <a:latin typeface="+mj-lt"/>
                <a:ea typeface="Malgun Gothic Semilight" panose="020B0502040204020203" charset="-122"/>
                <a:cs typeface="+mj-lt"/>
              </a:rPr>
              <a:t>Bring students and teachers on the same platform where they can share their work and aim to develop a strong bond which will result in an everlasting thread.</a:t>
            </a:r>
            <a:endParaRPr lang="en-IN" altLang="en-US" sz="1800">
              <a:latin typeface="+mj-lt"/>
              <a:ea typeface="Malgun Gothic Semilight" panose="020B0502040204020203" charset="-122"/>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About EduWonder</a:t>
            </a:r>
            <a:endParaRPr lang="en-GB"/>
          </a:p>
        </p:txBody>
      </p:sp>
      <p:sp>
        <p:nvSpPr>
          <p:cNvPr id="70" name="Google Shape;70;p14"/>
          <p:cNvSpPr txBox="1"/>
          <p:nvPr>
            <p:ph type="body" idx="1"/>
          </p:nvPr>
        </p:nvSpPr>
        <p:spPr>
          <a:xfrm>
            <a:off x="259630" y="1561535"/>
            <a:ext cx="8520600" cy="309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EduWonder, is a collaborative learning platform that </a:t>
            </a:r>
            <a:r>
              <a:rPr lang="en-US" altLang="en-GB" b="1">
                <a:solidFill>
                  <a:srgbClr val="000000"/>
                </a:solidFill>
                <a:latin typeface="Nunito" panose="00000500000000000000"/>
                <a:ea typeface="Nunito" panose="00000500000000000000"/>
                <a:cs typeface="Nunito" panose="00000500000000000000"/>
                <a:sym typeface="Nunito" panose="00000500000000000000"/>
              </a:rPr>
              <a:t>bridges the distance between teachers and students</a:t>
            </a:r>
            <a:r>
              <a:rPr lang="en-GB" b="1">
                <a:solidFill>
                  <a:srgbClr val="000000"/>
                </a:solidFill>
                <a:latin typeface="Nunito" panose="00000500000000000000"/>
                <a:ea typeface="Nunito" panose="00000500000000000000"/>
                <a:cs typeface="Nunito" panose="00000500000000000000"/>
                <a:sym typeface="Nunito" panose="00000500000000000000"/>
              </a:rPr>
              <a:t> </a:t>
            </a:r>
            <a:r>
              <a:rPr lang="en-US" altLang="en-GB" b="1">
                <a:solidFill>
                  <a:srgbClr val="000000"/>
                </a:solidFill>
                <a:latin typeface="Nunito" panose="00000500000000000000"/>
                <a:ea typeface="Nunito" panose="00000500000000000000"/>
                <a:cs typeface="Nunito" panose="00000500000000000000"/>
                <a:sym typeface="Nunito" panose="00000500000000000000"/>
              </a:rPr>
              <a:t>and allows them </a:t>
            </a:r>
            <a:r>
              <a:rPr lang="en-GB" b="1">
                <a:solidFill>
                  <a:srgbClr val="000000"/>
                </a:solidFill>
                <a:latin typeface="Nunito" panose="00000500000000000000"/>
                <a:ea typeface="Nunito" panose="00000500000000000000"/>
                <a:cs typeface="Nunito" panose="00000500000000000000"/>
                <a:sym typeface="Nunito" panose="00000500000000000000"/>
              </a:rPr>
              <a:t>to share and explore references and educational materials.</a:t>
            </a: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just" rtl="0">
              <a:spcBef>
                <a:spcPts val="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 </a:t>
            </a: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l" rtl="0">
              <a:spcBef>
                <a:spcPts val="0"/>
              </a:spcBef>
              <a:spcAft>
                <a:spcPts val="1600"/>
              </a:spcAft>
              <a:buNone/>
            </a:pPr>
            <a:endParaRPr>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en-US" altLang="en-GB">
                <a:solidFill>
                  <a:srgbClr val="000000"/>
                </a:solidFill>
              </a:rPr>
              <a:t>Features</a:t>
            </a:r>
            <a:r>
              <a:rPr lang="en-GB">
                <a:solidFill>
                  <a:srgbClr val="000000"/>
                </a:solidFill>
              </a:rPr>
              <a:t> of EduWonder :</a:t>
            </a:r>
            <a:endParaRPr lang="en-GB">
              <a:solidFill>
                <a:srgbClr val="000000"/>
              </a:solidFill>
            </a:endParaRPr>
          </a:p>
        </p:txBody>
      </p:sp>
      <p:sp>
        <p:nvSpPr>
          <p:cNvPr id="76" name="Google Shape;76;p15"/>
          <p:cNvSpPr txBox="1"/>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228600" algn="just" rtl="0">
              <a:lnSpc>
                <a:spcPct val="150000"/>
              </a:lnSpc>
              <a:spcBef>
                <a:spcPts val="0"/>
              </a:spcBef>
              <a:spcAft>
                <a:spcPts val="0"/>
              </a:spcAft>
              <a:buClr>
                <a:srgbClr val="000000"/>
              </a:buClr>
              <a:buSzPts val="1100"/>
              <a:buFont typeface="Arial" panose="020B0604020202020204"/>
              <a:buNone/>
            </a:pPr>
            <a:r>
              <a:rPr lang="en-GB">
                <a:solidFill>
                  <a:srgbClr val="000000"/>
                </a:solidFill>
                <a:latin typeface="Nunito" panose="00000500000000000000"/>
                <a:ea typeface="Nunito" panose="00000500000000000000"/>
                <a:cs typeface="Nunito" panose="00000500000000000000"/>
                <a:sym typeface="Nunito" panose="00000500000000000000"/>
              </a:rPr>
              <a:t>·    </a:t>
            </a:r>
            <a:r>
              <a:rPr lang="en-GB" sz="2000" b="1">
                <a:solidFill>
                  <a:srgbClr val="000000"/>
                </a:solidFill>
                <a:latin typeface="Nunito" panose="00000500000000000000"/>
                <a:ea typeface="Nunito" panose="00000500000000000000"/>
                <a:cs typeface="Nunito" panose="00000500000000000000"/>
                <a:sym typeface="Nunito" panose="00000500000000000000"/>
              </a:rPr>
              <a:t>Lifelong learning</a:t>
            </a:r>
            <a:endParaRPr lang="en-GB" sz="2000" b="1">
              <a:solidFill>
                <a:srgbClr val="000000"/>
              </a:solidFill>
              <a:latin typeface="Nunito" panose="00000500000000000000"/>
              <a:ea typeface="Nunito" panose="00000500000000000000"/>
              <a:cs typeface="Nunito" panose="00000500000000000000"/>
              <a:sym typeface="Nunito" panose="00000500000000000000"/>
            </a:endParaRPr>
          </a:p>
          <a:p>
            <a:pPr marL="457200" lvl="0" indent="-228600" algn="just" rtl="0">
              <a:lnSpc>
                <a:spcPct val="150000"/>
              </a:lnSpc>
              <a:spcBef>
                <a:spcPts val="0"/>
              </a:spcBef>
              <a:spcAft>
                <a:spcPts val="0"/>
              </a:spcAft>
              <a:buClr>
                <a:srgbClr val="000000"/>
              </a:buClr>
              <a:buSzPts val="1100"/>
              <a:buFont typeface="Arial" panose="020B0604020202020204"/>
              <a:buNone/>
            </a:pPr>
            <a:r>
              <a:rPr lang="en-GB" sz="2000">
                <a:solidFill>
                  <a:srgbClr val="000000"/>
                </a:solidFill>
                <a:latin typeface="Nunito" panose="00000500000000000000"/>
                <a:ea typeface="Nunito" panose="00000500000000000000"/>
                <a:cs typeface="Nunito" panose="00000500000000000000"/>
                <a:sym typeface="Nunito" panose="00000500000000000000"/>
              </a:rPr>
              <a:t>· </a:t>
            </a:r>
            <a:r>
              <a:rPr lang="en-US" altLang="en-GB" sz="2000" b="1">
                <a:solidFill>
                  <a:srgbClr val="000000"/>
                </a:solidFill>
                <a:latin typeface="Nunito" panose="00000500000000000000"/>
                <a:ea typeface="Nunito" panose="00000500000000000000"/>
                <a:cs typeface="Nunito" panose="00000500000000000000"/>
                <a:sym typeface="Nunito" panose="00000500000000000000"/>
              </a:rPr>
              <a:t>	 </a:t>
            </a:r>
            <a:r>
              <a:rPr lang="en-GB" sz="2000" b="1">
                <a:solidFill>
                  <a:srgbClr val="000000"/>
                </a:solidFill>
                <a:latin typeface="Nunito" panose="00000500000000000000"/>
                <a:ea typeface="Nunito" panose="00000500000000000000"/>
                <a:cs typeface="Nunito" panose="00000500000000000000"/>
                <a:sym typeface="Nunito" panose="00000500000000000000"/>
              </a:rPr>
              <a:t>Institutional responsiveness</a:t>
            </a:r>
            <a:endParaRPr lang="en-GB" sz="2000" b="1">
              <a:solidFill>
                <a:srgbClr val="000000"/>
              </a:solidFill>
              <a:latin typeface="Nunito" panose="00000500000000000000"/>
              <a:ea typeface="Nunito" panose="00000500000000000000"/>
              <a:cs typeface="Nunito" panose="00000500000000000000"/>
              <a:sym typeface="Nunito" panose="00000500000000000000"/>
            </a:endParaRPr>
          </a:p>
          <a:p>
            <a:pPr marL="457200" lvl="0" indent="-228600" algn="just" rtl="0">
              <a:lnSpc>
                <a:spcPct val="150000"/>
              </a:lnSpc>
              <a:spcBef>
                <a:spcPts val="0"/>
              </a:spcBef>
              <a:spcAft>
                <a:spcPts val="0"/>
              </a:spcAft>
              <a:buClr>
                <a:srgbClr val="000000"/>
              </a:buClr>
              <a:buSzPts val="1100"/>
              <a:buFont typeface="Arial" panose="020B0604020202020204"/>
              <a:buNone/>
            </a:pPr>
            <a:r>
              <a:rPr lang="en-GB" sz="2000">
                <a:solidFill>
                  <a:srgbClr val="000000"/>
                </a:solidFill>
                <a:latin typeface="Nunito" panose="00000500000000000000"/>
                <a:ea typeface="Nunito" panose="00000500000000000000"/>
                <a:cs typeface="Nunito" panose="00000500000000000000"/>
                <a:sym typeface="Nunito" panose="00000500000000000000"/>
              </a:rPr>
              <a:t>·    </a:t>
            </a:r>
            <a:r>
              <a:rPr lang="en-GB" sz="2000" b="1">
                <a:solidFill>
                  <a:srgbClr val="000000"/>
                </a:solidFill>
                <a:latin typeface="Nunito" panose="00000500000000000000"/>
                <a:ea typeface="Nunito" panose="00000500000000000000"/>
                <a:cs typeface="Nunito" panose="00000500000000000000"/>
                <a:sym typeface="Nunito" panose="00000500000000000000"/>
              </a:rPr>
              <a:t>Efficient use of resources</a:t>
            </a:r>
            <a:endParaRPr lang="en-GB" sz="2000" b="1">
              <a:solidFill>
                <a:srgbClr val="000000"/>
              </a:solidFill>
              <a:latin typeface="Nunito" panose="00000500000000000000"/>
              <a:ea typeface="Nunito" panose="00000500000000000000"/>
              <a:cs typeface="Nunito" panose="00000500000000000000"/>
              <a:sym typeface="Nunito" panose="00000500000000000000"/>
            </a:endParaRPr>
          </a:p>
          <a:p>
            <a:pPr marL="457200" lvl="0" indent="-228600" algn="just" rtl="0">
              <a:lnSpc>
                <a:spcPct val="150000"/>
              </a:lnSpc>
              <a:spcBef>
                <a:spcPts val="0"/>
              </a:spcBef>
              <a:spcAft>
                <a:spcPts val="0"/>
              </a:spcAft>
              <a:buClr>
                <a:srgbClr val="000000"/>
              </a:buClr>
              <a:buSzPts val="1100"/>
              <a:buFont typeface="Arial" panose="020B0604020202020204"/>
              <a:buNone/>
            </a:pPr>
            <a:r>
              <a:rPr lang="en-GB">
                <a:solidFill>
                  <a:srgbClr val="000000"/>
                </a:solidFill>
                <a:latin typeface="Nunito" panose="00000500000000000000"/>
                <a:ea typeface="Nunito" panose="00000500000000000000"/>
                <a:cs typeface="Nunito" panose="00000500000000000000"/>
                <a:sym typeface="Nunito" panose="00000500000000000000"/>
              </a:rPr>
              <a:t>·    </a:t>
            </a:r>
            <a:r>
              <a:rPr lang="en-US" altLang="en-GB" b="1">
                <a:solidFill>
                  <a:srgbClr val="000000"/>
                </a:solidFill>
                <a:latin typeface="Nunito" panose="00000500000000000000"/>
                <a:ea typeface="Nunito" panose="00000500000000000000"/>
                <a:cs typeface="Nunito" panose="00000500000000000000"/>
                <a:sym typeface="Nunito" panose="00000500000000000000"/>
              </a:rPr>
              <a:t>C</a:t>
            </a:r>
            <a:r>
              <a:rPr lang="en-GB" sz="2000" b="1">
                <a:solidFill>
                  <a:srgbClr val="000000"/>
                </a:solidFill>
                <a:latin typeface="Nunito" panose="00000500000000000000"/>
                <a:ea typeface="Nunito" panose="00000500000000000000"/>
                <a:cs typeface="Nunito" panose="00000500000000000000"/>
                <a:sym typeface="Nunito" panose="00000500000000000000"/>
              </a:rPr>
              <a:t>ollaborative involvement</a:t>
            </a:r>
            <a:endParaRPr lang="en-GB" sz="2000" b="1">
              <a:solidFill>
                <a:srgbClr val="000000"/>
              </a:solidFill>
              <a:latin typeface="Nunito" panose="00000500000000000000"/>
              <a:ea typeface="Nunito" panose="00000500000000000000"/>
              <a:cs typeface="Nunito" panose="00000500000000000000"/>
              <a:sym typeface="Nunito" panose="00000500000000000000"/>
            </a:endParaRPr>
          </a:p>
          <a:p>
            <a:pPr marL="457200" lvl="0" indent="-228600" algn="just" rtl="0">
              <a:lnSpc>
                <a:spcPct val="150000"/>
              </a:lnSpc>
              <a:spcBef>
                <a:spcPts val="0"/>
              </a:spcBef>
              <a:spcAft>
                <a:spcPts val="0"/>
              </a:spcAft>
              <a:buClr>
                <a:srgbClr val="000000"/>
              </a:buClr>
              <a:buSzPts val="1100"/>
              <a:buFont typeface="Arial" panose="020B0604020202020204"/>
              <a:buNone/>
            </a:pPr>
            <a:r>
              <a:rPr lang="en-GB">
                <a:solidFill>
                  <a:srgbClr val="000000"/>
                </a:solidFill>
                <a:latin typeface="Nunito" panose="00000500000000000000"/>
                <a:ea typeface="Nunito" panose="00000500000000000000"/>
                <a:cs typeface="Nunito" panose="00000500000000000000"/>
                <a:sym typeface="Nunito" panose="00000500000000000000"/>
              </a:rPr>
              <a:t>·    </a:t>
            </a:r>
            <a:r>
              <a:rPr lang="en-GB" b="1">
                <a:solidFill>
                  <a:srgbClr val="000000"/>
                </a:solidFill>
                <a:latin typeface="Nunito" panose="00000500000000000000"/>
                <a:ea typeface="Nunito" panose="00000500000000000000"/>
                <a:cs typeface="Nunito" panose="00000500000000000000"/>
                <a:sym typeface="Nunito" panose="00000500000000000000"/>
              </a:rPr>
              <a:t>Self help</a:t>
            </a: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l" rtl="0">
              <a:spcBef>
                <a:spcPts val="0"/>
              </a:spcBef>
              <a:spcAft>
                <a:spcPts val="1600"/>
              </a:spcAft>
              <a:buNone/>
            </a:pPr>
            <a:endParaRPr>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Dashboard</a:t>
            </a:r>
            <a:endParaRPr lang="en-GB"/>
          </a:p>
        </p:txBody>
      </p:sp>
      <p:sp>
        <p:nvSpPr>
          <p:cNvPr id="94" name="Google Shape;94;p18"/>
          <p:cNvSpPr txBox="1"/>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266700" lvl="0" indent="-26670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The dashboard of the website is the main interface where the user interacts</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with the website.</a:t>
            </a: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just" rtl="0">
              <a:spcBef>
                <a:spcPts val="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The dashboard contains all the educational media or information from the groups that the user is already a part of.</a:t>
            </a: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This is where the user gets access to a large number of groups he can join.</a:t>
            </a:r>
            <a:endParaRPr>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The dashboard allows the users to review and rate the resources which helps</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refine the quality of information the user is exposed to. </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Clr>
                <a:srgbClr val="000000"/>
              </a:buClr>
              <a:buSzPts val="1100"/>
              <a:buFont typeface="Arial" panose="020B0604020202020204"/>
              <a:buNone/>
            </a:pP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l" rtl="0">
              <a:spcBef>
                <a:spcPts val="0"/>
              </a:spcBef>
              <a:spcAft>
                <a:spcPts val="0"/>
              </a:spcAft>
              <a:buClr>
                <a:srgbClr val="000000"/>
              </a:buClr>
              <a:buSzPts val="1100"/>
              <a:buFont typeface="Arial" panose="020B0604020202020204"/>
              <a:buNone/>
            </a:pP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l" rtl="0">
              <a:spcBef>
                <a:spcPts val="0"/>
              </a:spcBef>
              <a:spcAft>
                <a:spcPts val="1600"/>
              </a:spcAft>
              <a:buNone/>
            </a:pPr>
            <a:endParaRPr>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8375"/>
            <a:ext cx="8520600" cy="733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a:solidFill>
                  <a:srgbClr val="000000"/>
                </a:solidFill>
              </a:rPr>
              <a:t>Creating and joining a group</a:t>
            </a:r>
            <a:endParaRPr lang="en-GB">
              <a:solidFill>
                <a:srgbClr val="000000"/>
              </a:solidFill>
            </a:endParaRPr>
          </a:p>
        </p:txBody>
      </p:sp>
      <p:sp>
        <p:nvSpPr>
          <p:cNvPr id="100" name="Google Shape;100;p19"/>
          <p:cNvSpPr txBox="1"/>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It provides the user with options of creating his own group where he can :</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Collect information regarding a general topic and share those with the</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members in his collaborative.</a:t>
            </a:r>
            <a:endParaRPr>
              <a:solidFill>
                <a:srgbClr val="000000"/>
              </a:solidFill>
              <a:latin typeface="Nunito" panose="00000500000000000000"/>
              <a:ea typeface="Nunito" panose="00000500000000000000"/>
              <a:cs typeface="Nunito" panose="00000500000000000000"/>
              <a:sym typeface="Nunito" panose="00000500000000000000"/>
            </a:endParaRPr>
          </a:p>
          <a:p>
            <a:pPr marL="0" lvl="0" indent="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Other interested users can join a certain group to gain information regarding the same or share their own knowledge from the web, with other members.</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None/>
            </a:pPr>
            <a:r>
              <a:rPr lang="en-GB" b="1">
                <a:solidFill>
                  <a:srgbClr val="000000"/>
                </a:solidFill>
                <a:latin typeface="Nunito" panose="00000500000000000000"/>
                <a:ea typeface="Nunito" panose="00000500000000000000"/>
                <a:cs typeface="Nunito" panose="00000500000000000000"/>
                <a:sym typeface="Nunito" panose="00000500000000000000"/>
              </a:rPr>
              <a:t>Users can meet like minded people and work together towards effective</a:t>
            </a:r>
            <a:endParaRPr b="1">
              <a:solidFill>
                <a:srgbClr val="000000"/>
              </a:solidFill>
              <a:latin typeface="Nunito" panose="00000500000000000000"/>
              <a:ea typeface="Nunito" panose="00000500000000000000"/>
              <a:cs typeface="Nunito" panose="00000500000000000000"/>
              <a:sym typeface="Nunito" panose="00000500000000000000"/>
            </a:endParaRPr>
          </a:p>
          <a:p>
            <a:pPr marL="266700" lvl="0" indent="-266700" algn="just" rtl="0">
              <a:spcBef>
                <a:spcPts val="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classroom projects, examinations and competitions. </a:t>
            </a:r>
            <a:endParaRPr b="1">
              <a:solidFill>
                <a:srgbClr val="000000"/>
              </a:solidFill>
              <a:latin typeface="Nunito" panose="00000500000000000000"/>
              <a:ea typeface="Nunito" panose="00000500000000000000"/>
              <a:cs typeface="Nunito" panose="00000500000000000000"/>
              <a:sym typeface="Nunito" panose="00000500000000000000"/>
            </a:endParaRPr>
          </a:p>
          <a:p>
            <a:pPr marL="0" lvl="0" indent="0" algn="l" rtl="0">
              <a:spcBef>
                <a:spcPts val="0"/>
              </a:spcBef>
              <a:spcAft>
                <a:spcPts val="1600"/>
              </a:spcAft>
              <a:buNone/>
            </a:pPr>
            <a:endParaRPr>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30800" y="2260286"/>
            <a:ext cx="8282400" cy="1516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panose="020B0604020202020204"/>
              <a:buNone/>
            </a:pPr>
            <a:r>
              <a:rPr lang="en-GB" sz="4800" b="1">
                <a:solidFill>
                  <a:srgbClr val="FFFFFF"/>
                </a:solidFill>
              </a:rPr>
              <a:t>Why go for EduWonder?</a:t>
            </a:r>
            <a:endParaRPr sz="4800" b="1">
              <a:solidFill>
                <a:srgbClr val="FFFFFF"/>
              </a:solidFill>
            </a:endParaRPr>
          </a:p>
          <a:p>
            <a:pPr marL="0" lvl="0" indent="0" algn="ctr" rtl="0">
              <a:spcBef>
                <a:spcPts val="0"/>
              </a:spcBef>
              <a:spcAft>
                <a:spcPts val="0"/>
              </a:spcAft>
              <a:buNone/>
            </a:pPr>
            <a:endParaRPr sz="4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1"/>
          <p:cNvSpPr txBox="1"/>
          <p:nvPr>
            <p:ph type="body" idx="1"/>
          </p:nvPr>
        </p:nvSpPr>
        <p:spPr>
          <a:xfrm>
            <a:off x="311785" y="1308735"/>
            <a:ext cx="8520430" cy="363474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b="1">
                <a:solidFill>
                  <a:srgbClr val="222222"/>
                </a:solidFill>
                <a:highlight>
                  <a:srgbClr val="FFFFFF"/>
                </a:highlight>
                <a:latin typeface="Nunito" panose="00000500000000000000"/>
                <a:ea typeface="Nunito" panose="00000500000000000000"/>
                <a:cs typeface="Nunito" panose="00000500000000000000"/>
                <a:sym typeface="Nunito" panose="00000500000000000000"/>
              </a:rPr>
              <a:t>In the teachers dashboard, one could create groups and add students, they can create and assign work to then be submitted digitally by students.  Also the teacher has the access to make up the group i.e. the digital classroom according to their own style. </a:t>
            </a:r>
            <a:endParaRPr b="1">
              <a:solidFill>
                <a:srgbClr val="222222"/>
              </a:solidFill>
              <a:highlight>
                <a:srgbClr val="FFFFFF"/>
              </a:highlight>
              <a:latin typeface="Nunito" panose="00000500000000000000"/>
              <a:ea typeface="Nunito" panose="00000500000000000000"/>
              <a:cs typeface="Nunito" panose="00000500000000000000"/>
              <a:sym typeface="Nunito" panose="00000500000000000000"/>
            </a:endParaRPr>
          </a:p>
          <a:p>
            <a:pPr marL="0" lvl="0" indent="0" algn="just" rtl="0">
              <a:lnSpc>
                <a:spcPct val="100000"/>
              </a:lnSpc>
              <a:spcBef>
                <a:spcPts val="3300"/>
              </a:spcBef>
              <a:spcAft>
                <a:spcPts val="0"/>
              </a:spcAft>
              <a:buClr>
                <a:srgbClr val="000000"/>
              </a:buClr>
              <a:buSzPts val="1100"/>
              <a:buFont typeface="Arial" panose="020B0604020202020204"/>
              <a:buNone/>
            </a:pPr>
            <a:r>
              <a:rPr lang="en-GB" b="1">
                <a:solidFill>
                  <a:srgbClr val="222222"/>
                </a:solidFill>
                <a:latin typeface="Nunito" panose="00000500000000000000"/>
                <a:ea typeface="Nunito" panose="00000500000000000000"/>
                <a:cs typeface="Nunito" panose="00000500000000000000"/>
                <a:sym typeface="Nunito" panose="00000500000000000000"/>
              </a:rPr>
              <a:t>Once assignments are created, teachers can share them with the rest of EduWonder collaborative by making them public.</a:t>
            </a:r>
            <a:endParaRPr lang="en-GB" b="1">
              <a:solidFill>
                <a:srgbClr val="222222"/>
              </a:solidFill>
              <a:latin typeface="Nunito" panose="00000500000000000000"/>
              <a:ea typeface="Nunito" panose="00000500000000000000"/>
              <a:cs typeface="Nunito" panose="00000500000000000000"/>
              <a:sym typeface="Nunito" panose="00000500000000000000"/>
            </a:endParaRPr>
          </a:p>
          <a:p>
            <a:pPr marL="0" lvl="0" indent="0" algn="l" rtl="0">
              <a:spcBef>
                <a:spcPts val="0"/>
              </a:spcBef>
              <a:spcAft>
                <a:spcPts val="0"/>
              </a:spcAft>
              <a:buNone/>
            </a:pPr>
            <a:r>
              <a:rPr lang="en-GB" b="1">
                <a:latin typeface="Nunito" panose="00000500000000000000"/>
                <a:ea typeface="Nunito" panose="00000500000000000000"/>
                <a:cs typeface="Nunito" panose="00000500000000000000"/>
                <a:sym typeface="Nunito" panose="00000500000000000000"/>
              </a:rPr>
              <a:t>The students can upload the solutions to the assignments in the form of posts which will be reviewed by the teachers.</a:t>
            </a:r>
            <a:endParaRPr b="1">
              <a:latin typeface="Nunito" panose="00000500000000000000"/>
              <a:ea typeface="Nunito" panose="00000500000000000000"/>
              <a:cs typeface="Nunito" panose="00000500000000000000"/>
              <a:sym typeface="Nunito" panose="00000500000000000000"/>
            </a:endParaRPr>
          </a:p>
          <a:p>
            <a:pPr marL="0" lvl="0" indent="0" algn="just" rtl="0">
              <a:spcBef>
                <a:spcPts val="1600"/>
              </a:spcBef>
              <a:spcAft>
                <a:spcPts val="0"/>
              </a:spcAft>
              <a:buClr>
                <a:srgbClr val="000000"/>
              </a:buClr>
              <a:buSzPts val="1100"/>
              <a:buFont typeface="Arial" panose="020B0604020202020204"/>
              <a:buNone/>
            </a:pPr>
            <a:r>
              <a:rPr lang="en-GB" b="1">
                <a:solidFill>
                  <a:srgbClr val="000000"/>
                </a:solidFill>
                <a:latin typeface="Nunito" panose="00000500000000000000"/>
                <a:ea typeface="Nunito" panose="00000500000000000000"/>
                <a:cs typeface="Nunito" panose="00000500000000000000"/>
                <a:sym typeface="Nunito" panose="00000500000000000000"/>
              </a:rPr>
              <a:t>This will integrate the students and the teachers together and result in an effective learning process.</a:t>
            </a:r>
            <a:endParaRPr b="1">
              <a:latin typeface="Nunito" panose="00000500000000000000"/>
              <a:ea typeface="Nunito" panose="00000500000000000000"/>
              <a:cs typeface="Nunito" panose="00000500000000000000"/>
              <a:sym typeface="Nunito" panose="00000500000000000000"/>
            </a:endParaRPr>
          </a:p>
          <a:p>
            <a:pPr marL="0" lvl="0" indent="0" algn="just" rtl="0">
              <a:lnSpc>
                <a:spcPct val="100000"/>
              </a:lnSpc>
              <a:spcBef>
                <a:spcPts val="3300"/>
              </a:spcBef>
              <a:spcAft>
                <a:spcPts val="0"/>
              </a:spcAft>
              <a:buClr>
                <a:srgbClr val="000000"/>
              </a:buClr>
              <a:buSzPts val="1100"/>
              <a:buFont typeface="Arial" panose="020B0604020202020204"/>
              <a:buNone/>
            </a:pPr>
            <a:endParaRPr b="1">
              <a:solidFill>
                <a:srgbClr val="222222"/>
              </a:solidFill>
              <a:highlight>
                <a:srgbClr val="FFFFFF"/>
              </a:highlight>
              <a:latin typeface="Nunito" panose="00000500000000000000"/>
              <a:ea typeface="Nunito" panose="00000500000000000000"/>
              <a:cs typeface="Nunito" panose="00000500000000000000"/>
              <a:sym typeface="Nunito" panose="00000500000000000000"/>
            </a:endParaRPr>
          </a:p>
          <a:p>
            <a:pPr marL="0" lvl="0" indent="0" algn="l" rtl="0">
              <a:lnSpc>
                <a:spcPct val="100000"/>
              </a:lnSpc>
              <a:spcBef>
                <a:spcPts val="3300"/>
              </a:spcBef>
              <a:spcAft>
                <a:spcPts val="1600"/>
              </a:spcAft>
              <a:buNone/>
            </a:pPr>
            <a:endParaRPr>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THANK YOU</a:t>
            </a:r>
            <a:endParaRPr sz="4800"/>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WPS Presentation</Application>
  <PresentationFormat/>
  <Paragraphs>67</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Arial</vt:lpstr>
      <vt:lpstr>Oswald</vt:lpstr>
      <vt:lpstr>Source Code Pro</vt:lpstr>
      <vt:lpstr>Malgun Gothic</vt:lpstr>
      <vt:lpstr>Malgun Gothic Semilight</vt:lpstr>
      <vt:lpstr>Nunito</vt:lpstr>
      <vt:lpstr>Microsoft YaHei</vt:lpstr>
      <vt:lpstr/>
      <vt:lpstr>Arial Unicode MS</vt:lpstr>
      <vt:lpstr>Segoe Print</vt:lpstr>
      <vt:lpstr>Modern Writer</vt:lpstr>
      <vt:lpstr>EduWonder</vt:lpstr>
      <vt:lpstr>PROBLEM STATEMENT </vt:lpstr>
      <vt:lpstr>About EduWonder</vt:lpstr>
      <vt:lpstr>Principles of EduWonder :</vt:lpstr>
      <vt:lpstr>Dashboard</vt:lpstr>
      <vt:lpstr>Creating and joining a group</vt:lpstr>
      <vt:lpstr>Why go for EduWonder?</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EduWonder</dc:title>
  <dc:creator/>
  <cp:lastModifiedBy>KIIT</cp:lastModifiedBy>
  <cp:revision>14</cp:revision>
  <dcterms:created xsi:type="dcterms:W3CDTF">2019-03-10T11:51:00Z</dcterms:created>
  <dcterms:modified xsi:type="dcterms:W3CDTF">2019-03-10T12:59:51Z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