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8" r:id="rId2"/>
    <p:sldId id="257" r:id="rId3"/>
    <p:sldId id="277" r:id="rId4"/>
    <p:sldId id="271" r:id="rId5"/>
    <p:sldId id="274" r:id="rId6"/>
    <p:sldId id="275" r:id="rId7"/>
    <p:sldId id="276" r:id="rId8"/>
    <p:sldId id="279" r:id="rId9"/>
    <p:sldId id="280" r:id="rId10"/>
    <p:sldId id="281" r:id="rId11"/>
    <p:sldId id="259" r:id="rId12"/>
    <p:sldId id="282" r:id="rId13"/>
    <p:sldId id="283" r:id="rId14"/>
    <p:sldId id="284" r:id="rId15"/>
    <p:sldId id="286" r:id="rId16"/>
    <p:sldId id="287" r:id="rId17"/>
    <p:sldId id="260" r:id="rId18"/>
    <p:sldId id="261" r:id="rId19"/>
    <p:sldId id="288" r:id="rId20"/>
    <p:sldId id="263" r:id="rId21"/>
    <p:sldId id="264" r:id="rId22"/>
    <p:sldId id="265" r:id="rId23"/>
    <p:sldId id="266" r:id="rId24"/>
    <p:sldId id="289" r:id="rId25"/>
    <p:sldId id="290" r:id="rId26"/>
    <p:sldId id="291" r:id="rId27"/>
    <p:sldId id="292"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hyperlink" Target="https://www.nice.com/rpa/rpa-guide/" TargetMode="External"/><Relationship Id="rId5" Type="http://schemas.openxmlformats.org/officeDocument/2006/relationships/image" Target="../media/image15.sv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nice.com/rpa/rpa-guide/" TargetMode="External"/><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4942A-E638-47B9-A70F-FD8B8489CE4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B446A2-1F47-4F4A-AE1C-9124F00003CF}">
      <dgm:prSet/>
      <dgm:spPr/>
      <dgm:t>
        <a:bodyPr/>
        <a:lstStyle/>
        <a:p>
          <a:r>
            <a:rPr lang="en-US" b="0" i="0">
              <a:hlinkClick xmlns:r="http://schemas.openxmlformats.org/officeDocument/2006/relationships" r:id="rId1"/>
            </a:rPr>
            <a:t>Robotic process automation (RPA)</a:t>
          </a:r>
          <a:r>
            <a:rPr lang="en-US" b="0" i="0"/>
            <a:t> is the use of computer software ‘robots’ to handle repetitive, rule-based digital tasks such as filling in the same information in multiple places, reentering data, or copying and pasting. It enables organizations to give more and more of the mundane admin work over to machines that can handle it well and in full compliance.</a:t>
          </a:r>
          <a:endParaRPr lang="en-US"/>
        </a:p>
      </dgm:t>
    </dgm:pt>
    <dgm:pt modelId="{5EF5F52A-1741-4656-B8F3-BFA52F5FEC09}" type="parTrans" cxnId="{BC45CC82-0EFC-4118-B159-D7E57D668436}">
      <dgm:prSet/>
      <dgm:spPr/>
      <dgm:t>
        <a:bodyPr/>
        <a:lstStyle/>
        <a:p>
          <a:endParaRPr lang="en-US"/>
        </a:p>
      </dgm:t>
    </dgm:pt>
    <dgm:pt modelId="{28C5A4E6-F4ED-416B-B215-0895801FE241}" type="sibTrans" cxnId="{BC45CC82-0EFC-4118-B159-D7E57D668436}">
      <dgm:prSet/>
      <dgm:spPr/>
      <dgm:t>
        <a:bodyPr/>
        <a:lstStyle/>
        <a:p>
          <a:endParaRPr lang="en-US"/>
        </a:p>
      </dgm:t>
    </dgm:pt>
    <dgm:pt modelId="{B626E0E2-39DE-4916-932A-7797FA388722}">
      <dgm:prSet/>
      <dgm:spPr/>
      <dgm:t>
        <a:bodyPr/>
        <a:lstStyle/>
        <a:p>
          <a:r>
            <a:rPr lang="en-US" b="0" i="0"/>
            <a:t>This enables an organization to achieve cost efficiencies by streamlining processes and enhancing accuracy. As importantly, it enables humans to focus on work that requires judgement, creativity and interpersonal skills rather than on routine processes. You can read our previous blog post for more info on what RPA is; this time, we delve into how RPA works.</a:t>
          </a:r>
          <a:endParaRPr lang="en-US"/>
        </a:p>
      </dgm:t>
    </dgm:pt>
    <dgm:pt modelId="{33F169BB-4020-4124-9006-59379E569B58}" type="parTrans" cxnId="{810523DE-A9F5-48B0-AE97-6B6E77AF47E8}">
      <dgm:prSet/>
      <dgm:spPr/>
      <dgm:t>
        <a:bodyPr/>
        <a:lstStyle/>
        <a:p>
          <a:endParaRPr lang="en-US"/>
        </a:p>
      </dgm:t>
    </dgm:pt>
    <dgm:pt modelId="{35A4EDC2-6D7C-4BD4-8FBD-414E5135441F}" type="sibTrans" cxnId="{810523DE-A9F5-48B0-AE97-6B6E77AF47E8}">
      <dgm:prSet/>
      <dgm:spPr/>
      <dgm:t>
        <a:bodyPr/>
        <a:lstStyle/>
        <a:p>
          <a:endParaRPr lang="en-US"/>
        </a:p>
      </dgm:t>
    </dgm:pt>
    <dgm:pt modelId="{F75C4722-B59B-4BBA-88D5-399E76705A6D}" type="pres">
      <dgm:prSet presAssocID="{3214942A-E638-47B9-A70F-FD8B8489CE42}" presName="root" presStyleCnt="0">
        <dgm:presLayoutVars>
          <dgm:dir/>
          <dgm:resizeHandles val="exact"/>
        </dgm:presLayoutVars>
      </dgm:prSet>
      <dgm:spPr/>
    </dgm:pt>
    <dgm:pt modelId="{F6BA0C45-C197-4DA1-B7AB-2CBBEA7C25A6}" type="pres">
      <dgm:prSet presAssocID="{1AB446A2-1F47-4F4A-AE1C-9124F00003CF}" presName="compNode" presStyleCnt="0"/>
      <dgm:spPr/>
    </dgm:pt>
    <dgm:pt modelId="{35DEDDDD-86D8-4EC8-B141-1294963C6C11}" type="pres">
      <dgm:prSet presAssocID="{1AB446A2-1F47-4F4A-AE1C-9124F00003C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557BCDA2-1757-4D9E-BE52-C0BDEC02BCFE}" type="pres">
      <dgm:prSet presAssocID="{1AB446A2-1F47-4F4A-AE1C-9124F00003CF}" presName="spaceRect" presStyleCnt="0"/>
      <dgm:spPr/>
    </dgm:pt>
    <dgm:pt modelId="{F0AA4157-17C5-445D-8340-EF9C4F3783E6}" type="pres">
      <dgm:prSet presAssocID="{1AB446A2-1F47-4F4A-AE1C-9124F00003CF}" presName="textRect" presStyleLbl="revTx" presStyleIdx="0" presStyleCnt="2">
        <dgm:presLayoutVars>
          <dgm:chMax val="1"/>
          <dgm:chPref val="1"/>
        </dgm:presLayoutVars>
      </dgm:prSet>
      <dgm:spPr/>
    </dgm:pt>
    <dgm:pt modelId="{2139AB86-598D-4DB5-8EC6-9C3D678CE789}" type="pres">
      <dgm:prSet presAssocID="{28C5A4E6-F4ED-416B-B215-0895801FE241}" presName="sibTrans" presStyleCnt="0"/>
      <dgm:spPr/>
    </dgm:pt>
    <dgm:pt modelId="{90FE7FA9-20BE-4C20-B713-FBE2200DD90B}" type="pres">
      <dgm:prSet presAssocID="{B626E0E2-39DE-4916-932A-7797FA388722}" presName="compNode" presStyleCnt="0"/>
      <dgm:spPr/>
    </dgm:pt>
    <dgm:pt modelId="{48A390D3-2A6D-44F9-9917-DB0822528A7E}" type="pres">
      <dgm:prSet presAssocID="{B626E0E2-39DE-4916-932A-7797FA388722}"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ullseye"/>
        </a:ext>
      </dgm:extLst>
    </dgm:pt>
    <dgm:pt modelId="{BCE87581-CDE8-4035-8C8E-FA167E6D413D}" type="pres">
      <dgm:prSet presAssocID="{B626E0E2-39DE-4916-932A-7797FA388722}" presName="spaceRect" presStyleCnt="0"/>
      <dgm:spPr/>
    </dgm:pt>
    <dgm:pt modelId="{2782C392-A9C4-451A-A8ED-194E10007400}" type="pres">
      <dgm:prSet presAssocID="{B626E0E2-39DE-4916-932A-7797FA388722}" presName="textRect" presStyleLbl="revTx" presStyleIdx="1" presStyleCnt="2">
        <dgm:presLayoutVars>
          <dgm:chMax val="1"/>
          <dgm:chPref val="1"/>
        </dgm:presLayoutVars>
      </dgm:prSet>
      <dgm:spPr/>
    </dgm:pt>
  </dgm:ptLst>
  <dgm:cxnLst>
    <dgm:cxn modelId="{97782209-8282-4EBB-ABCB-81A4A54E16BB}" type="presOf" srcId="{3214942A-E638-47B9-A70F-FD8B8489CE42}" destId="{F75C4722-B59B-4BBA-88D5-399E76705A6D}" srcOrd="0" destOrd="0" presId="urn:microsoft.com/office/officeart/2018/2/layout/IconLabelList"/>
    <dgm:cxn modelId="{F2761B20-D98B-4DD3-82D5-216D44AB264C}" type="presOf" srcId="{1AB446A2-1F47-4F4A-AE1C-9124F00003CF}" destId="{F0AA4157-17C5-445D-8340-EF9C4F3783E6}" srcOrd="0" destOrd="0" presId="urn:microsoft.com/office/officeart/2018/2/layout/IconLabelList"/>
    <dgm:cxn modelId="{BC45CC82-0EFC-4118-B159-D7E57D668436}" srcId="{3214942A-E638-47B9-A70F-FD8B8489CE42}" destId="{1AB446A2-1F47-4F4A-AE1C-9124F00003CF}" srcOrd="0" destOrd="0" parTransId="{5EF5F52A-1741-4656-B8F3-BFA52F5FEC09}" sibTransId="{28C5A4E6-F4ED-416B-B215-0895801FE241}"/>
    <dgm:cxn modelId="{4EB34395-F623-4BC0-851C-9BB323048AD6}" type="presOf" srcId="{B626E0E2-39DE-4916-932A-7797FA388722}" destId="{2782C392-A9C4-451A-A8ED-194E10007400}" srcOrd="0" destOrd="0" presId="urn:microsoft.com/office/officeart/2018/2/layout/IconLabelList"/>
    <dgm:cxn modelId="{810523DE-A9F5-48B0-AE97-6B6E77AF47E8}" srcId="{3214942A-E638-47B9-A70F-FD8B8489CE42}" destId="{B626E0E2-39DE-4916-932A-7797FA388722}" srcOrd="1" destOrd="0" parTransId="{33F169BB-4020-4124-9006-59379E569B58}" sibTransId="{35A4EDC2-6D7C-4BD4-8FBD-414E5135441F}"/>
    <dgm:cxn modelId="{0BC8FE1F-4BB3-46A2-A421-38389E2056E3}" type="presParOf" srcId="{F75C4722-B59B-4BBA-88D5-399E76705A6D}" destId="{F6BA0C45-C197-4DA1-B7AB-2CBBEA7C25A6}" srcOrd="0" destOrd="0" presId="urn:microsoft.com/office/officeart/2018/2/layout/IconLabelList"/>
    <dgm:cxn modelId="{878B9727-5B32-4CF0-A345-FCD9175F3AE0}" type="presParOf" srcId="{F6BA0C45-C197-4DA1-B7AB-2CBBEA7C25A6}" destId="{35DEDDDD-86D8-4EC8-B141-1294963C6C11}" srcOrd="0" destOrd="0" presId="urn:microsoft.com/office/officeart/2018/2/layout/IconLabelList"/>
    <dgm:cxn modelId="{22C52D8E-8894-4BA0-8BC8-88ED93E48B3C}" type="presParOf" srcId="{F6BA0C45-C197-4DA1-B7AB-2CBBEA7C25A6}" destId="{557BCDA2-1757-4D9E-BE52-C0BDEC02BCFE}" srcOrd="1" destOrd="0" presId="urn:microsoft.com/office/officeart/2018/2/layout/IconLabelList"/>
    <dgm:cxn modelId="{EB3DF8E5-B3C0-4410-A946-9B0812A589ED}" type="presParOf" srcId="{F6BA0C45-C197-4DA1-B7AB-2CBBEA7C25A6}" destId="{F0AA4157-17C5-445D-8340-EF9C4F3783E6}" srcOrd="2" destOrd="0" presId="urn:microsoft.com/office/officeart/2018/2/layout/IconLabelList"/>
    <dgm:cxn modelId="{A6784B9E-DB57-4BB9-BB56-F097C17CA0E9}" type="presParOf" srcId="{F75C4722-B59B-4BBA-88D5-399E76705A6D}" destId="{2139AB86-598D-4DB5-8EC6-9C3D678CE789}" srcOrd="1" destOrd="0" presId="urn:microsoft.com/office/officeart/2018/2/layout/IconLabelList"/>
    <dgm:cxn modelId="{54CAC9E2-FDB3-44D1-AA6C-E53FEFF295C5}" type="presParOf" srcId="{F75C4722-B59B-4BBA-88D5-399E76705A6D}" destId="{90FE7FA9-20BE-4C20-B713-FBE2200DD90B}" srcOrd="2" destOrd="0" presId="urn:microsoft.com/office/officeart/2018/2/layout/IconLabelList"/>
    <dgm:cxn modelId="{FADA009B-9F80-4C39-BA33-971A48CE966E}" type="presParOf" srcId="{90FE7FA9-20BE-4C20-B713-FBE2200DD90B}" destId="{48A390D3-2A6D-44F9-9917-DB0822528A7E}" srcOrd="0" destOrd="0" presId="urn:microsoft.com/office/officeart/2018/2/layout/IconLabelList"/>
    <dgm:cxn modelId="{7D1CBB3F-08F4-4C8A-BA89-3C0B5C9D1BF0}" type="presParOf" srcId="{90FE7FA9-20BE-4C20-B713-FBE2200DD90B}" destId="{BCE87581-CDE8-4035-8C8E-FA167E6D413D}" srcOrd="1" destOrd="0" presId="urn:microsoft.com/office/officeart/2018/2/layout/IconLabelList"/>
    <dgm:cxn modelId="{B521BDC4-21E1-404D-84DB-4D830F947316}" type="presParOf" srcId="{90FE7FA9-20BE-4C20-B713-FBE2200DD90B}" destId="{2782C392-A9C4-451A-A8ED-194E100074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DDDD-86D8-4EC8-B141-1294963C6C11}">
      <dsp:nvSpPr>
        <dsp:cNvPr id="0" name=""/>
        <dsp:cNvSpPr/>
      </dsp:nvSpPr>
      <dsp:spPr>
        <a:xfrm>
          <a:off x="1747800" y="56885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AA4157-17C5-445D-8340-EF9C4F3783E6}">
      <dsp:nvSpPr>
        <dsp:cNvPr id="0" name=""/>
        <dsp:cNvSpPr/>
      </dsp:nvSpPr>
      <dsp:spPr>
        <a:xfrm>
          <a:off x="559800" y="2994984"/>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hlinkClick xmlns:r="http://schemas.openxmlformats.org/officeDocument/2006/relationships" r:id="rId3"/>
            </a:rPr>
            <a:t>Robotic process automation (RPA)</a:t>
          </a:r>
          <a:r>
            <a:rPr lang="en-US" sz="1100" b="0" i="0" kern="1200"/>
            <a:t> is the use of computer software ‘robots’ to handle repetitive, rule-based digital tasks such as filling in the same information in multiple places, reentering data, or copying and pasting. It enables organizations to give more and more of the mundane admin work over to machines that can handle it well and in full compliance.</a:t>
          </a:r>
          <a:endParaRPr lang="en-US" sz="1100" kern="1200"/>
        </a:p>
      </dsp:txBody>
      <dsp:txXfrm>
        <a:off x="559800" y="2994984"/>
        <a:ext cx="4320000" cy="787500"/>
      </dsp:txXfrm>
    </dsp:sp>
    <dsp:sp modelId="{48A390D3-2A6D-44F9-9917-DB0822528A7E}">
      <dsp:nvSpPr>
        <dsp:cNvPr id="0" name=""/>
        <dsp:cNvSpPr/>
      </dsp:nvSpPr>
      <dsp:spPr>
        <a:xfrm>
          <a:off x="6823800" y="568853"/>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2C392-A9C4-451A-A8ED-194E10007400}">
      <dsp:nvSpPr>
        <dsp:cNvPr id="0" name=""/>
        <dsp:cNvSpPr/>
      </dsp:nvSpPr>
      <dsp:spPr>
        <a:xfrm>
          <a:off x="5635800" y="2994984"/>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This enables an organization to achieve cost efficiencies by streamlining processes and enhancing accuracy. As importantly, it enables humans to focus on work that requires judgement, creativity and interpersonal skills rather than on routine processes. You can read our previous blog post for more info on what RPA is; this time, we delve into how RPA works.</a:t>
          </a:r>
          <a:endParaRPr lang="en-US" sz="1100" kern="1200"/>
        </a:p>
      </dsp:txBody>
      <dsp:txXfrm>
        <a:off x="5635800" y="2994984"/>
        <a:ext cx="432000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02994-E837-4F52-933A-BF5D372C63F1}"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49ECC-2A5C-46A3-8364-9FF8CA2F4871}" type="slidenum">
              <a:rPr lang="en-US" smtClean="0"/>
              <a:t>‹#›</a:t>
            </a:fld>
            <a:endParaRPr lang="en-US"/>
          </a:p>
        </p:txBody>
      </p:sp>
    </p:spTree>
    <p:extLst>
      <p:ext uri="{BB962C8B-B14F-4D97-AF65-F5344CB8AC3E}">
        <p14:creationId xmlns:p14="http://schemas.microsoft.com/office/powerpoint/2010/main" val="1712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549ECC-2A5C-46A3-8364-9FF8CA2F4871}" type="slidenum">
              <a:rPr lang="en-US" smtClean="0"/>
              <a:t>23</a:t>
            </a:fld>
            <a:endParaRPr lang="en-US"/>
          </a:p>
        </p:txBody>
      </p:sp>
    </p:spTree>
    <p:extLst>
      <p:ext uri="{BB962C8B-B14F-4D97-AF65-F5344CB8AC3E}">
        <p14:creationId xmlns:p14="http://schemas.microsoft.com/office/powerpoint/2010/main" val="171005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549ECC-2A5C-46A3-8364-9FF8CA2F4871}" type="slidenum">
              <a:rPr lang="en-US" smtClean="0"/>
              <a:t>25</a:t>
            </a:fld>
            <a:endParaRPr lang="en-US"/>
          </a:p>
        </p:txBody>
      </p:sp>
    </p:spTree>
    <p:extLst>
      <p:ext uri="{BB962C8B-B14F-4D97-AF65-F5344CB8AC3E}">
        <p14:creationId xmlns:p14="http://schemas.microsoft.com/office/powerpoint/2010/main" val="236375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8281-ECBE-4ED7-8967-45736AF96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B0D750-23D0-461B-8CB6-40675FF71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A1F338-C766-419E-864B-0BE94FB3488B}"/>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FB1823D2-1BF1-44AC-9BBC-DE7DE689A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55935-B178-4815-BDB2-14EFA97EC267}"/>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409903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3A10-C69C-4277-A698-B0ACDAB08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7F475-5C7C-46EF-A89C-95DCCB0D1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C712-7BA0-47C3-94DC-AD07C16926F9}"/>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75A1B496-A076-41A2-BDA1-13B1BC280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747C9-DD39-4010-985C-1271B323544B}"/>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12176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2F071-66BD-4916-94DD-3EA65576D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1EAD6-820E-4065-A8C9-0C5C501D5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3AB9B-6F91-4120-844C-064151677B05}"/>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5A2BD4F4-5607-44E1-BE1C-35723C431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90EE4-37C2-4B26-84CB-F25BD8743A7F}"/>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174464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8CDE-89C0-491D-AD5C-938A7804C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D1C17-2F9A-4B9F-BE57-A1E0110B0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864D6-084A-4AD9-85AF-5AFE2949E6EC}"/>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4762E77D-A4AD-4DC6-BD47-B8703A304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A9F43-68A8-467D-8B79-14B431613053}"/>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417920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02A4-359C-4E5B-AAC2-BEDF9D27A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95C3F1-AFC4-460F-A585-442E5D3A8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87CDDC-01E0-4F28-98F3-496786DA7E1C}"/>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60794316-5EB3-457D-94C1-12CC6EBC7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8B618-DB76-4438-9111-8C4A3BE97C4E}"/>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355990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E65E-E387-4DEA-95A4-8F24DEE1B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AD866-009C-408E-BC09-76552EF7F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E3D6A-B001-4162-AF7E-93299135A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A558B-BC95-46DC-954E-A3ADF6D95B03}"/>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6" name="Footer Placeholder 5">
            <a:extLst>
              <a:ext uri="{FF2B5EF4-FFF2-40B4-BE49-F238E27FC236}">
                <a16:creationId xmlns:a16="http://schemas.microsoft.com/office/drawing/2014/main" id="{7E7E2CEC-DE60-426D-BF54-828586264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DBF74-967F-4286-A667-FAE0BEE8D6B8}"/>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104283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8CEE-9AB6-495A-A0A2-C630C89C7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D9BF03-8D49-47FD-98BF-23A0EB244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4209D-F81B-4260-8D26-FB8ED5A1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69EA1-5A64-40B8-9709-A4BB721699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59100-C9FA-43F0-9DDD-38FE601E7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00EA5-053D-408A-B7E6-BCC7D01F19C0}"/>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8" name="Footer Placeholder 7">
            <a:extLst>
              <a:ext uri="{FF2B5EF4-FFF2-40B4-BE49-F238E27FC236}">
                <a16:creationId xmlns:a16="http://schemas.microsoft.com/office/drawing/2014/main" id="{CAF581BE-4EC8-4A69-B83D-85EADE1871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BB4E95-E049-4BA3-B04E-C6C3BB6E275C}"/>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392994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9FE2-1810-40C7-95B4-DC684E2280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ED225-38A2-4E5B-824C-B7ADAE3CEA40}"/>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4" name="Footer Placeholder 3">
            <a:extLst>
              <a:ext uri="{FF2B5EF4-FFF2-40B4-BE49-F238E27FC236}">
                <a16:creationId xmlns:a16="http://schemas.microsoft.com/office/drawing/2014/main" id="{F0ABC00D-4DF9-45F1-BDAC-6485474C1B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81A207-CB38-462E-9CCB-E1B6746C3A5F}"/>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413543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32E0F-2145-44DF-90F5-3D25CC1E778C}"/>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3" name="Footer Placeholder 2">
            <a:extLst>
              <a:ext uri="{FF2B5EF4-FFF2-40B4-BE49-F238E27FC236}">
                <a16:creationId xmlns:a16="http://schemas.microsoft.com/office/drawing/2014/main" id="{11B171E8-218F-480A-8820-A251F8EBA8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81AE2-BEC6-40F7-96E0-0100DD47810F}"/>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131275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E7EE-05E2-4E01-ACC4-F2616EB77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04AF2-FF06-4AF1-A570-FD083F03C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7C1019-00ED-4C56-A672-D4C7BDC08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DD350-BC86-48AE-9CB3-94F8B502BB14}"/>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6" name="Footer Placeholder 5">
            <a:extLst>
              <a:ext uri="{FF2B5EF4-FFF2-40B4-BE49-F238E27FC236}">
                <a16:creationId xmlns:a16="http://schemas.microsoft.com/office/drawing/2014/main" id="{2F8CC611-0DF0-437F-A976-D4ADA927C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9D062-C3EB-4B24-8EC4-38F721A06524}"/>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80137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5D84-FBEF-4F25-AC38-8DD046DDB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4FE3FE-819B-4B08-B741-738B82A0A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670433-51FF-4D9E-9F29-1E5C839E2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9E60E-DDA1-4E43-8A88-8EE35B2F5F6A}"/>
              </a:ext>
            </a:extLst>
          </p:cNvPr>
          <p:cNvSpPr>
            <a:spLocks noGrp="1"/>
          </p:cNvSpPr>
          <p:nvPr>
            <p:ph type="dt" sz="half" idx="10"/>
          </p:nvPr>
        </p:nvSpPr>
        <p:spPr/>
        <p:txBody>
          <a:bodyPr/>
          <a:lstStyle/>
          <a:p>
            <a:fld id="{1A6B53C5-B8A5-45CE-BE27-D6450F1CB985}" type="datetimeFigureOut">
              <a:rPr lang="en-US" smtClean="0"/>
              <a:t>7/24/2020</a:t>
            </a:fld>
            <a:endParaRPr lang="en-US"/>
          </a:p>
        </p:txBody>
      </p:sp>
      <p:sp>
        <p:nvSpPr>
          <p:cNvPr id="6" name="Footer Placeholder 5">
            <a:extLst>
              <a:ext uri="{FF2B5EF4-FFF2-40B4-BE49-F238E27FC236}">
                <a16:creationId xmlns:a16="http://schemas.microsoft.com/office/drawing/2014/main" id="{2ECA3B2E-ED08-434F-8A0D-1CB8502F9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56E59-9C6E-4441-B88C-B3A2DAF72FAA}"/>
              </a:ext>
            </a:extLst>
          </p:cNvPr>
          <p:cNvSpPr>
            <a:spLocks noGrp="1"/>
          </p:cNvSpPr>
          <p:nvPr>
            <p:ph type="sldNum" sz="quarter" idx="12"/>
          </p:nvPr>
        </p:nvSpPr>
        <p:spPr/>
        <p:txBody>
          <a:bodyPr/>
          <a:lstStyle/>
          <a:p>
            <a:fld id="{524C0B97-EF7F-4D7D-94BE-4938725B5937}" type="slidenum">
              <a:rPr lang="en-US" smtClean="0"/>
              <a:t>‹#›</a:t>
            </a:fld>
            <a:endParaRPr lang="en-US"/>
          </a:p>
        </p:txBody>
      </p:sp>
    </p:spTree>
    <p:extLst>
      <p:ext uri="{BB962C8B-B14F-4D97-AF65-F5344CB8AC3E}">
        <p14:creationId xmlns:p14="http://schemas.microsoft.com/office/powerpoint/2010/main" val="21355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5B484-2FC1-4012-985C-C6E335EB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E441EF-381F-4E9A-AC41-49C0247B3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F65CD-02E5-4A31-B574-02361D0D5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B53C5-B8A5-45CE-BE27-D6450F1CB985}" type="datetimeFigureOut">
              <a:rPr lang="en-US" smtClean="0"/>
              <a:t>7/24/2020</a:t>
            </a:fld>
            <a:endParaRPr lang="en-US"/>
          </a:p>
        </p:txBody>
      </p:sp>
      <p:sp>
        <p:nvSpPr>
          <p:cNvPr id="5" name="Footer Placeholder 4">
            <a:extLst>
              <a:ext uri="{FF2B5EF4-FFF2-40B4-BE49-F238E27FC236}">
                <a16:creationId xmlns:a16="http://schemas.microsoft.com/office/drawing/2014/main" id="{09F33B1F-3385-4120-BE63-3D8F23E74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BDE02-D513-4E9E-9AE4-11B0A48FB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C0B97-EF7F-4D7D-94BE-4938725B5937}" type="slidenum">
              <a:rPr lang="en-US" smtClean="0"/>
              <a:t>‹#›</a:t>
            </a:fld>
            <a:endParaRPr lang="en-US"/>
          </a:p>
        </p:txBody>
      </p:sp>
    </p:spTree>
    <p:extLst>
      <p:ext uri="{BB962C8B-B14F-4D97-AF65-F5344CB8AC3E}">
        <p14:creationId xmlns:p14="http://schemas.microsoft.com/office/powerpoint/2010/main" val="201845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ureka.co/blog/robotic-process-automation/"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hyperlink" Target="https://www.nice.com/rpa/robotic-autom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Robotic Process Automation | RPA Implementation | Top RPA Use Cases">
            <a:extLst>
              <a:ext uri="{FF2B5EF4-FFF2-40B4-BE49-F238E27FC236}">
                <a16:creationId xmlns:a16="http://schemas.microsoft.com/office/drawing/2014/main" id="{BBD2A246-7C00-4EA2-9340-38B23D0805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46"/>
          <a:stretch/>
        </p:blipFill>
        <p:spPr bwMode="auto">
          <a:xfrm>
            <a:off x="2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6A8B39-EBED-46B7-BAE7-5B189EBA1881}"/>
              </a:ext>
            </a:extLst>
          </p:cNvPr>
          <p:cNvSpPr/>
          <p:nvPr/>
        </p:nvSpPr>
        <p:spPr>
          <a:xfrm>
            <a:off x="2650435" y="1933665"/>
            <a:ext cx="3180521"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RPA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C079F8AA-BA35-4F6C-A972-84831B643578}"/>
              </a:ext>
            </a:extLst>
          </p:cNvPr>
          <p:cNvSpPr/>
          <p:nvPr/>
        </p:nvSpPr>
        <p:spPr>
          <a:xfrm>
            <a:off x="1099930" y="6055091"/>
            <a:ext cx="5393635" cy="523220"/>
          </a:xfrm>
          <a:prstGeom prst="rect">
            <a:avLst/>
          </a:prstGeom>
          <a:noFill/>
        </p:spPr>
        <p:txBody>
          <a:bodyPr wrap="square" lIns="91440" tIns="45720" rIns="91440" bIns="45720">
            <a:spAutoFit/>
          </a:bodyPr>
          <a:lstStyle/>
          <a:p>
            <a:pPr algn="ctr"/>
            <a:r>
              <a:rPr lang="en-US" sz="2800" b="1" i="0" u="sng" strike="noStrike" dirty="0">
                <a:ln w="22225">
                  <a:solidFill>
                    <a:schemeClr val="accent2"/>
                  </a:solidFill>
                  <a:prstDash val="solid"/>
                </a:ln>
                <a:solidFill>
                  <a:schemeClr val="accent2">
                    <a:lumMod val="40000"/>
                    <a:lumOff val="60000"/>
                  </a:schemeClr>
                </a:solidFill>
                <a:latin typeface="Open Sans"/>
                <a:hlinkClick r:id="rId3"/>
              </a:rPr>
              <a:t>Robotic Process Automation</a:t>
            </a:r>
            <a:endParaRPr lang="en-US" sz="2800" b="1" u="sng"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7469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B974A-E2E4-4842-947C-763FAE2B2FCF}"/>
              </a:ext>
            </a:extLst>
          </p:cNvPr>
          <p:cNvSpPr txBox="1"/>
          <p:nvPr/>
        </p:nvSpPr>
        <p:spPr>
          <a:xfrm>
            <a:off x="371061" y="198856"/>
            <a:ext cx="11569148" cy="6924973"/>
          </a:xfrm>
          <a:prstGeom prst="rect">
            <a:avLst/>
          </a:prstGeom>
          <a:noFill/>
        </p:spPr>
        <p:txBody>
          <a:bodyPr wrap="square">
            <a:spAutoFit/>
          </a:bodyPr>
          <a:lstStyle/>
          <a:p>
            <a:pPr algn="l" fontAlgn="base"/>
            <a:r>
              <a:rPr lang="en-US" sz="1200" b="1" i="0" dirty="0">
                <a:solidFill>
                  <a:srgbClr val="121212"/>
                </a:solidFill>
                <a:effectLst/>
                <a:latin typeface="Montserrat"/>
              </a:rPr>
              <a:t>1. </a:t>
            </a:r>
            <a:r>
              <a:rPr lang="en-US" sz="1400" b="1" i="0" dirty="0">
                <a:solidFill>
                  <a:srgbClr val="121212"/>
                </a:solidFill>
                <a:effectLst/>
                <a:latin typeface="Montserrat"/>
              </a:rPr>
              <a:t>Cost Effective</a:t>
            </a:r>
          </a:p>
          <a:p>
            <a:pPr algn="l" fontAlgn="base"/>
            <a:r>
              <a:rPr lang="en-US" sz="1200" b="0" i="0" dirty="0">
                <a:solidFill>
                  <a:srgbClr val="777777"/>
                </a:solidFill>
                <a:effectLst/>
                <a:latin typeface="Open Sans"/>
              </a:rPr>
              <a:t>It has been estimated that using robotics cuts operational costs by as much as 25-50%. Robots can operate 24/7 and take no vacation when compared to humans, who work 8/5 and have a pre-fixed number of annual leaves each year. Having robots take over some of the manually intensive work from humans could result in visible gains for the business. Automation can help you recover the cost within a short time span and from then on, it is all only about gains!</a:t>
            </a:r>
          </a:p>
          <a:p>
            <a:pPr algn="l" fontAlgn="base"/>
            <a:r>
              <a:rPr lang="en-US" sz="1200" b="1" i="0" dirty="0">
                <a:solidFill>
                  <a:srgbClr val="121212"/>
                </a:solidFill>
                <a:effectLst/>
                <a:latin typeface="Montserrat"/>
              </a:rPr>
              <a:t>2. </a:t>
            </a:r>
            <a:r>
              <a:rPr lang="en-US" sz="1400" b="1" i="0" dirty="0">
                <a:solidFill>
                  <a:srgbClr val="121212"/>
                </a:solidFill>
                <a:effectLst/>
                <a:latin typeface="Montserrat"/>
              </a:rPr>
              <a:t>Accuracy &amp; Quality</a:t>
            </a:r>
          </a:p>
          <a:p>
            <a:pPr algn="l" fontAlgn="base"/>
            <a:r>
              <a:rPr lang="en-US" sz="1200" b="0" i="0" dirty="0">
                <a:solidFill>
                  <a:srgbClr val="777777"/>
                </a:solidFill>
                <a:effectLst/>
                <a:latin typeface="Open Sans"/>
              </a:rPr>
              <a:t>RPA offers improved services to processes that have a high probability of human error, thereby increasing accuracy. Robots are reliable, and consistent and do not whine when expected to work tirelessly. They also reduce the cases of re-works and improve the output quality, drastically. The best part here is that robots follow all rules to the dot, thereby producing 100% accuracy in the process results and let’s not forget what adds more sweetness to this deal – the fast implementation of this technology. RPA optimizes capabilities that multiply the organizational capacity.</a:t>
            </a:r>
          </a:p>
          <a:p>
            <a:pPr algn="l" fontAlgn="base"/>
            <a:r>
              <a:rPr lang="en-US" sz="1200" b="1" i="0" dirty="0">
                <a:solidFill>
                  <a:srgbClr val="121212"/>
                </a:solidFill>
                <a:effectLst/>
                <a:latin typeface="Montserrat"/>
              </a:rPr>
              <a:t>3. </a:t>
            </a:r>
            <a:r>
              <a:rPr lang="en-US" sz="1400" b="1" i="0" dirty="0">
                <a:solidFill>
                  <a:srgbClr val="121212"/>
                </a:solidFill>
                <a:effectLst/>
                <a:latin typeface="Montserrat"/>
              </a:rPr>
              <a:t>Consistency</a:t>
            </a:r>
          </a:p>
          <a:p>
            <a:pPr algn="l" fontAlgn="base"/>
            <a:r>
              <a:rPr lang="en-US" sz="1200" b="0" i="0" dirty="0">
                <a:solidFill>
                  <a:srgbClr val="777777"/>
                </a:solidFill>
                <a:effectLst/>
                <a:latin typeface="Open Sans"/>
              </a:rPr>
              <a:t>Robotics is a safe, non-invasive technology that doesn’t interfere with the inherent systems and provides perfect consistency in performing the activities across the board, each time and every time.</a:t>
            </a:r>
          </a:p>
          <a:p>
            <a:pPr algn="l" fontAlgn="base"/>
            <a:r>
              <a:rPr lang="en-US" sz="1200" b="1" i="0" dirty="0">
                <a:solidFill>
                  <a:srgbClr val="121212"/>
                </a:solidFill>
                <a:effectLst/>
                <a:latin typeface="Montserrat"/>
              </a:rPr>
              <a:t>4. </a:t>
            </a:r>
            <a:r>
              <a:rPr lang="en-US" sz="1400" b="1" i="0" dirty="0">
                <a:solidFill>
                  <a:srgbClr val="121212"/>
                </a:solidFill>
                <a:effectLst/>
                <a:latin typeface="Montserrat"/>
              </a:rPr>
              <a:t>Improved Analytics</a:t>
            </a:r>
          </a:p>
          <a:p>
            <a:pPr algn="l" fontAlgn="base"/>
            <a:r>
              <a:rPr lang="en-US" sz="1200" b="0" i="0" dirty="0">
                <a:solidFill>
                  <a:srgbClr val="777777"/>
                </a:solidFill>
                <a:effectLst/>
                <a:latin typeface="Open Sans"/>
              </a:rPr>
              <a:t>Having access to error free, accurate data from various sources would improve the quality of analytics in the process. This leads to better decision making and overall, to the betterment of the process execution.</a:t>
            </a:r>
          </a:p>
          <a:p>
            <a:pPr algn="l" fontAlgn="base"/>
            <a:r>
              <a:rPr lang="en-US" sz="1200" b="1" i="0" dirty="0">
                <a:solidFill>
                  <a:srgbClr val="121212"/>
                </a:solidFill>
                <a:effectLst/>
                <a:latin typeface="Montserrat"/>
              </a:rPr>
              <a:t>5. </a:t>
            </a:r>
            <a:r>
              <a:rPr lang="en-US" sz="1400" b="1" i="0" dirty="0">
                <a:solidFill>
                  <a:srgbClr val="121212"/>
                </a:solidFill>
                <a:effectLst/>
                <a:latin typeface="Montserrat"/>
              </a:rPr>
              <a:t>Increased Employee Productivity</a:t>
            </a:r>
          </a:p>
          <a:p>
            <a:pPr algn="l" fontAlgn="base"/>
            <a:r>
              <a:rPr lang="en-US" sz="1200" b="0" i="0" dirty="0">
                <a:solidFill>
                  <a:srgbClr val="777777"/>
                </a:solidFill>
                <a:effectLst/>
                <a:latin typeface="Open Sans"/>
              </a:rPr>
              <a:t>RPA ultimately facilitates humans and robots to do just what they excel at. As RPA frees the employees from their mundane tasks, they can focus more on client and customer interaction, relationship management and other such activities where humans naturally excel at. Having satisfied clients and customers only mean better business.</a:t>
            </a:r>
          </a:p>
          <a:p>
            <a:pPr algn="l" fontAlgn="base"/>
            <a:r>
              <a:rPr lang="en-US" sz="1200" b="1" i="0" dirty="0">
                <a:solidFill>
                  <a:srgbClr val="121212"/>
                </a:solidFill>
                <a:effectLst/>
                <a:latin typeface="Montserrat"/>
              </a:rPr>
              <a:t>6. </a:t>
            </a:r>
            <a:r>
              <a:rPr lang="en-US" sz="1400" b="1" i="0" dirty="0">
                <a:solidFill>
                  <a:srgbClr val="121212"/>
                </a:solidFill>
                <a:effectLst/>
                <a:latin typeface="Montserrat"/>
              </a:rPr>
              <a:t>Increased Customer Satisfaction</a:t>
            </a:r>
          </a:p>
          <a:p>
            <a:pPr algn="l" fontAlgn="base"/>
            <a:r>
              <a:rPr lang="en-US" sz="1200" b="0" i="0" dirty="0">
                <a:solidFill>
                  <a:srgbClr val="777777"/>
                </a:solidFill>
                <a:effectLst/>
                <a:latin typeface="Open Sans"/>
              </a:rPr>
              <a:t>Delivering better quality of work with high accuracy and improved customer/client interaction leads to increased customer and client satisfaction. This only adds to the goodwill of the business.</a:t>
            </a:r>
          </a:p>
          <a:p>
            <a:pPr algn="l" fontAlgn="base"/>
            <a:r>
              <a:rPr lang="en-US" sz="1200" b="1" i="0" dirty="0">
                <a:solidFill>
                  <a:srgbClr val="121212"/>
                </a:solidFill>
                <a:effectLst/>
                <a:latin typeface="Montserrat"/>
              </a:rPr>
              <a:t>7. </a:t>
            </a:r>
            <a:r>
              <a:rPr lang="en-US" sz="1400" b="1" i="0" dirty="0">
                <a:solidFill>
                  <a:srgbClr val="121212"/>
                </a:solidFill>
                <a:effectLst/>
                <a:latin typeface="Montserrat"/>
              </a:rPr>
              <a:t>Faster</a:t>
            </a:r>
          </a:p>
          <a:p>
            <a:pPr algn="l" fontAlgn="base"/>
            <a:r>
              <a:rPr lang="en-US" sz="1200" b="0" i="0" dirty="0">
                <a:solidFill>
                  <a:srgbClr val="777777"/>
                </a:solidFill>
                <a:effectLst/>
                <a:latin typeface="Open Sans"/>
              </a:rPr>
              <a:t>As bots are handling the execution here, a larger amount of work can be done in a relatively much shorter period. A faster delivery, coupled with accuracy becomes the norm with automation.</a:t>
            </a:r>
          </a:p>
          <a:p>
            <a:pPr algn="l" fontAlgn="base"/>
            <a:r>
              <a:rPr lang="en-US" sz="1200" b="1" i="0" dirty="0">
                <a:solidFill>
                  <a:srgbClr val="121212"/>
                </a:solidFill>
                <a:effectLst/>
                <a:latin typeface="Montserrat"/>
              </a:rPr>
              <a:t>8. </a:t>
            </a:r>
            <a:r>
              <a:rPr lang="en-US" sz="1400" b="1" i="0" dirty="0">
                <a:solidFill>
                  <a:srgbClr val="121212"/>
                </a:solidFill>
                <a:effectLst/>
                <a:latin typeface="Montserrat"/>
              </a:rPr>
              <a:t>Reconciliation from Multiple Systems</a:t>
            </a:r>
          </a:p>
          <a:p>
            <a:pPr algn="l" fontAlgn="base"/>
            <a:r>
              <a:rPr lang="en-US" sz="1200" b="0" i="0" dirty="0">
                <a:solidFill>
                  <a:srgbClr val="777777"/>
                </a:solidFill>
                <a:effectLst/>
                <a:latin typeface="Open Sans"/>
              </a:rPr>
              <a:t>RPA makes the tallying of data and information from multiple systems possible which generate information that helps with the integration of processes.</a:t>
            </a:r>
          </a:p>
          <a:p>
            <a:pPr algn="l" fontAlgn="base"/>
            <a:r>
              <a:rPr lang="en-US" sz="1200" b="1" i="0" dirty="0">
                <a:solidFill>
                  <a:srgbClr val="121212"/>
                </a:solidFill>
                <a:effectLst/>
                <a:latin typeface="Montserrat"/>
              </a:rPr>
              <a:t>9. </a:t>
            </a:r>
            <a:r>
              <a:rPr lang="en-US" sz="1400" b="1" i="0" dirty="0">
                <a:solidFill>
                  <a:srgbClr val="121212"/>
                </a:solidFill>
                <a:effectLst/>
                <a:latin typeface="Montserrat"/>
              </a:rPr>
              <a:t>Versatility</a:t>
            </a:r>
          </a:p>
          <a:p>
            <a:pPr algn="l" fontAlgn="base"/>
            <a:r>
              <a:rPr lang="en-US" sz="1200" b="0" i="0" dirty="0">
                <a:solidFill>
                  <a:srgbClr val="777777"/>
                </a:solidFill>
                <a:effectLst/>
                <a:latin typeface="Open Sans"/>
              </a:rPr>
              <a:t>RPA is applicable across industries and has the ability to perform a wide range of tasks. Any process that is rule based and can be defined and is repeatable makes an ideal automation candidate.</a:t>
            </a:r>
          </a:p>
          <a:p>
            <a:pPr algn="l" fontAlgn="base"/>
            <a:r>
              <a:rPr lang="en-US" sz="1200" b="1" i="0" dirty="0">
                <a:solidFill>
                  <a:srgbClr val="121212"/>
                </a:solidFill>
                <a:effectLst/>
                <a:latin typeface="Montserrat"/>
              </a:rPr>
              <a:t>10. </a:t>
            </a:r>
            <a:r>
              <a:rPr lang="en-US" sz="1400" b="1" i="0" dirty="0">
                <a:solidFill>
                  <a:srgbClr val="121212"/>
                </a:solidFill>
                <a:effectLst/>
                <a:latin typeface="Montserrat"/>
              </a:rPr>
              <a:t>Better IT Support and Management</a:t>
            </a:r>
          </a:p>
          <a:p>
            <a:pPr algn="l" fontAlgn="base"/>
            <a:r>
              <a:rPr lang="en-US" sz="1200" b="0" i="0" dirty="0">
                <a:solidFill>
                  <a:srgbClr val="777777"/>
                </a:solidFill>
                <a:effectLst/>
                <a:latin typeface="Open Sans"/>
              </a:rPr>
              <a:t>RPA improves the operational quality of the service desk and monitors the network. This enables companies to handle short term spikes without having to recruit extra staff or train them.</a:t>
            </a:r>
          </a:p>
          <a:p>
            <a:pPr algn="l" fontAlgn="base"/>
            <a:endParaRPr lang="en-US" sz="1200" b="0" i="0" dirty="0">
              <a:solidFill>
                <a:srgbClr val="777777"/>
              </a:solidFill>
              <a:effectLst/>
              <a:latin typeface="Open Sans"/>
            </a:endParaRPr>
          </a:p>
          <a:p>
            <a:pPr algn="l" fontAlgn="base"/>
            <a:endParaRPr lang="en-US" b="0" i="0" dirty="0">
              <a:solidFill>
                <a:srgbClr val="777777"/>
              </a:solidFill>
              <a:effectLst/>
              <a:latin typeface="Open Sans"/>
            </a:endParaRPr>
          </a:p>
        </p:txBody>
      </p:sp>
    </p:spTree>
    <p:extLst>
      <p:ext uri="{BB962C8B-B14F-4D97-AF65-F5344CB8AC3E}">
        <p14:creationId xmlns:p14="http://schemas.microsoft.com/office/powerpoint/2010/main" val="98070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7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6E0B55-7F1A-4503-A443-FA03E0A967C5}"/>
              </a:ext>
            </a:extLst>
          </p:cNvPr>
          <p:cNvPicPr>
            <a:picLocks noChangeAspect="1"/>
          </p:cNvPicPr>
          <p:nvPr/>
        </p:nvPicPr>
        <p:blipFill>
          <a:blip r:embed="rId2"/>
          <a:stretch>
            <a:fillRect/>
          </a:stretch>
        </p:blipFill>
        <p:spPr>
          <a:xfrm>
            <a:off x="687198" y="643467"/>
            <a:ext cx="10817603" cy="5571066"/>
          </a:xfrm>
          <a:prstGeom prst="rect">
            <a:avLst/>
          </a:prstGeom>
        </p:spPr>
      </p:pic>
    </p:spTree>
    <p:extLst>
      <p:ext uri="{BB962C8B-B14F-4D97-AF65-F5344CB8AC3E}">
        <p14:creationId xmlns:p14="http://schemas.microsoft.com/office/powerpoint/2010/main" val="294393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EEDF-FF6A-44DC-9AD6-4C5DACCC794D}"/>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b="0" i="0">
                <a:effectLst/>
              </a:rPr>
              <a:t>How does RPA work?</a:t>
            </a:r>
            <a:endParaRPr lang="en-US"/>
          </a:p>
        </p:txBody>
      </p:sp>
      <p:pic>
        <p:nvPicPr>
          <p:cNvPr id="2050" name="Picture 2" descr="How does RPA work?">
            <a:extLst>
              <a:ext uri="{FF2B5EF4-FFF2-40B4-BE49-F238E27FC236}">
                <a16:creationId xmlns:a16="http://schemas.microsoft.com/office/drawing/2014/main" id="{223E3BE0-6A91-4208-BB74-1F341F79185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313"/>
          <a:stretch/>
        </p:blipFill>
        <p:spPr bwMode="auto">
          <a:xfrm>
            <a:off x="20" y="10"/>
            <a:ext cx="12191980" cy="539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41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8DC56BF-7511-438F-B520-8AC219CD4A22}"/>
              </a:ext>
            </a:extLst>
          </p:cNvPr>
          <p:cNvGraphicFramePr/>
          <p:nvPr>
            <p:extLst>
              <p:ext uri="{D42A27DB-BD31-4B8C-83A1-F6EECF244321}">
                <p14:modId xmlns:p14="http://schemas.microsoft.com/office/powerpoint/2010/main" val="209256480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12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
            <a:extLst>
              <a:ext uri="{FF2B5EF4-FFF2-40B4-BE49-F238E27FC236}">
                <a16:creationId xmlns:a16="http://schemas.microsoft.com/office/drawing/2014/main" id="{76E69B9B-84B1-4F41-A861-666DEE845CF1}"/>
              </a:ext>
            </a:extLst>
          </p:cNvPr>
          <p:cNvSpPr txBox="1"/>
          <p:nvPr/>
        </p:nvSpPr>
        <p:spPr>
          <a:xfrm>
            <a:off x="838200" y="1825625"/>
            <a:ext cx="10515600" cy="4351338"/>
          </a:xfrm>
          <a:prstGeom prst="rect">
            <a:avLst/>
          </a:prstGeom>
        </p:spPr>
        <p:txBody>
          <a:bodyPr vert="horz" lIns="91440" tIns="45720" rIns="91440" bIns="45720" rtlCol="0">
            <a:normAutofit/>
          </a:bodyPr>
          <a:lstStyle/>
          <a:p>
            <a:pPr algn="ctr">
              <a:lnSpc>
                <a:spcPct val="90000"/>
              </a:lnSpc>
              <a:spcAft>
                <a:spcPts val="600"/>
              </a:spcAft>
            </a:pPr>
            <a:r>
              <a:rPr lang="en-US" sz="1400" b="0" i="0" dirty="0">
                <a:effectLst/>
              </a:rPr>
              <a:t>How does RPA work with your existing systems?</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b="0" i="0" dirty="0">
              <a:effectLst/>
            </a:endParaRPr>
          </a:p>
          <a:p>
            <a:pPr indent="-228600">
              <a:lnSpc>
                <a:spcPct val="90000"/>
              </a:lnSpc>
              <a:spcAft>
                <a:spcPts val="600"/>
              </a:spcAft>
              <a:buFont typeface="Arial" panose="020B0604020202020204" pitchFamily="34" charset="0"/>
              <a:buChar char="•"/>
            </a:pPr>
            <a:r>
              <a:rPr lang="en-US" sz="1100" b="0" i="0" dirty="0">
                <a:effectLst/>
              </a:rPr>
              <a:t>RPA works by accessing information from your existing IT systems. There are numerous ways that RPA tools can integrate with your applications. One option is through connections to databases and enterprise web services in the backend. Another is through front end or desktop connections that take multiple forms.</a:t>
            </a:r>
          </a:p>
          <a:p>
            <a:pPr indent="-228600">
              <a:lnSpc>
                <a:spcPct val="90000"/>
              </a:lnSpc>
              <a:spcAft>
                <a:spcPts val="600"/>
              </a:spcAft>
              <a:buFont typeface="Arial" panose="020B0604020202020204" pitchFamily="34" charset="0"/>
              <a:buChar char="•"/>
            </a:pPr>
            <a:r>
              <a:rPr lang="en-US" sz="1100" b="0" i="0" dirty="0">
                <a:effectLst/>
              </a:rPr>
              <a:t>Which way is best? It depends on your enterprise and the needs that the solution will address. With backend connectivity, your automation accesses systems and services under the control of a process automation server. This is most commonly used for unattended automation, where your software robots carry out back-office tasks such as processing insurance claims at scale and with minimal to no employee intervention.</a:t>
            </a:r>
          </a:p>
          <a:p>
            <a:pPr indent="-228600">
              <a:lnSpc>
                <a:spcPct val="90000"/>
              </a:lnSpc>
              <a:spcAft>
                <a:spcPts val="600"/>
              </a:spcAft>
              <a:buFont typeface="Arial" panose="020B0604020202020204" pitchFamily="34" charset="0"/>
              <a:buChar char="•"/>
            </a:pPr>
            <a:r>
              <a:rPr lang="en-US" sz="1100" b="0" i="0" dirty="0">
                <a:effectLst/>
              </a:rPr>
              <a:t>Front-end RPA integrations</a:t>
            </a:r>
          </a:p>
          <a:p>
            <a:pPr indent="-228600">
              <a:lnSpc>
                <a:spcPct val="90000"/>
              </a:lnSpc>
              <a:spcAft>
                <a:spcPts val="600"/>
              </a:spcAft>
              <a:buFont typeface="Arial" panose="020B0604020202020204" pitchFamily="34" charset="0"/>
              <a:buChar char="•"/>
            </a:pPr>
            <a:r>
              <a:rPr lang="en-US" sz="1100" b="0" i="0" dirty="0">
                <a:effectLst/>
              </a:rPr>
              <a:t>On the front end, there are several ways your automation can connect with desktop applications (such as SAP, PeopleSoft, and Salesforce CRM as examples) and other resources to get the job done. A front-end automation can read and write data as well as capture events straight from the user interface of the target application, in a similar way to a human operator.</a:t>
            </a:r>
          </a:p>
          <a:p>
            <a:pPr indent="-228600">
              <a:lnSpc>
                <a:spcPct val="90000"/>
              </a:lnSpc>
              <a:spcAft>
                <a:spcPts val="600"/>
              </a:spcAft>
              <a:buFont typeface="Arial" panose="020B0604020202020204" pitchFamily="34" charset="0"/>
              <a:buChar char="•"/>
            </a:pPr>
            <a:r>
              <a:rPr lang="en-US" sz="1100" b="0" i="0" dirty="0">
                <a:effectLst/>
              </a:rPr>
              <a:t>Humans look at the screen, recognize the elements by what they look like and how they’re labeled and interact accordingly. But how does </a:t>
            </a:r>
            <a:r>
              <a:rPr lang="en-US" sz="1100" b="0" i="0" u="none" strike="noStrike" dirty="0">
                <a:effectLst/>
                <a:hlinkClick r:id="rId2"/>
              </a:rPr>
              <a:t>attended RPA</a:t>
            </a:r>
            <a:r>
              <a:rPr lang="en-US" sz="1100" b="0" i="0" dirty="0">
                <a:effectLst/>
              </a:rPr>
              <a:t> work? By recognizing each element by its properties and technology family, and checking out its structure and hierarchy. Exactly where that element sits on the screen doesn’t really matter.</a:t>
            </a:r>
          </a:p>
          <a:p>
            <a:pPr indent="-228600">
              <a:lnSpc>
                <a:spcPct val="90000"/>
              </a:lnSpc>
              <a:spcAft>
                <a:spcPts val="600"/>
              </a:spcAft>
              <a:buFont typeface="Arial" panose="020B0604020202020204" pitchFamily="34" charset="0"/>
              <a:buChar char="•"/>
            </a:pPr>
            <a:r>
              <a:rPr lang="en-US" sz="1100" b="0" i="0" dirty="0">
                <a:effectLst/>
              </a:rPr>
              <a:t>Another way of connecting to desktop elements is via controlled user interface connectivity. Its power can be enabled by hidden fields and controls created by the application owner, carrying information that’s not visible to the human eye. Such information might be an account number, for example.</a:t>
            </a:r>
          </a:p>
          <a:p>
            <a:pPr indent="-228600">
              <a:lnSpc>
                <a:spcPct val="90000"/>
              </a:lnSpc>
              <a:spcAft>
                <a:spcPts val="600"/>
              </a:spcAft>
              <a:buFont typeface="Arial" panose="020B0604020202020204" pitchFamily="34" charset="0"/>
              <a:buChar char="•"/>
            </a:pPr>
            <a:r>
              <a:rPr lang="en-US" sz="1100" b="0" i="0" dirty="0">
                <a:effectLst/>
              </a:rPr>
              <a:t>Other tools in your process automation solution may provide additional capabilities. Some NICE automation tools, for example, include surface connectivity capabilities. What that means is the ability to pull in information from images, PDFs, and remote applications.</a:t>
            </a:r>
          </a:p>
          <a:p>
            <a:pPr indent="-228600">
              <a:lnSpc>
                <a:spcPct val="90000"/>
              </a:lnSpc>
              <a:spcAft>
                <a:spcPts val="600"/>
              </a:spcAft>
              <a:buFont typeface="Arial" panose="020B0604020202020204" pitchFamily="34" charset="0"/>
              <a:buChar char="•"/>
            </a:pPr>
            <a:endParaRPr lang="en-US" sz="1100" b="0" i="0" dirty="0">
              <a:effectLst/>
            </a:endParaRPr>
          </a:p>
        </p:txBody>
      </p:sp>
    </p:spTree>
    <p:extLst>
      <p:ext uri="{BB962C8B-B14F-4D97-AF65-F5344CB8AC3E}">
        <p14:creationId xmlns:p14="http://schemas.microsoft.com/office/powerpoint/2010/main" val="190355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C7BFF-D464-460D-9199-896A3F32EE06}"/>
              </a:ext>
            </a:extLst>
          </p:cNvPr>
          <p:cNvSpPr txBox="1"/>
          <p:nvPr/>
        </p:nvSpPr>
        <p:spPr>
          <a:xfrm>
            <a:off x="410817" y="352411"/>
            <a:ext cx="11476383" cy="3139321"/>
          </a:xfrm>
          <a:prstGeom prst="rect">
            <a:avLst/>
          </a:prstGeom>
          <a:noFill/>
        </p:spPr>
        <p:txBody>
          <a:bodyPr wrap="square">
            <a:spAutoFit/>
          </a:bodyPr>
          <a:lstStyle/>
          <a:p>
            <a:pPr algn="l"/>
            <a:r>
              <a:rPr lang="en-US" b="0" i="0" dirty="0">
                <a:solidFill>
                  <a:srgbClr val="000000"/>
                </a:solidFill>
                <a:effectLst/>
                <a:latin typeface="HelveticaNeue"/>
              </a:rPr>
              <a:t>AI-powered RPA – how it works</a:t>
            </a:r>
          </a:p>
          <a:p>
            <a:pPr algn="l"/>
            <a:r>
              <a:rPr lang="en-US" b="0" i="0" dirty="0">
                <a:solidFill>
                  <a:srgbClr val="3C3C3C"/>
                </a:solidFill>
                <a:effectLst/>
                <a:latin typeface="HelveticaNeue"/>
              </a:rPr>
              <a:t>This is a term for advanced automation that leverages artificial intelligence (AI) and related technologies such as Optical Character Recognition, Text Analytics, and Machine Learning.</a:t>
            </a:r>
            <a:br>
              <a:rPr lang="en-US" b="0" i="0" dirty="0">
                <a:solidFill>
                  <a:srgbClr val="3C3C3C"/>
                </a:solidFill>
                <a:effectLst/>
                <a:latin typeface="HelveticaNeue"/>
              </a:rPr>
            </a:br>
            <a:r>
              <a:rPr lang="en-US" b="0" i="0" dirty="0">
                <a:solidFill>
                  <a:srgbClr val="3C3C3C"/>
                </a:solidFill>
                <a:effectLst/>
                <a:latin typeface="HelveticaNeue"/>
              </a:rPr>
              <a:t>Where attended and unattended RPA excel with processes that leverage information from structured databases, cognitive automation can also tap into unstructured data sources like scanned documents, emails and letters. Cognitive automation uses Optical Character Recognition (or OCR) , chatbots and Machine Learning technologies, to support the automation of more complex business processes. With machine learning, the automation process has the ability to learn, expand capabilities, and continually improve certain aspects of its functionality on its own. In the foreseeable future, you’ll be able to use AI to independently map, identify, and automate processes. AI is also able to train robots to handle exceptions, by learning from the ways that human employees handle exceptions in attended automation processes.</a:t>
            </a:r>
          </a:p>
        </p:txBody>
      </p:sp>
      <p:pic>
        <p:nvPicPr>
          <p:cNvPr id="3074" name="Picture 2" descr="RPA">
            <a:extLst>
              <a:ext uri="{FF2B5EF4-FFF2-40B4-BE49-F238E27FC236}">
                <a16:creationId xmlns:a16="http://schemas.microsoft.com/office/drawing/2014/main" id="{988722A9-ACB1-4CE1-AA96-EFDDA48F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162" y="4301987"/>
            <a:ext cx="72104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3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332D5-34BA-49E9-AD2C-89528F1D99BB}"/>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b="1" i="0" kern="1200">
                <a:solidFill>
                  <a:schemeClr val="tx1"/>
                </a:solidFill>
                <a:effectLst/>
                <a:latin typeface="+mj-lt"/>
                <a:ea typeface="+mj-ea"/>
                <a:cs typeface="+mj-cs"/>
              </a:rPr>
              <a:t>What is Automation?</a:t>
            </a:r>
            <a:endParaRPr lang="en-US" b="0" i="0" kern="1200">
              <a:solidFill>
                <a:schemeClr val="tx1"/>
              </a:solidFill>
              <a:effectLst/>
              <a:latin typeface="+mj-lt"/>
              <a:ea typeface="+mj-ea"/>
              <a:cs typeface="+mj-cs"/>
            </a:endParaRPr>
          </a:p>
          <a:p>
            <a:pPr>
              <a:lnSpc>
                <a:spcPct val="90000"/>
              </a:lnSpc>
              <a:spcBef>
                <a:spcPct val="0"/>
              </a:spcBef>
              <a:spcAft>
                <a:spcPts val="600"/>
              </a:spcAft>
            </a:pPr>
            <a:r>
              <a:rPr lang="en-US" b="0" i="0" kern="1200">
                <a:solidFill>
                  <a:schemeClr val="tx1"/>
                </a:solidFill>
                <a:effectLst/>
                <a:latin typeface="+mj-lt"/>
                <a:ea typeface="+mj-ea"/>
                <a:cs typeface="+mj-cs"/>
              </a:rPr>
              <a:t>Consider a scenario where a person’s sole job is to collect data from multiple sources and then aggregate them in an Excel file. Refer to the below image. Now, do you think this person should do this job on a daily basis or instead automate this task to use his talents in a better way? Obviously, the second option sounds better.</a:t>
            </a:r>
          </a:p>
          <a:p>
            <a:pPr>
              <a:lnSpc>
                <a:spcPct val="90000"/>
              </a:lnSpc>
              <a:spcBef>
                <a:spcPct val="0"/>
              </a:spcBef>
              <a:spcAft>
                <a:spcPts val="600"/>
              </a:spcAft>
            </a:pPr>
            <a:endParaRPr lang="en-US" b="1" i="0" kern="1200">
              <a:solidFill>
                <a:schemeClr val="tx1"/>
              </a:solidFill>
              <a:effectLst/>
              <a:latin typeface="+mj-lt"/>
              <a:ea typeface="+mj-ea"/>
              <a:cs typeface="+mj-cs"/>
            </a:endParaRPr>
          </a:p>
        </p:txBody>
      </p:sp>
      <p:pic>
        <p:nvPicPr>
          <p:cNvPr id="4098" name="Picture 2" descr="Data Entry Jobs - UiPath Automation Examples - Edureka">
            <a:extLst>
              <a:ext uri="{FF2B5EF4-FFF2-40B4-BE49-F238E27FC236}">
                <a16:creationId xmlns:a16="http://schemas.microsoft.com/office/drawing/2014/main" id="{EFD643D3-79C0-44B1-A87E-0CF6BAD80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8675" y="1679198"/>
            <a:ext cx="10525125" cy="31642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D75EE6-08B2-4E7C-864C-8A390E0757EE}"/>
              </a:ext>
            </a:extLst>
          </p:cNvPr>
          <p:cNvSpPr txBox="1"/>
          <p:nvPr/>
        </p:nvSpPr>
        <p:spPr>
          <a:xfrm>
            <a:off x="828675" y="4889639"/>
            <a:ext cx="10525125" cy="1200329"/>
          </a:xfrm>
          <a:prstGeom prst="rect">
            <a:avLst/>
          </a:prstGeom>
          <a:noFill/>
        </p:spPr>
        <p:txBody>
          <a:bodyPr wrap="square">
            <a:spAutoFit/>
          </a:bodyPr>
          <a:lstStyle/>
          <a:p>
            <a:r>
              <a:rPr lang="en-US" b="0" i="0" dirty="0">
                <a:solidFill>
                  <a:srgbClr val="4A4A4A"/>
                </a:solidFill>
                <a:effectLst/>
                <a:latin typeface="Open Sans"/>
              </a:rPr>
              <a:t>So, a person can just automate this task of collecting data from various sources and aggregating them into a single file by using Robotic Process Automation. If I have to define Automation for you, then Automation is the technique of reducing human effort and improve the performance simultaneously. </a:t>
            </a:r>
            <a:br>
              <a:rPr lang="en-US" dirty="0"/>
            </a:br>
            <a:r>
              <a:rPr lang="en-US" b="0" i="0" dirty="0">
                <a:solidFill>
                  <a:srgbClr val="4A4A4A"/>
                </a:solidFill>
                <a:effectLst/>
                <a:latin typeface="Open Sans"/>
              </a:rPr>
              <a:t>To automate tasks, we need RPA Tools to do so, and one of such tools is UiPath. </a:t>
            </a:r>
            <a:endParaRPr lang="en-US" dirty="0"/>
          </a:p>
        </p:txBody>
      </p:sp>
    </p:spTree>
    <p:extLst>
      <p:ext uri="{BB962C8B-B14F-4D97-AF65-F5344CB8AC3E}">
        <p14:creationId xmlns:p14="http://schemas.microsoft.com/office/powerpoint/2010/main" val="27317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906DE-419D-44EB-BDF1-350D6EED4B84}"/>
              </a:ext>
            </a:extLst>
          </p:cNvPr>
          <p:cNvPicPr>
            <a:picLocks noChangeAspect="1"/>
          </p:cNvPicPr>
          <p:nvPr/>
        </p:nvPicPr>
        <p:blipFill>
          <a:blip r:embed="rId2"/>
          <a:stretch>
            <a:fillRect/>
          </a:stretch>
        </p:blipFill>
        <p:spPr>
          <a:xfrm>
            <a:off x="2571750" y="1328737"/>
            <a:ext cx="7048500" cy="4200525"/>
          </a:xfrm>
          <a:prstGeom prst="rect">
            <a:avLst/>
          </a:prstGeom>
        </p:spPr>
      </p:pic>
    </p:spTree>
    <p:extLst>
      <p:ext uri="{BB962C8B-B14F-4D97-AF65-F5344CB8AC3E}">
        <p14:creationId xmlns:p14="http://schemas.microsoft.com/office/powerpoint/2010/main" val="54047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BA92E3-60AF-4DF2-AFF0-9089F526E698}"/>
              </a:ext>
            </a:extLst>
          </p:cNvPr>
          <p:cNvPicPr>
            <a:picLocks noChangeAspect="1"/>
          </p:cNvPicPr>
          <p:nvPr/>
        </p:nvPicPr>
        <p:blipFill>
          <a:blip r:embed="rId2"/>
          <a:stretch>
            <a:fillRect/>
          </a:stretch>
        </p:blipFill>
        <p:spPr>
          <a:xfrm>
            <a:off x="1033670" y="887896"/>
            <a:ext cx="9872869" cy="4797287"/>
          </a:xfrm>
          <a:prstGeom prst="rect">
            <a:avLst/>
          </a:prstGeom>
        </p:spPr>
      </p:pic>
    </p:spTree>
    <p:extLst>
      <p:ext uri="{BB962C8B-B14F-4D97-AF65-F5344CB8AC3E}">
        <p14:creationId xmlns:p14="http://schemas.microsoft.com/office/powerpoint/2010/main" val="1095346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B4CF-4747-460B-B364-2E69AD58C140}"/>
              </a:ext>
            </a:extLst>
          </p:cNvPr>
          <p:cNvSpPr>
            <a:spLocks noGrp="1"/>
          </p:cNvSpPr>
          <p:nvPr>
            <p:ph type="title"/>
          </p:nvPr>
        </p:nvSpPr>
        <p:spPr/>
        <p:txBody>
          <a:bodyPr/>
          <a:lstStyle/>
          <a:p>
            <a:r>
              <a:rPr lang="en-US" b="1" i="0" dirty="0">
                <a:solidFill>
                  <a:srgbClr val="000000"/>
                </a:solidFill>
                <a:effectLst/>
                <a:latin typeface="Open Sans"/>
              </a:rPr>
              <a:t>10 RPA Automation Examples</a:t>
            </a:r>
            <a:br>
              <a:rPr lang="en-US" b="1" i="0" dirty="0">
                <a:solidFill>
                  <a:srgbClr val="000000"/>
                </a:solidFill>
                <a:effectLst/>
                <a:latin typeface="Open Sans"/>
              </a:rPr>
            </a:br>
            <a:endParaRPr lang="en-US" dirty="0"/>
          </a:p>
        </p:txBody>
      </p:sp>
      <p:sp>
        <p:nvSpPr>
          <p:cNvPr id="3" name="Content Placeholder 2">
            <a:extLst>
              <a:ext uri="{FF2B5EF4-FFF2-40B4-BE49-F238E27FC236}">
                <a16:creationId xmlns:a16="http://schemas.microsoft.com/office/drawing/2014/main" id="{C22DA64A-C478-4B52-B355-47A824B61C39}"/>
              </a:ext>
            </a:extLst>
          </p:cNvPr>
          <p:cNvSpPr>
            <a:spLocks noGrp="1"/>
          </p:cNvSpPr>
          <p:nvPr>
            <p:ph idx="1"/>
          </p:nvPr>
        </p:nvSpPr>
        <p:spPr/>
        <p:txBody>
          <a:bodyPr/>
          <a:lstStyle/>
          <a:p>
            <a:pPr algn="l">
              <a:buFont typeface="Arial" panose="020B0604020202020204" pitchFamily="34" charset="0"/>
              <a:buChar char="•"/>
            </a:pPr>
            <a:r>
              <a:rPr lang="en-US" sz="1400" b="1" i="0" dirty="0">
                <a:solidFill>
                  <a:srgbClr val="4A4A4A"/>
                </a:solidFill>
                <a:effectLst/>
                <a:latin typeface="Open Sans"/>
              </a:rPr>
              <a:t>Moving Files from Source Folder to Destination Folder</a:t>
            </a:r>
          </a:p>
          <a:p>
            <a:pPr algn="l">
              <a:buFont typeface="Arial" panose="020B0604020202020204" pitchFamily="34" charset="0"/>
              <a:buChar char="•"/>
            </a:pPr>
            <a:r>
              <a:rPr lang="en-US" sz="1400" b="1" i="0" dirty="0">
                <a:solidFill>
                  <a:srgbClr val="4A4A4A"/>
                </a:solidFill>
                <a:effectLst/>
                <a:latin typeface="Open Sans"/>
              </a:rPr>
              <a:t>Web Automation</a:t>
            </a:r>
          </a:p>
          <a:p>
            <a:pPr algn="l">
              <a:buFont typeface="Arial" panose="020B0604020202020204" pitchFamily="34" charset="0"/>
              <a:buChar char="•"/>
            </a:pPr>
            <a:r>
              <a:rPr lang="en-US" sz="1400" b="1" i="0" dirty="0">
                <a:solidFill>
                  <a:srgbClr val="4A4A4A"/>
                </a:solidFill>
                <a:effectLst/>
                <a:latin typeface="Open Sans"/>
              </a:rPr>
              <a:t>Email Automation</a:t>
            </a:r>
          </a:p>
          <a:p>
            <a:pPr algn="l">
              <a:buFont typeface="Arial" panose="020B0604020202020204" pitchFamily="34" charset="0"/>
              <a:buChar char="•"/>
            </a:pPr>
            <a:r>
              <a:rPr lang="en-US" sz="1400" b="1" i="0" dirty="0">
                <a:solidFill>
                  <a:srgbClr val="4A4A4A"/>
                </a:solidFill>
                <a:effectLst/>
                <a:latin typeface="Open Sans"/>
              </a:rPr>
              <a:t>Excel Automation</a:t>
            </a:r>
          </a:p>
          <a:p>
            <a:pPr algn="l">
              <a:buFont typeface="Arial" panose="020B0604020202020204" pitchFamily="34" charset="0"/>
              <a:buChar char="•"/>
            </a:pPr>
            <a:r>
              <a:rPr lang="en-US" sz="1400" b="1" i="0" dirty="0">
                <a:solidFill>
                  <a:srgbClr val="4A4A4A"/>
                </a:solidFill>
                <a:effectLst/>
                <a:latin typeface="Open Sans"/>
              </a:rPr>
              <a:t>PDF Automation</a:t>
            </a:r>
          </a:p>
          <a:p>
            <a:r>
              <a:rPr lang="en-US" sz="1400" b="1" i="0" dirty="0">
                <a:solidFill>
                  <a:srgbClr val="222222"/>
                </a:solidFill>
                <a:effectLst/>
                <a:latin typeface="Nunito"/>
              </a:rPr>
              <a:t>Transferring Data from one system to another</a:t>
            </a:r>
          </a:p>
          <a:p>
            <a:r>
              <a:rPr lang="en-US" sz="1400" b="1" i="0" dirty="0">
                <a:solidFill>
                  <a:srgbClr val="222222"/>
                </a:solidFill>
                <a:effectLst/>
                <a:latin typeface="Nunito"/>
              </a:rPr>
              <a:t>Call center operations</a:t>
            </a:r>
          </a:p>
          <a:p>
            <a:r>
              <a:rPr lang="en-US" sz="1400" b="1" i="0" dirty="0">
                <a:solidFill>
                  <a:srgbClr val="222222"/>
                </a:solidFill>
                <a:effectLst/>
                <a:latin typeface="Nunito"/>
              </a:rPr>
              <a:t>Payroll Processing</a:t>
            </a:r>
          </a:p>
          <a:p>
            <a:r>
              <a:rPr lang="en-US" sz="1050" b="1" i="0" dirty="0">
                <a:solidFill>
                  <a:srgbClr val="222222"/>
                </a:solidFill>
                <a:effectLst/>
                <a:latin typeface="Nunito"/>
              </a:rPr>
              <a:t>Forms Processing</a:t>
            </a:r>
          </a:p>
          <a:p>
            <a:r>
              <a:rPr lang="en-US" sz="1050" b="1" i="0" dirty="0">
                <a:solidFill>
                  <a:srgbClr val="222222"/>
                </a:solidFill>
                <a:effectLst/>
                <a:latin typeface="Nunito"/>
              </a:rPr>
              <a:t>Client profile updates</a:t>
            </a:r>
          </a:p>
          <a:p>
            <a:r>
              <a:rPr lang="en-US" sz="1050" b="1" i="0" dirty="0">
                <a:solidFill>
                  <a:srgbClr val="222222"/>
                </a:solidFill>
                <a:effectLst/>
                <a:latin typeface="Nunito"/>
              </a:rPr>
              <a:t>Generating Premium renewals</a:t>
            </a:r>
          </a:p>
          <a:p>
            <a:r>
              <a:rPr lang="en-US" sz="1050" b="1" i="0" dirty="0">
                <a:solidFill>
                  <a:srgbClr val="222222"/>
                </a:solidFill>
                <a:effectLst/>
                <a:latin typeface="Nunito"/>
              </a:rPr>
              <a:t>Claims Processing</a:t>
            </a:r>
          </a:p>
          <a:p>
            <a:r>
              <a:rPr lang="en-US" sz="1050" b="1" i="0" dirty="0">
                <a:solidFill>
                  <a:srgbClr val="222222"/>
                </a:solidFill>
                <a:effectLst/>
                <a:latin typeface="Nunito"/>
              </a:rPr>
              <a:t>Credit card applications</a:t>
            </a:r>
          </a:p>
          <a:p>
            <a:endParaRPr lang="en-US" sz="1400" b="1" i="0" dirty="0">
              <a:solidFill>
                <a:srgbClr val="222222"/>
              </a:solidFill>
              <a:effectLst/>
              <a:latin typeface="Nunito"/>
            </a:endParaRPr>
          </a:p>
          <a:p>
            <a:pPr algn="l">
              <a:buFont typeface="Arial" panose="020B0604020202020204" pitchFamily="34" charset="0"/>
              <a:buChar char="•"/>
            </a:pPr>
            <a:endParaRPr lang="en-US" b="0" i="0" dirty="0">
              <a:solidFill>
                <a:srgbClr val="4A4A4A"/>
              </a:solidFill>
              <a:effectLst/>
              <a:latin typeface="Open Sans"/>
            </a:endParaRPr>
          </a:p>
          <a:p>
            <a:endParaRPr lang="en-US" dirty="0"/>
          </a:p>
        </p:txBody>
      </p:sp>
    </p:spTree>
    <p:extLst>
      <p:ext uri="{BB962C8B-B14F-4D97-AF65-F5344CB8AC3E}">
        <p14:creationId xmlns:p14="http://schemas.microsoft.com/office/powerpoint/2010/main" val="334087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783B543-82D7-4DAE-99CC-9384F1536255}"/>
              </a:ext>
            </a:extLst>
          </p:cNvPr>
          <p:cNvCxnSpPr>
            <a:cxnSpLocks/>
          </p:cNvCxnSpPr>
          <p:nvPr/>
        </p:nvCxnSpPr>
        <p:spPr>
          <a:xfrm>
            <a:off x="3233530" y="662609"/>
            <a:ext cx="6122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44020B-2225-4DE8-A680-31FB875EB18B}"/>
              </a:ext>
            </a:extLst>
          </p:cNvPr>
          <p:cNvCxnSpPr/>
          <p:nvPr/>
        </p:nvCxnSpPr>
        <p:spPr>
          <a:xfrm>
            <a:off x="3220278" y="662609"/>
            <a:ext cx="0" cy="157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28F4E4-67EB-487E-8D7D-213DE2C4130F}"/>
              </a:ext>
            </a:extLst>
          </p:cNvPr>
          <p:cNvCxnSpPr/>
          <p:nvPr/>
        </p:nvCxnSpPr>
        <p:spPr>
          <a:xfrm>
            <a:off x="9356035" y="662609"/>
            <a:ext cx="0" cy="157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FBECA25-ACF4-4837-9D4F-DC38D1B9B785}"/>
              </a:ext>
            </a:extLst>
          </p:cNvPr>
          <p:cNvSpPr/>
          <p:nvPr/>
        </p:nvSpPr>
        <p:spPr>
          <a:xfrm>
            <a:off x="1749287" y="2239617"/>
            <a:ext cx="4028655" cy="2266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0CF5EED-F332-416C-9699-167C774BEFD2}"/>
              </a:ext>
            </a:extLst>
          </p:cNvPr>
          <p:cNvSpPr/>
          <p:nvPr/>
        </p:nvSpPr>
        <p:spPr>
          <a:xfrm>
            <a:off x="7116417" y="2239617"/>
            <a:ext cx="4128049" cy="2266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05D82CD-7FC4-44C7-8B62-D64E6E376ED2}"/>
              </a:ext>
            </a:extLst>
          </p:cNvPr>
          <p:cNvSpPr txBox="1"/>
          <p:nvPr/>
        </p:nvSpPr>
        <p:spPr>
          <a:xfrm>
            <a:off x="3578087" y="1870285"/>
            <a:ext cx="1842049" cy="369332"/>
          </a:xfrm>
          <a:prstGeom prst="rect">
            <a:avLst/>
          </a:prstGeom>
          <a:noFill/>
        </p:spPr>
        <p:txBody>
          <a:bodyPr wrap="square" rtlCol="0">
            <a:spAutoFit/>
          </a:bodyPr>
          <a:lstStyle/>
          <a:p>
            <a:r>
              <a:rPr lang="en-US" dirty="0"/>
              <a:t>Physical Robot</a:t>
            </a:r>
          </a:p>
        </p:txBody>
      </p:sp>
      <p:sp>
        <p:nvSpPr>
          <p:cNvPr id="15" name="TextBox 14">
            <a:extLst>
              <a:ext uri="{FF2B5EF4-FFF2-40B4-BE49-F238E27FC236}">
                <a16:creationId xmlns:a16="http://schemas.microsoft.com/office/drawing/2014/main" id="{B3F71ABA-0EB0-4214-BBB6-1DA4D7F039E8}"/>
              </a:ext>
            </a:extLst>
          </p:cNvPr>
          <p:cNvSpPr txBox="1"/>
          <p:nvPr/>
        </p:nvSpPr>
        <p:spPr>
          <a:xfrm>
            <a:off x="7513987" y="1897653"/>
            <a:ext cx="1842049" cy="369332"/>
          </a:xfrm>
          <a:prstGeom prst="rect">
            <a:avLst/>
          </a:prstGeom>
          <a:noFill/>
        </p:spPr>
        <p:txBody>
          <a:bodyPr wrap="square" rtlCol="0">
            <a:spAutoFit/>
          </a:bodyPr>
          <a:lstStyle/>
          <a:p>
            <a:r>
              <a:rPr lang="en-US" dirty="0"/>
              <a:t>Software Robot</a:t>
            </a:r>
          </a:p>
        </p:txBody>
      </p:sp>
      <p:pic>
        <p:nvPicPr>
          <p:cNvPr id="17" name="Picture 16">
            <a:extLst>
              <a:ext uri="{FF2B5EF4-FFF2-40B4-BE49-F238E27FC236}">
                <a16:creationId xmlns:a16="http://schemas.microsoft.com/office/drawing/2014/main" id="{52498535-0E5F-464D-B6B0-53A2B61B794F}"/>
              </a:ext>
            </a:extLst>
          </p:cNvPr>
          <p:cNvPicPr>
            <a:picLocks noChangeAspect="1"/>
          </p:cNvPicPr>
          <p:nvPr/>
        </p:nvPicPr>
        <p:blipFill>
          <a:blip r:embed="rId2"/>
          <a:stretch>
            <a:fillRect/>
          </a:stretch>
        </p:blipFill>
        <p:spPr>
          <a:xfrm>
            <a:off x="2043113" y="2581581"/>
            <a:ext cx="3469791" cy="1712123"/>
          </a:xfrm>
          <a:prstGeom prst="rect">
            <a:avLst/>
          </a:prstGeom>
        </p:spPr>
      </p:pic>
      <p:pic>
        <p:nvPicPr>
          <p:cNvPr id="19" name="Picture 18">
            <a:extLst>
              <a:ext uri="{FF2B5EF4-FFF2-40B4-BE49-F238E27FC236}">
                <a16:creationId xmlns:a16="http://schemas.microsoft.com/office/drawing/2014/main" id="{4C1A6699-F340-422A-961A-08623ADF4A2A}"/>
              </a:ext>
            </a:extLst>
          </p:cNvPr>
          <p:cNvPicPr>
            <a:picLocks noChangeAspect="1"/>
          </p:cNvPicPr>
          <p:nvPr/>
        </p:nvPicPr>
        <p:blipFill>
          <a:blip r:embed="rId3"/>
          <a:stretch>
            <a:fillRect/>
          </a:stretch>
        </p:blipFill>
        <p:spPr>
          <a:xfrm>
            <a:off x="7513987" y="2510663"/>
            <a:ext cx="3207021" cy="1724025"/>
          </a:xfrm>
          <a:prstGeom prst="rect">
            <a:avLst/>
          </a:prstGeom>
        </p:spPr>
      </p:pic>
      <p:sp>
        <p:nvSpPr>
          <p:cNvPr id="2" name="Rectangle 1">
            <a:extLst>
              <a:ext uri="{FF2B5EF4-FFF2-40B4-BE49-F238E27FC236}">
                <a16:creationId xmlns:a16="http://schemas.microsoft.com/office/drawing/2014/main" id="{7EE1BE14-6E61-4E12-8D86-F05B33709D12}"/>
              </a:ext>
            </a:extLst>
          </p:cNvPr>
          <p:cNvSpPr/>
          <p:nvPr/>
        </p:nvSpPr>
        <p:spPr>
          <a:xfrm>
            <a:off x="3564835" y="158451"/>
            <a:ext cx="4620645"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Types of Robot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4020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494D07-B30C-4F8B-9DA7-E6D4B0684AAC}"/>
              </a:ext>
            </a:extLst>
          </p:cNvPr>
          <p:cNvPicPr>
            <a:picLocks noChangeAspect="1"/>
          </p:cNvPicPr>
          <p:nvPr/>
        </p:nvPicPr>
        <p:blipFill>
          <a:blip r:embed="rId2"/>
          <a:stretch>
            <a:fillRect/>
          </a:stretch>
        </p:blipFill>
        <p:spPr>
          <a:xfrm>
            <a:off x="2133600" y="1390650"/>
            <a:ext cx="7924800" cy="4076700"/>
          </a:xfrm>
          <a:prstGeom prst="rect">
            <a:avLst/>
          </a:prstGeom>
        </p:spPr>
      </p:pic>
    </p:spTree>
    <p:extLst>
      <p:ext uri="{BB962C8B-B14F-4D97-AF65-F5344CB8AC3E}">
        <p14:creationId xmlns:p14="http://schemas.microsoft.com/office/powerpoint/2010/main" val="6194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01C45-036F-45E7-B13D-1FED9385E31D}"/>
              </a:ext>
            </a:extLst>
          </p:cNvPr>
          <p:cNvPicPr>
            <a:picLocks noChangeAspect="1"/>
          </p:cNvPicPr>
          <p:nvPr/>
        </p:nvPicPr>
        <p:blipFill>
          <a:blip r:embed="rId2"/>
          <a:stretch>
            <a:fillRect/>
          </a:stretch>
        </p:blipFill>
        <p:spPr>
          <a:xfrm>
            <a:off x="2157412" y="1714500"/>
            <a:ext cx="7877175" cy="3429000"/>
          </a:xfrm>
          <a:prstGeom prst="rect">
            <a:avLst/>
          </a:prstGeom>
        </p:spPr>
      </p:pic>
    </p:spTree>
    <p:extLst>
      <p:ext uri="{BB962C8B-B14F-4D97-AF65-F5344CB8AC3E}">
        <p14:creationId xmlns:p14="http://schemas.microsoft.com/office/powerpoint/2010/main" val="28823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C492D-65B8-4F74-81C8-1033BF48265A}"/>
              </a:ext>
            </a:extLst>
          </p:cNvPr>
          <p:cNvPicPr>
            <a:picLocks noChangeAspect="1"/>
          </p:cNvPicPr>
          <p:nvPr/>
        </p:nvPicPr>
        <p:blipFill>
          <a:blip r:embed="rId2"/>
          <a:stretch>
            <a:fillRect/>
          </a:stretch>
        </p:blipFill>
        <p:spPr>
          <a:xfrm>
            <a:off x="2057400" y="1761089"/>
            <a:ext cx="8077200" cy="3362325"/>
          </a:xfrm>
          <a:prstGeom prst="rect">
            <a:avLst/>
          </a:prstGeom>
        </p:spPr>
      </p:pic>
    </p:spTree>
    <p:extLst>
      <p:ext uri="{BB962C8B-B14F-4D97-AF65-F5344CB8AC3E}">
        <p14:creationId xmlns:p14="http://schemas.microsoft.com/office/powerpoint/2010/main" val="53172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D608BB88-73BF-4027-AEEE-BB473DB9C0D3}"/>
              </a:ext>
            </a:extLst>
          </p:cNvPr>
          <p:cNvSpPr>
            <a:spLocks noChangeArrowheads="1"/>
          </p:cNvSpPr>
          <p:nvPr/>
        </p:nvSpPr>
        <p:spPr bwMode="auto">
          <a:xfrm>
            <a:off x="3780218" y="3378936"/>
            <a:ext cx="6194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4A4A4A"/>
                </a:solidFill>
                <a:effectLst/>
                <a:latin typeface="Open Sans"/>
              </a:rPr>
              <a:t>The following table illustrates the number of jobs in different locations around the Globe.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43440E7-B0C0-415B-8F1C-BF92DE772459}"/>
              </a:ext>
            </a:extLst>
          </p:cNvPr>
          <p:cNvSpPr txBox="1"/>
          <p:nvPr/>
        </p:nvSpPr>
        <p:spPr>
          <a:xfrm>
            <a:off x="477012" y="1235526"/>
            <a:ext cx="6096000" cy="369332"/>
          </a:xfrm>
          <a:prstGeom prst="rect">
            <a:avLst/>
          </a:prstGeom>
          <a:noFill/>
        </p:spPr>
        <p:txBody>
          <a:bodyPr wrap="square">
            <a:spAutoFit/>
          </a:bodyPr>
          <a:lstStyle/>
          <a:p>
            <a:pPr algn="just">
              <a:spcAft>
                <a:spcPts val="600"/>
              </a:spcAft>
            </a:pPr>
            <a:r>
              <a:rPr lang="en-US" b="1" i="0" dirty="0">
                <a:solidFill>
                  <a:srgbClr val="4A4A4A"/>
                </a:solidFill>
                <a:effectLst/>
                <a:latin typeface="Open Sans"/>
              </a:rPr>
              <a:t>RPA Developer Job Trends</a:t>
            </a:r>
            <a:endParaRPr lang="en-US" b="0" i="0" dirty="0">
              <a:solidFill>
                <a:srgbClr val="4A4A4A"/>
              </a:solidFill>
              <a:effectLst/>
              <a:latin typeface="Open Sans"/>
            </a:endParaRPr>
          </a:p>
        </p:txBody>
      </p:sp>
      <p:graphicFrame>
        <p:nvGraphicFramePr>
          <p:cNvPr id="7" name="Table 6">
            <a:extLst>
              <a:ext uri="{FF2B5EF4-FFF2-40B4-BE49-F238E27FC236}">
                <a16:creationId xmlns:a16="http://schemas.microsoft.com/office/drawing/2014/main" id="{A0092F5B-37EB-4FCC-ADC5-449B3CAA9270}"/>
              </a:ext>
            </a:extLst>
          </p:cNvPr>
          <p:cNvGraphicFramePr>
            <a:graphicFrameLocks noGrp="1"/>
          </p:cNvGraphicFramePr>
          <p:nvPr>
            <p:extLst>
              <p:ext uri="{D42A27DB-BD31-4B8C-83A1-F6EECF244321}">
                <p14:modId xmlns:p14="http://schemas.microsoft.com/office/powerpoint/2010/main" val="4171896877"/>
              </p:ext>
            </p:extLst>
          </p:nvPr>
        </p:nvGraphicFramePr>
        <p:xfrm>
          <a:off x="1404730" y="1811465"/>
          <a:ext cx="9024731" cy="2682240"/>
        </p:xfrm>
        <a:graphic>
          <a:graphicData uri="http://schemas.openxmlformats.org/drawingml/2006/table">
            <a:tbl>
              <a:tblPr firstRow="1" bandRow="1">
                <a:tableStyleId>{5C22544A-7EE6-4342-B048-85BDC9FD1C3A}</a:tableStyleId>
              </a:tblPr>
              <a:tblGrid>
                <a:gridCol w="4176890">
                  <a:extLst>
                    <a:ext uri="{9D8B030D-6E8A-4147-A177-3AD203B41FA5}">
                      <a16:colId xmlns:a16="http://schemas.microsoft.com/office/drawing/2014/main" val="3078080388"/>
                    </a:ext>
                  </a:extLst>
                </a:gridCol>
                <a:gridCol w="4847841">
                  <a:extLst>
                    <a:ext uri="{9D8B030D-6E8A-4147-A177-3AD203B41FA5}">
                      <a16:colId xmlns:a16="http://schemas.microsoft.com/office/drawing/2014/main" val="2907282769"/>
                    </a:ext>
                  </a:extLst>
                </a:gridCol>
              </a:tblGrid>
              <a:tr h="0">
                <a:tc>
                  <a:txBody>
                    <a:bodyPr/>
                    <a:lstStyle/>
                    <a:p>
                      <a:pPr algn="l" fontAlgn="ctr">
                        <a:spcBef>
                          <a:spcPts val="0"/>
                        </a:spcBef>
                        <a:spcAft>
                          <a:spcPts val="0"/>
                        </a:spcAft>
                      </a:pPr>
                      <a:r>
                        <a:rPr lang="en-US" sz="3300" b="1" u="none" strike="noStrike">
                          <a:effectLst/>
                        </a:rPr>
                        <a:t>Location</a:t>
                      </a:r>
                      <a:endParaRPr lang="en-US" sz="3300" b="0" i="0" u="none" strike="noStrike">
                        <a:effectLst/>
                        <a:latin typeface="Arial" panose="020B0604020202020204" pitchFamily="34" charset="0"/>
                      </a:endParaRPr>
                    </a:p>
                  </a:txBody>
                  <a:tcPr marL="87313" marR="167640" marT="83820" marB="83820" anchor="ctr"/>
                </a:tc>
                <a:tc>
                  <a:txBody>
                    <a:bodyPr/>
                    <a:lstStyle/>
                    <a:p>
                      <a:pPr algn="l" fontAlgn="ctr">
                        <a:spcBef>
                          <a:spcPts val="0"/>
                        </a:spcBef>
                        <a:spcAft>
                          <a:spcPts val="0"/>
                        </a:spcAft>
                      </a:pPr>
                      <a:r>
                        <a:rPr lang="en-US" sz="3300" b="1" u="none" strike="noStrike">
                          <a:effectLst/>
                        </a:rPr>
                        <a:t>Number of Jobs</a:t>
                      </a:r>
                      <a:endParaRPr lang="en-US" sz="3300" b="0" i="0" u="none" strike="noStrike">
                        <a:effectLst/>
                        <a:latin typeface="Arial" panose="020B0604020202020204" pitchFamily="34" charset="0"/>
                      </a:endParaRPr>
                    </a:p>
                  </a:txBody>
                  <a:tcPr marL="87313" marR="167640" marT="83820" marB="83820" anchor="ctr"/>
                </a:tc>
                <a:extLst>
                  <a:ext uri="{0D108BD9-81ED-4DB2-BD59-A6C34878D82A}">
                    <a16:rowId xmlns:a16="http://schemas.microsoft.com/office/drawing/2014/main" val="3750390602"/>
                  </a:ext>
                </a:extLst>
              </a:tr>
              <a:tr h="0">
                <a:tc>
                  <a:txBody>
                    <a:bodyPr/>
                    <a:lstStyle/>
                    <a:p>
                      <a:pPr algn="ctr" fontAlgn="ctr">
                        <a:spcBef>
                          <a:spcPts val="0"/>
                        </a:spcBef>
                        <a:spcAft>
                          <a:spcPts val="0"/>
                        </a:spcAft>
                      </a:pPr>
                      <a:r>
                        <a:rPr lang="en-US" sz="3300" b="0" u="none" strike="noStrike" dirty="0">
                          <a:effectLst/>
                        </a:rPr>
                        <a:t>United States</a:t>
                      </a:r>
                      <a:endParaRPr lang="en-US" sz="3300" b="0" i="0" u="none" strike="noStrike" dirty="0">
                        <a:effectLst/>
                        <a:latin typeface="Arial" panose="020B0604020202020204" pitchFamily="34" charset="0"/>
                      </a:endParaRPr>
                    </a:p>
                  </a:txBody>
                  <a:tcPr marL="87313" marR="167640" marT="83820" marB="83820" anchor="ctr"/>
                </a:tc>
                <a:tc>
                  <a:txBody>
                    <a:bodyPr/>
                    <a:lstStyle/>
                    <a:p>
                      <a:pPr algn="ctr" fontAlgn="ctr">
                        <a:spcBef>
                          <a:spcPts val="0"/>
                        </a:spcBef>
                        <a:spcAft>
                          <a:spcPts val="0"/>
                        </a:spcAft>
                      </a:pPr>
                      <a:r>
                        <a:rPr lang="en-US" sz="3300" b="0" u="none" strike="noStrike">
                          <a:effectLst/>
                        </a:rPr>
                        <a:t>5520</a:t>
                      </a:r>
                      <a:endParaRPr lang="en-US" sz="3300" b="0" i="0" u="none" strike="noStrike">
                        <a:effectLst/>
                        <a:latin typeface="Arial" panose="020B0604020202020204" pitchFamily="34" charset="0"/>
                      </a:endParaRPr>
                    </a:p>
                  </a:txBody>
                  <a:tcPr marL="87313" marR="167640" marT="83820" marB="83820" anchor="ctr"/>
                </a:tc>
                <a:extLst>
                  <a:ext uri="{0D108BD9-81ED-4DB2-BD59-A6C34878D82A}">
                    <a16:rowId xmlns:a16="http://schemas.microsoft.com/office/drawing/2014/main" val="1180232119"/>
                  </a:ext>
                </a:extLst>
              </a:tr>
              <a:tr h="0">
                <a:tc>
                  <a:txBody>
                    <a:bodyPr/>
                    <a:lstStyle/>
                    <a:p>
                      <a:pPr algn="ctr" fontAlgn="ctr">
                        <a:spcBef>
                          <a:spcPts val="0"/>
                        </a:spcBef>
                        <a:spcAft>
                          <a:spcPts val="0"/>
                        </a:spcAft>
                      </a:pPr>
                      <a:r>
                        <a:rPr lang="en-US" sz="3300" b="0" u="none" strike="noStrike">
                          <a:effectLst/>
                        </a:rPr>
                        <a:t>United Kingdom</a:t>
                      </a:r>
                      <a:endParaRPr lang="en-US" sz="3300" b="0" i="0" u="none" strike="noStrike">
                        <a:effectLst/>
                        <a:latin typeface="Arial" panose="020B0604020202020204" pitchFamily="34" charset="0"/>
                      </a:endParaRPr>
                    </a:p>
                  </a:txBody>
                  <a:tcPr marL="87313" marR="167640" marT="83820" marB="83820" anchor="ctr"/>
                </a:tc>
                <a:tc>
                  <a:txBody>
                    <a:bodyPr/>
                    <a:lstStyle/>
                    <a:p>
                      <a:pPr algn="ctr" fontAlgn="ctr">
                        <a:spcBef>
                          <a:spcPts val="0"/>
                        </a:spcBef>
                        <a:spcAft>
                          <a:spcPts val="0"/>
                        </a:spcAft>
                      </a:pPr>
                      <a:r>
                        <a:rPr lang="en-US" sz="3300" b="0" u="none" strike="noStrike">
                          <a:effectLst/>
                        </a:rPr>
                        <a:t>512</a:t>
                      </a:r>
                      <a:endParaRPr lang="en-US" sz="3300" b="0" i="0" u="none" strike="noStrike">
                        <a:effectLst/>
                        <a:latin typeface="Arial" panose="020B0604020202020204" pitchFamily="34" charset="0"/>
                      </a:endParaRPr>
                    </a:p>
                  </a:txBody>
                  <a:tcPr marL="87313" marR="167640" marT="83820" marB="83820" anchor="ctr"/>
                </a:tc>
                <a:extLst>
                  <a:ext uri="{0D108BD9-81ED-4DB2-BD59-A6C34878D82A}">
                    <a16:rowId xmlns:a16="http://schemas.microsoft.com/office/drawing/2014/main" val="3080455671"/>
                  </a:ext>
                </a:extLst>
              </a:tr>
              <a:tr h="0">
                <a:tc>
                  <a:txBody>
                    <a:bodyPr/>
                    <a:lstStyle/>
                    <a:p>
                      <a:pPr algn="ctr" fontAlgn="ctr">
                        <a:spcBef>
                          <a:spcPts val="0"/>
                        </a:spcBef>
                        <a:spcAft>
                          <a:spcPts val="0"/>
                        </a:spcAft>
                      </a:pPr>
                      <a:r>
                        <a:rPr lang="en-US" sz="3300" b="0" u="none" strike="noStrike">
                          <a:effectLst/>
                        </a:rPr>
                        <a:t>India</a:t>
                      </a:r>
                      <a:endParaRPr lang="en-US" sz="3300" b="0" i="0" u="none" strike="noStrike">
                        <a:effectLst/>
                        <a:latin typeface="Arial" panose="020B0604020202020204" pitchFamily="34" charset="0"/>
                      </a:endParaRPr>
                    </a:p>
                  </a:txBody>
                  <a:tcPr marL="87313" marR="167640" marT="83820" marB="83820" anchor="ctr"/>
                </a:tc>
                <a:tc>
                  <a:txBody>
                    <a:bodyPr/>
                    <a:lstStyle/>
                    <a:p>
                      <a:pPr algn="ctr" fontAlgn="ctr">
                        <a:spcBef>
                          <a:spcPts val="0"/>
                        </a:spcBef>
                        <a:spcAft>
                          <a:spcPts val="0"/>
                        </a:spcAft>
                      </a:pPr>
                      <a:r>
                        <a:rPr lang="en-US" sz="3300" b="0" u="none" strike="noStrike" dirty="0">
                          <a:effectLst/>
                        </a:rPr>
                        <a:t>3439</a:t>
                      </a:r>
                      <a:endParaRPr lang="en-US" sz="3300" b="0" i="0" u="none" strike="noStrike" dirty="0">
                        <a:effectLst/>
                        <a:latin typeface="Arial" panose="020B0604020202020204" pitchFamily="34" charset="0"/>
                      </a:endParaRPr>
                    </a:p>
                  </a:txBody>
                  <a:tcPr marL="87313" marR="167640" marT="83820" marB="83820" anchor="ctr"/>
                </a:tc>
                <a:extLst>
                  <a:ext uri="{0D108BD9-81ED-4DB2-BD59-A6C34878D82A}">
                    <a16:rowId xmlns:a16="http://schemas.microsoft.com/office/drawing/2014/main" val="3625049864"/>
                  </a:ext>
                </a:extLst>
              </a:tr>
            </a:tbl>
          </a:graphicData>
        </a:graphic>
      </p:graphicFrame>
    </p:spTree>
    <p:extLst>
      <p:ext uri="{BB962C8B-B14F-4D97-AF65-F5344CB8AC3E}">
        <p14:creationId xmlns:p14="http://schemas.microsoft.com/office/powerpoint/2010/main" val="238493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CC3A7-7073-4F9B-9782-E6F285DA2162}"/>
              </a:ext>
            </a:extLst>
          </p:cNvPr>
          <p:cNvSpPr txBox="1"/>
          <p:nvPr/>
        </p:nvSpPr>
        <p:spPr>
          <a:xfrm>
            <a:off x="1987827" y="659587"/>
            <a:ext cx="6096000" cy="369332"/>
          </a:xfrm>
          <a:prstGeom prst="rect">
            <a:avLst/>
          </a:prstGeom>
          <a:noFill/>
        </p:spPr>
        <p:txBody>
          <a:bodyPr wrap="square">
            <a:spAutoFit/>
          </a:bodyPr>
          <a:lstStyle/>
          <a:p>
            <a:pPr algn="ctr">
              <a:spcAft>
                <a:spcPts val="600"/>
              </a:spcAft>
            </a:pPr>
            <a:r>
              <a:rPr lang="en-US" b="0" i="0" dirty="0">
                <a:solidFill>
                  <a:srgbClr val="4A4A4A"/>
                </a:solidFill>
                <a:effectLst/>
                <a:latin typeface="Open Sans"/>
              </a:rPr>
              <a:t>RPA Developer Salary </a:t>
            </a:r>
            <a:endParaRPr lang="en-US" dirty="0"/>
          </a:p>
        </p:txBody>
      </p:sp>
      <p:sp>
        <p:nvSpPr>
          <p:cNvPr id="4" name="TextBox 3">
            <a:extLst>
              <a:ext uri="{FF2B5EF4-FFF2-40B4-BE49-F238E27FC236}">
                <a16:creationId xmlns:a16="http://schemas.microsoft.com/office/drawing/2014/main" id="{C6E5B14D-FABA-4C45-A6DE-CBFEAA3CB67F}"/>
              </a:ext>
            </a:extLst>
          </p:cNvPr>
          <p:cNvSpPr txBox="1"/>
          <p:nvPr/>
        </p:nvSpPr>
        <p:spPr>
          <a:xfrm>
            <a:off x="0" y="1471856"/>
            <a:ext cx="6096000" cy="1754326"/>
          </a:xfrm>
          <a:prstGeom prst="rect">
            <a:avLst/>
          </a:prstGeom>
          <a:noFill/>
        </p:spPr>
        <p:txBody>
          <a:bodyPr wrap="square">
            <a:spAutoFit/>
          </a:bodyPr>
          <a:lstStyle/>
          <a:p>
            <a:r>
              <a:rPr lang="en-US" b="0" i="0" dirty="0">
                <a:solidFill>
                  <a:srgbClr val="4A4A4A"/>
                </a:solidFill>
                <a:effectLst/>
                <a:latin typeface="Open Sans"/>
              </a:rPr>
              <a:t>The salary can vary on the following parameters:</a:t>
            </a:r>
          </a:p>
          <a:p>
            <a:pPr lvl="1">
              <a:buFont typeface="Arial" panose="020B0604020202020204" pitchFamily="34" charset="0"/>
              <a:buChar char="•"/>
            </a:pPr>
            <a:r>
              <a:rPr lang="en-US" b="0" i="0" dirty="0">
                <a:solidFill>
                  <a:srgbClr val="4A4A4A"/>
                </a:solidFill>
                <a:effectLst/>
                <a:latin typeface="Open Sans"/>
              </a:rPr>
              <a:t>Positions-Based</a:t>
            </a:r>
          </a:p>
          <a:p>
            <a:pPr lvl="1">
              <a:buFont typeface="Arial" panose="020B0604020202020204" pitchFamily="34" charset="0"/>
              <a:buChar char="•"/>
            </a:pPr>
            <a:r>
              <a:rPr lang="en-US" b="0" i="0" dirty="0">
                <a:solidFill>
                  <a:srgbClr val="4A4A4A"/>
                </a:solidFill>
                <a:effectLst/>
                <a:latin typeface="Open Sans"/>
              </a:rPr>
              <a:t>Roles-Based</a:t>
            </a:r>
          </a:p>
          <a:p>
            <a:pPr lvl="1">
              <a:buFont typeface="Arial" panose="020B0604020202020204" pitchFamily="34" charset="0"/>
              <a:buChar char="•"/>
            </a:pPr>
            <a:r>
              <a:rPr lang="en-US" b="0" i="0" dirty="0">
                <a:solidFill>
                  <a:srgbClr val="4A4A4A"/>
                </a:solidFill>
                <a:effectLst/>
                <a:latin typeface="Open Sans"/>
              </a:rPr>
              <a:t>Company-Based</a:t>
            </a:r>
          </a:p>
          <a:p>
            <a:pPr lvl="1">
              <a:buFont typeface="Arial" panose="020B0604020202020204" pitchFamily="34" charset="0"/>
              <a:buChar char="•"/>
            </a:pPr>
            <a:r>
              <a:rPr lang="en-US" b="0" i="0" dirty="0">
                <a:solidFill>
                  <a:srgbClr val="4A4A4A"/>
                </a:solidFill>
                <a:effectLst/>
                <a:latin typeface="Open Sans"/>
              </a:rPr>
              <a:t>Geographically</a:t>
            </a:r>
          </a:p>
          <a:p>
            <a:endParaRPr lang="en-US" dirty="0"/>
          </a:p>
        </p:txBody>
      </p:sp>
    </p:spTree>
    <p:extLst>
      <p:ext uri="{BB962C8B-B14F-4D97-AF65-F5344CB8AC3E}">
        <p14:creationId xmlns:p14="http://schemas.microsoft.com/office/powerpoint/2010/main" val="792020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3619675-9B95-4ED9-B5BB-C6C39C91D104}"/>
              </a:ext>
            </a:extLst>
          </p:cNvPr>
          <p:cNvSpPr txBox="1"/>
          <p:nvPr/>
        </p:nvSpPr>
        <p:spPr>
          <a:xfrm>
            <a:off x="210845" y="0"/>
            <a:ext cx="11318546" cy="923330"/>
          </a:xfrm>
          <a:prstGeom prst="rect">
            <a:avLst/>
          </a:prstGeom>
          <a:noFill/>
        </p:spPr>
        <p:txBody>
          <a:bodyPr wrap="square">
            <a:spAutoFit/>
          </a:bodyPr>
          <a:lstStyle/>
          <a:p>
            <a:pPr algn="just"/>
            <a:r>
              <a:rPr lang="en-US" b="1" i="0">
                <a:solidFill>
                  <a:srgbClr val="4A4A4A"/>
                </a:solidFill>
                <a:effectLst/>
                <a:latin typeface="Open Sans"/>
              </a:rPr>
              <a:t>RPA Developer Salary Trends: Positions Based</a:t>
            </a:r>
            <a:endParaRPr lang="en-US" b="0" i="0">
              <a:solidFill>
                <a:srgbClr val="4A4A4A"/>
              </a:solidFill>
              <a:effectLst/>
              <a:latin typeface="Open Sans"/>
            </a:endParaRPr>
          </a:p>
          <a:p>
            <a:pPr algn="just"/>
            <a:r>
              <a:rPr lang="en-US" b="0" i="0">
                <a:solidFill>
                  <a:srgbClr val="4A4A4A"/>
                </a:solidFill>
                <a:effectLst/>
                <a:latin typeface="Open Sans"/>
              </a:rPr>
              <a:t>According to Indeed.com, below are stats depicting the average RPA Developer salary for the US and India for various positions in the market.</a:t>
            </a:r>
            <a:endParaRPr lang="en-US" b="0" i="0" dirty="0">
              <a:solidFill>
                <a:srgbClr val="4A4A4A"/>
              </a:solidFill>
              <a:effectLst/>
              <a:latin typeface="Open Sans"/>
            </a:endParaRPr>
          </a:p>
        </p:txBody>
      </p:sp>
      <p:pic>
        <p:nvPicPr>
          <p:cNvPr id="9" name="Picture 8">
            <a:extLst>
              <a:ext uri="{FF2B5EF4-FFF2-40B4-BE49-F238E27FC236}">
                <a16:creationId xmlns:a16="http://schemas.microsoft.com/office/drawing/2014/main" id="{418C2C79-5397-4055-8EB0-4C4659B16992}"/>
              </a:ext>
            </a:extLst>
          </p:cNvPr>
          <p:cNvPicPr>
            <a:picLocks noChangeAspect="1"/>
          </p:cNvPicPr>
          <p:nvPr/>
        </p:nvPicPr>
        <p:blipFill>
          <a:blip r:embed="rId3"/>
          <a:stretch>
            <a:fillRect/>
          </a:stretch>
        </p:blipFill>
        <p:spPr>
          <a:xfrm>
            <a:off x="210845" y="1175096"/>
            <a:ext cx="7105650" cy="1725268"/>
          </a:xfrm>
          <a:prstGeom prst="rect">
            <a:avLst/>
          </a:prstGeom>
        </p:spPr>
      </p:pic>
      <p:pic>
        <p:nvPicPr>
          <p:cNvPr id="13" name="Picture 12">
            <a:extLst>
              <a:ext uri="{FF2B5EF4-FFF2-40B4-BE49-F238E27FC236}">
                <a16:creationId xmlns:a16="http://schemas.microsoft.com/office/drawing/2014/main" id="{3FCA4CEC-ADB8-4B65-B271-0BC50FA745C9}"/>
              </a:ext>
            </a:extLst>
          </p:cNvPr>
          <p:cNvPicPr>
            <a:picLocks noChangeAspect="1"/>
          </p:cNvPicPr>
          <p:nvPr/>
        </p:nvPicPr>
        <p:blipFill>
          <a:blip r:embed="rId4"/>
          <a:stretch>
            <a:fillRect/>
          </a:stretch>
        </p:blipFill>
        <p:spPr>
          <a:xfrm>
            <a:off x="303611" y="3825529"/>
            <a:ext cx="7105650" cy="1857375"/>
          </a:xfrm>
          <a:prstGeom prst="rect">
            <a:avLst/>
          </a:prstGeom>
        </p:spPr>
      </p:pic>
    </p:spTree>
    <p:extLst>
      <p:ext uri="{BB962C8B-B14F-4D97-AF65-F5344CB8AC3E}">
        <p14:creationId xmlns:p14="http://schemas.microsoft.com/office/powerpoint/2010/main" val="1806293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08569B-C1DC-48EC-819B-3FE961888AD3}"/>
              </a:ext>
            </a:extLst>
          </p:cNvPr>
          <p:cNvPicPr>
            <a:picLocks noChangeAspect="1"/>
          </p:cNvPicPr>
          <p:nvPr/>
        </p:nvPicPr>
        <p:blipFill>
          <a:blip r:embed="rId2"/>
          <a:stretch>
            <a:fillRect/>
          </a:stretch>
        </p:blipFill>
        <p:spPr>
          <a:xfrm>
            <a:off x="104826" y="1494287"/>
            <a:ext cx="7124700" cy="1638300"/>
          </a:xfrm>
          <a:prstGeom prst="rect">
            <a:avLst/>
          </a:prstGeom>
        </p:spPr>
      </p:pic>
      <p:sp>
        <p:nvSpPr>
          <p:cNvPr id="6" name="TextBox 5">
            <a:extLst>
              <a:ext uri="{FF2B5EF4-FFF2-40B4-BE49-F238E27FC236}">
                <a16:creationId xmlns:a16="http://schemas.microsoft.com/office/drawing/2014/main" id="{7B34935B-4084-418D-8506-53CBA7510F08}"/>
              </a:ext>
            </a:extLst>
          </p:cNvPr>
          <p:cNvSpPr txBox="1"/>
          <p:nvPr/>
        </p:nvSpPr>
        <p:spPr>
          <a:xfrm>
            <a:off x="0" y="109475"/>
            <a:ext cx="11533893" cy="923330"/>
          </a:xfrm>
          <a:prstGeom prst="rect">
            <a:avLst/>
          </a:prstGeom>
          <a:noFill/>
        </p:spPr>
        <p:txBody>
          <a:bodyPr wrap="square">
            <a:spAutoFit/>
          </a:bodyPr>
          <a:lstStyle/>
          <a:p>
            <a:pPr algn="l"/>
            <a:r>
              <a:rPr lang="en-US" b="1" i="0" dirty="0">
                <a:solidFill>
                  <a:srgbClr val="4A4A4A"/>
                </a:solidFill>
                <a:effectLst/>
                <a:latin typeface="Open Sans"/>
              </a:rPr>
              <a:t>RPA Developer Salary: Roles-Based: </a:t>
            </a:r>
            <a:r>
              <a:rPr lang="en-US" b="0" i="0" dirty="0">
                <a:solidFill>
                  <a:srgbClr val="4A4A4A"/>
                </a:solidFill>
                <a:effectLst/>
                <a:latin typeface="Open Sans"/>
              </a:rPr>
              <a:t>RPA Developer has mainly three roles in the industry:</a:t>
            </a:r>
            <a:r>
              <a:rPr lang="en-US" b="1" i="0" dirty="0">
                <a:solidFill>
                  <a:srgbClr val="4A4A4A"/>
                </a:solidFill>
                <a:effectLst/>
                <a:latin typeface="Open Sans"/>
              </a:rPr>
              <a:t> Process Designer, Automation Architect, and Production Manager.</a:t>
            </a:r>
            <a:r>
              <a:rPr lang="en-US" b="0" i="0" dirty="0">
                <a:solidFill>
                  <a:srgbClr val="4A4A4A"/>
                </a:solidFill>
                <a:effectLst/>
                <a:latin typeface="Open Sans"/>
              </a:rPr>
              <a:t> So let me discuss the tentative salaries you will get based on these roles.</a:t>
            </a:r>
          </a:p>
        </p:txBody>
      </p:sp>
      <p:pic>
        <p:nvPicPr>
          <p:cNvPr id="8" name="Picture 7">
            <a:extLst>
              <a:ext uri="{FF2B5EF4-FFF2-40B4-BE49-F238E27FC236}">
                <a16:creationId xmlns:a16="http://schemas.microsoft.com/office/drawing/2014/main" id="{5DD5D8F7-53CA-4FF3-930D-3EE2C198F951}"/>
              </a:ext>
            </a:extLst>
          </p:cNvPr>
          <p:cNvPicPr>
            <a:picLocks noChangeAspect="1"/>
          </p:cNvPicPr>
          <p:nvPr/>
        </p:nvPicPr>
        <p:blipFill>
          <a:blip r:embed="rId3"/>
          <a:stretch>
            <a:fillRect/>
          </a:stretch>
        </p:blipFill>
        <p:spPr>
          <a:xfrm>
            <a:off x="210842" y="3317070"/>
            <a:ext cx="7124700" cy="1638300"/>
          </a:xfrm>
          <a:prstGeom prst="rect">
            <a:avLst/>
          </a:prstGeom>
        </p:spPr>
      </p:pic>
      <p:pic>
        <p:nvPicPr>
          <p:cNvPr id="10" name="Picture 9">
            <a:extLst>
              <a:ext uri="{FF2B5EF4-FFF2-40B4-BE49-F238E27FC236}">
                <a16:creationId xmlns:a16="http://schemas.microsoft.com/office/drawing/2014/main" id="{D220218B-33EF-45D9-ACE3-38349B8470AE}"/>
              </a:ext>
            </a:extLst>
          </p:cNvPr>
          <p:cNvPicPr>
            <a:picLocks noChangeAspect="1"/>
          </p:cNvPicPr>
          <p:nvPr/>
        </p:nvPicPr>
        <p:blipFill>
          <a:blip r:embed="rId4"/>
          <a:stretch>
            <a:fillRect/>
          </a:stretch>
        </p:blipFill>
        <p:spPr>
          <a:xfrm>
            <a:off x="210842" y="5004961"/>
            <a:ext cx="7124700" cy="1685925"/>
          </a:xfrm>
          <a:prstGeom prst="rect">
            <a:avLst/>
          </a:prstGeom>
        </p:spPr>
      </p:pic>
    </p:spTree>
    <p:extLst>
      <p:ext uri="{BB962C8B-B14F-4D97-AF65-F5344CB8AC3E}">
        <p14:creationId xmlns:p14="http://schemas.microsoft.com/office/powerpoint/2010/main" val="390081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9F7D4-77E0-4BAD-B4D6-47F9625E3902}"/>
              </a:ext>
            </a:extLst>
          </p:cNvPr>
          <p:cNvSpPr txBox="1"/>
          <p:nvPr/>
        </p:nvSpPr>
        <p:spPr>
          <a:xfrm>
            <a:off x="0" y="108178"/>
            <a:ext cx="12006470" cy="646331"/>
          </a:xfrm>
          <a:prstGeom prst="rect">
            <a:avLst/>
          </a:prstGeom>
          <a:noFill/>
        </p:spPr>
        <p:txBody>
          <a:bodyPr wrap="square">
            <a:spAutoFit/>
          </a:bodyPr>
          <a:lstStyle/>
          <a:p>
            <a:pPr algn="just"/>
            <a:r>
              <a:rPr lang="en-US" b="1" i="0" dirty="0">
                <a:solidFill>
                  <a:srgbClr val="4A4A4A"/>
                </a:solidFill>
                <a:effectLst/>
                <a:latin typeface="Open Sans"/>
              </a:rPr>
              <a:t>RPA Developer Salary: Company-Based</a:t>
            </a:r>
            <a:endParaRPr lang="en-US" b="0" i="0" dirty="0">
              <a:solidFill>
                <a:srgbClr val="4A4A4A"/>
              </a:solidFill>
              <a:effectLst/>
              <a:latin typeface="Open Sans"/>
            </a:endParaRPr>
          </a:p>
          <a:p>
            <a:pPr algn="just"/>
            <a:r>
              <a:rPr lang="en-US" b="0" i="0" dirty="0">
                <a:solidFill>
                  <a:srgbClr val="4A4A4A"/>
                </a:solidFill>
                <a:effectLst/>
                <a:latin typeface="Open Sans"/>
              </a:rPr>
              <a:t>I am listing down the salary offered to an RPA Developer by major companies who are actively hiring for the same.</a:t>
            </a:r>
          </a:p>
        </p:txBody>
      </p:sp>
      <p:pic>
        <p:nvPicPr>
          <p:cNvPr id="5" name="Picture 4">
            <a:extLst>
              <a:ext uri="{FF2B5EF4-FFF2-40B4-BE49-F238E27FC236}">
                <a16:creationId xmlns:a16="http://schemas.microsoft.com/office/drawing/2014/main" id="{52293B65-C420-49B1-8A8E-F175B24EEB22}"/>
              </a:ext>
            </a:extLst>
          </p:cNvPr>
          <p:cNvPicPr>
            <a:picLocks noChangeAspect="1"/>
          </p:cNvPicPr>
          <p:nvPr/>
        </p:nvPicPr>
        <p:blipFill>
          <a:blip r:embed="rId2"/>
          <a:stretch>
            <a:fillRect/>
          </a:stretch>
        </p:blipFill>
        <p:spPr>
          <a:xfrm>
            <a:off x="223837" y="1236592"/>
            <a:ext cx="7105650" cy="1590675"/>
          </a:xfrm>
          <a:prstGeom prst="rect">
            <a:avLst/>
          </a:prstGeom>
        </p:spPr>
      </p:pic>
      <p:sp>
        <p:nvSpPr>
          <p:cNvPr id="7" name="TextBox 6">
            <a:extLst>
              <a:ext uri="{FF2B5EF4-FFF2-40B4-BE49-F238E27FC236}">
                <a16:creationId xmlns:a16="http://schemas.microsoft.com/office/drawing/2014/main" id="{D2FA6C37-6A66-4DF6-8293-452E3333D027}"/>
              </a:ext>
            </a:extLst>
          </p:cNvPr>
          <p:cNvSpPr txBox="1"/>
          <p:nvPr/>
        </p:nvSpPr>
        <p:spPr>
          <a:xfrm>
            <a:off x="0" y="2940018"/>
            <a:ext cx="6122194" cy="369332"/>
          </a:xfrm>
          <a:prstGeom prst="rect">
            <a:avLst/>
          </a:prstGeom>
          <a:noFill/>
        </p:spPr>
        <p:txBody>
          <a:bodyPr wrap="square">
            <a:spAutoFit/>
          </a:bodyPr>
          <a:lstStyle/>
          <a:p>
            <a:pPr algn="just"/>
            <a:r>
              <a:rPr lang="en-US" b="1" i="0" dirty="0">
                <a:solidFill>
                  <a:srgbClr val="4A4A4A"/>
                </a:solidFill>
                <a:effectLst/>
                <a:latin typeface="Open Sans"/>
              </a:rPr>
              <a:t>RPA Developer Salary: Geographically</a:t>
            </a:r>
            <a:endParaRPr lang="en-US" b="0" i="0" dirty="0">
              <a:solidFill>
                <a:srgbClr val="4A4A4A"/>
              </a:solidFill>
              <a:effectLst/>
              <a:latin typeface="Open Sans"/>
            </a:endParaRPr>
          </a:p>
        </p:txBody>
      </p:sp>
      <p:pic>
        <p:nvPicPr>
          <p:cNvPr id="9" name="Picture 8">
            <a:extLst>
              <a:ext uri="{FF2B5EF4-FFF2-40B4-BE49-F238E27FC236}">
                <a16:creationId xmlns:a16="http://schemas.microsoft.com/office/drawing/2014/main" id="{E37DCD8E-F906-4C8A-AFCE-F5F788EF3ACE}"/>
              </a:ext>
            </a:extLst>
          </p:cNvPr>
          <p:cNvPicPr>
            <a:picLocks noChangeAspect="1"/>
          </p:cNvPicPr>
          <p:nvPr/>
        </p:nvPicPr>
        <p:blipFill>
          <a:blip r:embed="rId3"/>
          <a:stretch>
            <a:fillRect/>
          </a:stretch>
        </p:blipFill>
        <p:spPr>
          <a:xfrm>
            <a:off x="223837" y="3955501"/>
            <a:ext cx="7105650" cy="1057275"/>
          </a:xfrm>
          <a:prstGeom prst="rect">
            <a:avLst/>
          </a:prstGeom>
        </p:spPr>
      </p:pic>
    </p:spTree>
    <p:extLst>
      <p:ext uri="{BB962C8B-B14F-4D97-AF65-F5344CB8AC3E}">
        <p14:creationId xmlns:p14="http://schemas.microsoft.com/office/powerpoint/2010/main" val="385272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74B87-C43D-495D-BDD6-817CAA9355B6}"/>
              </a:ext>
            </a:extLst>
          </p:cNvPr>
          <p:cNvPicPr>
            <a:picLocks noChangeAspect="1"/>
          </p:cNvPicPr>
          <p:nvPr/>
        </p:nvPicPr>
        <p:blipFill>
          <a:blip r:embed="rId2"/>
          <a:stretch>
            <a:fillRect/>
          </a:stretch>
        </p:blipFill>
        <p:spPr>
          <a:xfrm>
            <a:off x="2133600" y="1747837"/>
            <a:ext cx="7924800" cy="3362325"/>
          </a:xfrm>
          <a:prstGeom prst="rect">
            <a:avLst/>
          </a:prstGeom>
        </p:spPr>
      </p:pic>
    </p:spTree>
    <p:extLst>
      <p:ext uri="{BB962C8B-B14F-4D97-AF65-F5344CB8AC3E}">
        <p14:creationId xmlns:p14="http://schemas.microsoft.com/office/powerpoint/2010/main" val="100009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2FD1FD0-0E1C-402B-AC93-D799B4B8B792}"/>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What is Robotic Process Automation?</a:t>
            </a:r>
          </a:p>
          <a:p>
            <a:pPr>
              <a:lnSpc>
                <a:spcPct val="90000"/>
              </a:lnSpc>
              <a:spcBef>
                <a:spcPct val="0"/>
              </a:spcBef>
              <a:spcAft>
                <a:spcPts val="600"/>
              </a:spcAft>
            </a:pPr>
            <a:endParaRPr lang="en-US" sz="4400" kern="1200">
              <a:solidFill>
                <a:srgbClr val="FFFFFF"/>
              </a:solidFill>
              <a:latin typeface="+mj-lt"/>
              <a:ea typeface="+mj-ea"/>
              <a:cs typeface="+mj-cs"/>
            </a:endParaRPr>
          </a:p>
        </p:txBody>
      </p:sp>
      <p:sp>
        <p:nvSpPr>
          <p:cNvPr id="2" name="TextBox 1">
            <a:extLst>
              <a:ext uri="{FF2B5EF4-FFF2-40B4-BE49-F238E27FC236}">
                <a16:creationId xmlns:a16="http://schemas.microsoft.com/office/drawing/2014/main" id="{88DBFB66-9487-46AB-9212-4AD799385E85}"/>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a:solidFill>
                  <a:srgbClr val="000000"/>
                </a:solidFill>
                <a:effectLst/>
              </a:rPr>
              <a:t>Robotic Process Automation is the technology that allows anyone today to configure computer software, or a “robot” to emulate and integrate the actions of a human interacting within digital systems to execute a business process. RPA robots utilize the user interface to capture data and manipulate applications just like humans do. They interpret, trigger responses and communicate with other systems in order to perform on a vast variety of repetitive tasks. Only substantially better: an RPA software robot never sleeps and makes zero mistakes.</a:t>
            </a:r>
            <a:endParaRPr lang="en-US" sz="2400">
              <a:solidFill>
                <a:srgbClr val="000000"/>
              </a:solidFill>
            </a:endParaRPr>
          </a:p>
        </p:txBody>
      </p:sp>
    </p:spTree>
    <p:extLst>
      <p:ext uri="{BB962C8B-B14F-4D97-AF65-F5344CB8AC3E}">
        <p14:creationId xmlns:p14="http://schemas.microsoft.com/office/powerpoint/2010/main" val="79020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620EBC-AD0B-43A7-A725-BD3A480C83BC}"/>
              </a:ext>
            </a:extLst>
          </p:cNvPr>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84588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02088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47585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4274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A4BD00-A1B7-45A4-B75E-40BF4CF4CB1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Why RPA is needed</a:t>
            </a:r>
          </a:p>
        </p:txBody>
      </p:sp>
      <p:sp>
        <p:nvSpPr>
          <p:cNvPr id="3" name="Content Placeholder 2">
            <a:extLst>
              <a:ext uri="{FF2B5EF4-FFF2-40B4-BE49-F238E27FC236}">
                <a16:creationId xmlns:a16="http://schemas.microsoft.com/office/drawing/2014/main" id="{6BA189D9-6A1B-4128-88DA-8E35210DB16A}"/>
              </a:ext>
            </a:extLst>
          </p:cNvPr>
          <p:cNvSpPr>
            <a:spLocks noGrp="1"/>
          </p:cNvSpPr>
          <p:nvPr>
            <p:ph idx="1"/>
          </p:nvPr>
        </p:nvSpPr>
        <p:spPr>
          <a:xfrm>
            <a:off x="1179226" y="3092970"/>
            <a:ext cx="9833548" cy="2693976"/>
          </a:xfrm>
        </p:spPr>
        <p:txBody>
          <a:bodyPr>
            <a:normAutofit/>
          </a:bodyPr>
          <a:lstStyle/>
          <a:p>
            <a:r>
              <a:rPr lang="en-US" sz="1700" b="1" i="0">
                <a:solidFill>
                  <a:srgbClr val="000000"/>
                </a:solidFill>
                <a:effectLst/>
                <a:latin typeface="arial" panose="020B0604020202020204" pitchFamily="34" charset="0"/>
              </a:rPr>
              <a:t>RPA</a:t>
            </a:r>
            <a:r>
              <a:rPr lang="en-US" sz="1700" b="0" i="0">
                <a:solidFill>
                  <a:srgbClr val="000000"/>
                </a:solidFill>
                <a:effectLst/>
                <a:latin typeface="arial" panose="020B0604020202020204" pitchFamily="34" charset="0"/>
              </a:rPr>
              <a:t> offers enhanced services to processes with the high probability of human errors, thereby increasing accuracy. Robots are reliable, and consistent and don't complain when expected to work tirelessly. They reduce the cases of re-work and enhance quality</a:t>
            </a:r>
          </a:p>
          <a:p>
            <a:r>
              <a:rPr lang="en-US" sz="1700" b="1" i="0">
                <a:solidFill>
                  <a:srgbClr val="000000"/>
                </a:solidFill>
                <a:effectLst/>
                <a:latin typeface="arial" panose="020B0604020202020204" pitchFamily="34" charset="0"/>
              </a:rPr>
              <a:t>RPA</a:t>
            </a:r>
            <a:r>
              <a:rPr lang="en-US" sz="1700" b="0" i="0">
                <a:solidFill>
                  <a:srgbClr val="000000"/>
                </a:solidFill>
                <a:effectLst/>
                <a:latin typeface="arial" panose="020B0604020202020204" pitchFamily="34" charset="0"/>
              </a:rPr>
              <a:t> tools play an </a:t>
            </a:r>
            <a:r>
              <a:rPr lang="en-US" sz="1700" b="1" i="0">
                <a:solidFill>
                  <a:srgbClr val="000000"/>
                </a:solidFill>
                <a:effectLst/>
                <a:latin typeface="arial" panose="020B0604020202020204" pitchFamily="34" charset="0"/>
              </a:rPr>
              <a:t>important</a:t>
            </a:r>
            <a:r>
              <a:rPr lang="en-US" sz="1700" b="0" i="0">
                <a:solidFill>
                  <a:srgbClr val="000000"/>
                </a:solidFill>
                <a:effectLst/>
                <a:latin typeface="arial" panose="020B0604020202020204" pitchFamily="34" charset="0"/>
              </a:rPr>
              <a:t> role in modern companies because they can automate manual or repetitive human tasks, freeing workers to focus on more </a:t>
            </a:r>
            <a:r>
              <a:rPr lang="en-US" sz="1700" b="1" i="0">
                <a:solidFill>
                  <a:srgbClr val="000000"/>
                </a:solidFill>
                <a:effectLst/>
                <a:latin typeface="arial" panose="020B0604020202020204" pitchFamily="34" charset="0"/>
              </a:rPr>
              <a:t>important</a:t>
            </a:r>
            <a:r>
              <a:rPr lang="en-US" sz="1700" b="0" i="0">
                <a:solidFill>
                  <a:srgbClr val="000000"/>
                </a:solidFill>
                <a:effectLst/>
                <a:latin typeface="arial" panose="020B0604020202020204" pitchFamily="34" charset="0"/>
              </a:rPr>
              <a:t> work. One of the hottest emerging technologies in recent years has been robotic process automation</a:t>
            </a:r>
          </a:p>
          <a:p>
            <a:r>
              <a:rPr lang="en-US" sz="1700" b="0" i="0">
                <a:solidFill>
                  <a:srgbClr val="000000"/>
                </a:solidFill>
                <a:effectLst/>
                <a:latin typeface="arial" panose="020B0604020202020204" pitchFamily="34" charset="0"/>
              </a:rPr>
              <a:t>It helps to ensure that outputs are complete, correct, and consistent between tasks and between human workers. It helps to ensure that tasks can be completed more quickly because the </a:t>
            </a:r>
            <a:r>
              <a:rPr lang="en-US" sz="1700" b="1" i="0">
                <a:solidFill>
                  <a:srgbClr val="000000"/>
                </a:solidFill>
                <a:effectLst/>
                <a:latin typeface="arial" panose="020B0604020202020204" pitchFamily="34" charset="0"/>
              </a:rPr>
              <a:t>robotic process automation</a:t>
            </a:r>
            <a:r>
              <a:rPr lang="en-US" sz="1700" b="0" i="0">
                <a:solidFill>
                  <a:srgbClr val="000000"/>
                </a:solidFill>
                <a:effectLst/>
                <a:latin typeface="arial" panose="020B0604020202020204" pitchFamily="34" charset="0"/>
              </a:rPr>
              <a:t> tool can find and retrieve any necessary data in the background.</a:t>
            </a:r>
            <a:endParaRPr lang="en-US" sz="1700">
              <a:solidFill>
                <a:srgbClr val="000000"/>
              </a:solidFill>
            </a:endParaRPr>
          </a:p>
        </p:txBody>
      </p:sp>
    </p:spTree>
    <p:extLst>
      <p:ext uri="{BB962C8B-B14F-4D97-AF65-F5344CB8AC3E}">
        <p14:creationId xmlns:p14="http://schemas.microsoft.com/office/powerpoint/2010/main" val="297625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FE886D-2B1C-4F4E-860A-1EE132EBA6E1}"/>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arial" panose="020B0604020202020204" pitchFamily="34" charset="0"/>
              </a:rPr>
              <a:t>What is the benefit of RPA?</a:t>
            </a:r>
            <a:endParaRPr lang="en-US" sz="4000">
              <a:solidFill>
                <a:srgbClr val="FFFFFF"/>
              </a:solidFill>
            </a:endParaRPr>
          </a:p>
        </p:txBody>
      </p:sp>
      <p:sp>
        <p:nvSpPr>
          <p:cNvPr id="3" name="Content Placeholder 2">
            <a:extLst>
              <a:ext uri="{FF2B5EF4-FFF2-40B4-BE49-F238E27FC236}">
                <a16:creationId xmlns:a16="http://schemas.microsoft.com/office/drawing/2014/main" id="{FA7C8E17-E0E5-4B14-8E63-0BC786D678EF}"/>
              </a:ext>
            </a:extLst>
          </p:cNvPr>
          <p:cNvSpPr>
            <a:spLocks noGrp="1"/>
          </p:cNvSpPr>
          <p:nvPr>
            <p:ph idx="1"/>
          </p:nvPr>
        </p:nvSpPr>
        <p:spPr>
          <a:xfrm>
            <a:off x="1367624" y="2490436"/>
            <a:ext cx="9708995" cy="3567173"/>
          </a:xfrm>
        </p:spPr>
        <p:txBody>
          <a:bodyPr anchor="ctr">
            <a:normAutofit/>
          </a:bodyPr>
          <a:lstStyle/>
          <a:p>
            <a:r>
              <a:rPr lang="en-US" sz="2400" b="0" i="0">
                <a:effectLst/>
                <a:latin typeface="arial" panose="020B0604020202020204" pitchFamily="34" charset="0"/>
              </a:rPr>
              <a:t>Accuracy &amp; Quality. </a:t>
            </a:r>
            <a:r>
              <a:rPr lang="en-US" sz="2400" b="1" i="0">
                <a:effectLst/>
                <a:latin typeface="arial" panose="020B0604020202020204" pitchFamily="34" charset="0"/>
              </a:rPr>
              <a:t>RPA</a:t>
            </a:r>
            <a:r>
              <a:rPr lang="en-US" sz="2400" b="0" i="0">
                <a:effectLst/>
                <a:latin typeface="arial" panose="020B0604020202020204" pitchFamily="34" charset="0"/>
              </a:rPr>
              <a:t> offers improved services to processes that have a high probability of human error, thereby increasing accuracy. Robots are reliable, and consistent and do not whine when expected to work tirelessly. They also reduce the cases of re-works and improve the output quality, drastically.</a:t>
            </a:r>
            <a:endParaRPr lang="en-US" sz="2400"/>
          </a:p>
        </p:txBody>
      </p:sp>
    </p:spTree>
    <p:extLst>
      <p:ext uri="{BB962C8B-B14F-4D97-AF65-F5344CB8AC3E}">
        <p14:creationId xmlns:p14="http://schemas.microsoft.com/office/powerpoint/2010/main" val="128680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1838</Words>
  <Application>Microsoft Office PowerPoint</Application>
  <PresentationFormat>Widescreen</PresentationFormat>
  <Paragraphs>90</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Calibri</vt:lpstr>
      <vt:lpstr>Calibri Light</vt:lpstr>
      <vt:lpstr>HelveticaNeue</vt:lpstr>
      <vt:lpstr>Montserrat</vt:lpstr>
      <vt:lpstr>Nunito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RPA is needed</vt:lpstr>
      <vt:lpstr>What is the benefit of RPA?</vt:lpstr>
      <vt:lpstr>PowerPoint Presentation</vt:lpstr>
      <vt:lpstr>PowerPoint Presentation</vt:lpstr>
      <vt:lpstr>How does RPA work?</vt:lpstr>
      <vt:lpstr>PowerPoint Presentation</vt:lpstr>
      <vt:lpstr>PowerPoint Presentation</vt:lpstr>
      <vt:lpstr>PowerPoint Presentation</vt:lpstr>
      <vt:lpstr>PowerPoint Presentation</vt:lpstr>
      <vt:lpstr>PowerPoint Presentation</vt:lpstr>
      <vt:lpstr>PowerPoint Presentation</vt:lpstr>
      <vt:lpstr>10 RPA Automation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Ghanshyam Jaiswar</dc:creator>
  <cp:lastModifiedBy>Ghanshyam Jaiswar</cp:lastModifiedBy>
  <cp:revision>3</cp:revision>
  <dcterms:created xsi:type="dcterms:W3CDTF">2020-07-24T07:55:21Z</dcterms:created>
  <dcterms:modified xsi:type="dcterms:W3CDTF">2020-07-24T07:59:28Z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17b3fd1a-4dd0-4957-aaa1-3875c5f34c93</vt:lpwstr>
  </property>
  <property fmtid="{D5CDD505-2E9C-101B-9397-08002B2CF9AE}" pid="3" name="HCL_Cla5s_D6">
    <vt:lpwstr>False</vt:lpwstr>
  </property>
  <property fmtid="{D5CDD505-2E9C-101B-9397-08002B2CF9AE}" pid="4" name="HCLClassification">
    <vt:lpwstr>HCL_Cla5s_P3rs0nalUs3</vt:lpwstr>
  </property>
</Properties>
</file>