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ans" pitchFamily="2" charset="0"/>
      <p:regular r:id="rId14"/>
      <p:bold r:id="rId15"/>
    </p:embeddedFont>
    <p:embeddedFont>
      <p:font typeface="DM Sans Bold"/>
      <p:regular r:id="rId16"/>
    </p:embeddedFont>
    <p:embeddedFont>
      <p:font typeface="DM Sans Bold Italics"/>
      <p:regular r:id="rId17"/>
    </p:embeddedFont>
    <p:embeddedFont>
      <p:font typeface="DM Sans Italics"/>
      <p:regular r:id="rId18"/>
    </p:embeddedFont>
    <p:embeddedFont>
      <p:font typeface="League Spartan"/>
      <p:regular r:id="rId19"/>
    </p:embeddedFont>
    <p:embeddedFont>
      <p:font typeface="Now Bold"/>
      <p:regular r:id="rId20"/>
    </p:embeddedFont>
    <p:embeddedFont>
      <p:font typeface="Open Sauce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03760-2498-46E5-88E0-B6F768704F7A}" v="5" dt="2024-11-04T17:30:38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ΕΡΓΙΟΠΟΥΛΟΣ ΓΕΩΡΓΙΟΣ" userId="b9989e27-3c39-44e7-a295-25b0866113c9" providerId="ADAL" clId="{7FE03760-2498-46E5-88E0-B6F768704F7A}"/>
    <pc:docChg chg="undo custSel modSld modMainMaster">
      <pc:chgData name="ΣΤΕΡΓΙΟΠΟΥΛΟΣ ΓΕΩΡΓΙΟΣ" userId="b9989e27-3c39-44e7-a295-25b0866113c9" providerId="ADAL" clId="{7FE03760-2498-46E5-88E0-B6F768704F7A}" dt="2024-11-04T17:33:31.091" v="17" actId="1076"/>
      <pc:docMkLst>
        <pc:docMk/>
      </pc:docMkLst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56"/>
        </pc:sldMkLst>
      </pc:sldChg>
      <pc:sldChg chg="modSp mod modTransition">
        <pc:chgData name="ΣΤΕΡΓΙΟΠΟΥΛΟΣ ΓΕΩΡΓΙΟΣ" userId="b9989e27-3c39-44e7-a295-25b0866113c9" providerId="ADAL" clId="{7FE03760-2498-46E5-88E0-B6F768704F7A}" dt="2024-11-04T17:33:11.449" v="16" actId="1076"/>
        <pc:sldMkLst>
          <pc:docMk/>
          <pc:sldMk cId="0" sldId="257"/>
        </pc:sldMkLst>
        <pc:spChg chg="mod">
          <ac:chgData name="ΣΤΕΡΓΙΟΠΟΥΛΟΣ ΓΕΩΡΓΙΟΣ" userId="b9989e27-3c39-44e7-a295-25b0866113c9" providerId="ADAL" clId="{7FE03760-2498-46E5-88E0-B6F768704F7A}" dt="2024-11-04T17:32:23.069" v="5" actId="1076"/>
          <ac:spMkLst>
            <pc:docMk/>
            <pc:sldMk cId="0" sldId="257"/>
            <ac:spMk id="23" creationId="{00000000-0000-0000-0000-000000000000}"/>
          </ac:spMkLst>
        </pc:spChg>
        <pc:spChg chg="mod">
          <ac:chgData name="ΣΤΕΡΓΙΟΠΟΥΛΟΣ ΓΕΩΡΓΙΟΣ" userId="b9989e27-3c39-44e7-a295-25b0866113c9" providerId="ADAL" clId="{7FE03760-2498-46E5-88E0-B6F768704F7A}" dt="2024-11-04T17:32:31.825" v="6" actId="1076"/>
          <ac:spMkLst>
            <pc:docMk/>
            <pc:sldMk cId="0" sldId="257"/>
            <ac:spMk id="25" creationId="{00000000-0000-0000-0000-000000000000}"/>
          </ac:spMkLst>
        </pc:spChg>
        <pc:spChg chg="mod">
          <ac:chgData name="ΣΤΕΡΓΙΟΠΟΥΛΟΣ ΓΕΩΡΓΙΟΣ" userId="b9989e27-3c39-44e7-a295-25b0866113c9" providerId="ADAL" clId="{7FE03760-2498-46E5-88E0-B6F768704F7A}" dt="2024-11-04T17:33:11.449" v="16" actId="1076"/>
          <ac:spMkLst>
            <pc:docMk/>
            <pc:sldMk cId="0" sldId="257"/>
            <ac:spMk id="27" creationId="{00000000-0000-0000-0000-000000000000}"/>
          </ac:spMkLst>
        </pc:spChg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58"/>
        </pc:sldMkLst>
      </pc:sldChg>
      <pc:sldChg chg="modSp mod modTransition">
        <pc:chgData name="ΣΤΕΡΓΙΟΠΟΥΛΟΣ ΓΕΩΡΓΙΟΣ" userId="b9989e27-3c39-44e7-a295-25b0866113c9" providerId="ADAL" clId="{7FE03760-2498-46E5-88E0-B6F768704F7A}" dt="2024-11-04T17:33:31.091" v="17" actId="1076"/>
        <pc:sldMkLst>
          <pc:docMk/>
          <pc:sldMk cId="0" sldId="259"/>
        </pc:sldMkLst>
        <pc:spChg chg="mod">
          <ac:chgData name="ΣΤΕΡΓΙΟΠΟΥΛΟΣ ΓΕΩΡΓΙΟΣ" userId="b9989e27-3c39-44e7-a295-25b0866113c9" providerId="ADAL" clId="{7FE03760-2498-46E5-88E0-B6F768704F7A}" dt="2024-11-04T17:33:10.674" v="14" actId="1076"/>
          <ac:spMkLst>
            <pc:docMk/>
            <pc:sldMk cId="0" sldId="259"/>
            <ac:spMk id="4" creationId="{00000000-0000-0000-0000-000000000000}"/>
          </ac:spMkLst>
        </pc:spChg>
        <pc:spChg chg="mod">
          <ac:chgData name="ΣΤΕΡΓΙΟΠΟΥΛΟΣ ΓΕΩΡΓΙΟΣ" userId="b9989e27-3c39-44e7-a295-25b0866113c9" providerId="ADAL" clId="{7FE03760-2498-46E5-88E0-B6F768704F7A}" dt="2024-11-04T17:33:31.091" v="17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ΣΤΕΡΓΙΟΠΟΥΛΟΣ ΓΕΩΡΓΙΟΣ" userId="b9989e27-3c39-44e7-a295-25b0866113c9" providerId="ADAL" clId="{7FE03760-2498-46E5-88E0-B6F768704F7A}" dt="2024-11-04T17:33:09.928" v="12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ΣΤΕΡΓΙΟΠΟΥΛΟΣ ΓΕΩΡΓΙΟΣ" userId="b9989e27-3c39-44e7-a295-25b0866113c9" providerId="ADAL" clId="{7FE03760-2498-46E5-88E0-B6F768704F7A}" dt="2024-11-04T17:33:10.274" v="13" actId="1076"/>
          <ac:spMkLst>
            <pc:docMk/>
            <pc:sldMk cId="0" sldId="259"/>
            <ac:spMk id="8" creationId="{00000000-0000-0000-0000-000000000000}"/>
          </ac:spMkLst>
        </pc:spChg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0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1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2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3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4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5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6"/>
        </pc:sldMkLst>
      </pc:sldChg>
      <pc:sldChg chg="modTransition">
        <pc:chgData name="ΣΤΕΡΓΙΟΠΟΥΛΟΣ ΓΕΩΡΓΙΟΣ" userId="b9989e27-3c39-44e7-a295-25b0866113c9" providerId="ADAL" clId="{7FE03760-2498-46E5-88E0-B6F768704F7A}" dt="2024-11-04T17:30:38.032" v="4"/>
        <pc:sldMkLst>
          <pc:docMk/>
          <pc:sldMk cId="0" sldId="267"/>
        </pc:sldMkLst>
      </pc:sldChg>
      <pc:sldMasterChg chg="modTransition modSldLayout">
        <pc:chgData name="ΣΤΕΡΓΙΟΠΟΥΛΟΣ ΓΕΩΡΓΙΟΣ" userId="b9989e27-3c39-44e7-a295-25b0866113c9" providerId="ADAL" clId="{7FE03760-2498-46E5-88E0-B6F768704F7A}" dt="2024-11-04T17:30:38.032" v="4"/>
        <pc:sldMasterMkLst>
          <pc:docMk/>
          <pc:sldMasterMk cId="0" sldId="2147483648"/>
        </pc:sldMasterMkLst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ΣΤΕΡΓΙΟΠΟΥΛΟΣ ΓΕΩΡΓΙΟΣ" userId="b9989e27-3c39-44e7-a295-25b0866113c9" providerId="ADAL" clId="{7FE03760-2498-46E5-88E0-B6F768704F7A}" dt="2024-11-04T17:30:38.032" v="4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9.sv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6.jpe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sv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380940" y="649592"/>
            <a:ext cx="7516996" cy="8987817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63873" r="-63873"/>
              </a:stretch>
            </a:blipFill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8" name="Freeform 8"/>
          <p:cNvSpPr/>
          <p:nvPr/>
        </p:nvSpPr>
        <p:spPr>
          <a:xfrm>
            <a:off x="1230079" y="1028700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Freeform 9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TextBox 10"/>
          <p:cNvSpPr txBox="1"/>
          <p:nvPr/>
        </p:nvSpPr>
        <p:spPr>
          <a:xfrm>
            <a:off x="2678878" y="8789692"/>
            <a:ext cx="7913921" cy="927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 data collection company utilizing vehicle mounted sensors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0079" y="2982070"/>
            <a:ext cx="7045911" cy="1719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57"/>
              </a:lnSpc>
              <a:spcBef>
                <a:spcPct val="0"/>
              </a:spcBef>
            </a:pPr>
            <a:r>
              <a:rPr lang="en-US" sz="101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AutoSense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35029" y="4400389"/>
            <a:ext cx="7045911" cy="63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  <a:spcBef>
                <a:spcPct val="0"/>
              </a:spcBef>
            </a:pPr>
            <a:r>
              <a:rPr lang="en-US" sz="37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Analytics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87205" y="0"/>
            <a:ext cx="9200795" cy="10287000"/>
          </a:xfrm>
          <a:custGeom>
            <a:avLst/>
            <a:gdLst/>
            <a:ahLst/>
            <a:cxnLst/>
            <a:rect l="l" t="t" r="r" b="b"/>
            <a:pathLst>
              <a:path w="9200795" h="10287000">
                <a:moveTo>
                  <a:pt x="0" y="0"/>
                </a:moveTo>
                <a:lnTo>
                  <a:pt x="9200795" y="0"/>
                </a:lnTo>
                <a:lnTo>
                  <a:pt x="920079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07590" y="3598803"/>
            <a:ext cx="8307912" cy="280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 every project: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Customized Dashboard, depending on the users needs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Heatmaps </a:t>
            </a:r>
          </a:p>
          <a:p>
            <a:pPr marL="493923" lvl="1" indent="-246962" algn="l">
              <a:lnSpc>
                <a:spcPts val="5719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Graphana charts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9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90406" y="4043882"/>
            <a:ext cx="4279740" cy="4381054"/>
            <a:chOff x="0" y="0"/>
            <a:chExt cx="1297254" cy="1327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7254" cy="1327963"/>
            </a:xfrm>
            <a:custGeom>
              <a:avLst/>
              <a:gdLst/>
              <a:ahLst/>
              <a:cxnLst/>
              <a:rect l="l" t="t" r="r" b="b"/>
              <a:pathLst>
                <a:path w="1297254" h="1327963">
                  <a:moveTo>
                    <a:pt x="0" y="0"/>
                  </a:moveTo>
                  <a:lnTo>
                    <a:pt x="1297254" y="0"/>
                  </a:lnTo>
                  <a:lnTo>
                    <a:pt x="1297254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97254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690406" y="8472561"/>
            <a:ext cx="4279740" cy="301305"/>
          </a:xfrm>
          <a:custGeom>
            <a:avLst/>
            <a:gdLst/>
            <a:ahLst/>
            <a:cxnLst/>
            <a:rect l="l" t="t" r="r" b="b"/>
            <a:pathLst>
              <a:path w="4279740" h="301305">
                <a:moveTo>
                  <a:pt x="0" y="0"/>
                </a:moveTo>
                <a:lnTo>
                  <a:pt x="4279740" y="0"/>
                </a:lnTo>
                <a:lnTo>
                  <a:pt x="4279740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318" b="-25210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-690640" y="-1543050"/>
            <a:ext cx="19210521" cy="4453378"/>
            <a:chOff x="0" y="0"/>
            <a:chExt cx="5059561" cy="11729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804754" y="9074551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Freeform 10"/>
          <p:cNvSpPr/>
          <p:nvPr/>
        </p:nvSpPr>
        <p:spPr>
          <a:xfrm>
            <a:off x="-363441" y="-390286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1" name="Freeform 11"/>
          <p:cNvSpPr/>
          <p:nvPr/>
        </p:nvSpPr>
        <p:spPr>
          <a:xfrm>
            <a:off x="14398071" y="-136788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2" name="Freeform 12"/>
          <p:cNvSpPr/>
          <p:nvPr/>
        </p:nvSpPr>
        <p:spPr>
          <a:xfrm>
            <a:off x="900991" y="9922935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3" name="TextBox 13"/>
          <p:cNvSpPr txBox="1"/>
          <p:nvPr/>
        </p:nvSpPr>
        <p:spPr>
          <a:xfrm>
            <a:off x="3919280" y="1636188"/>
            <a:ext cx="1045065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76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OUR TEAM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07695" y="4402497"/>
            <a:ext cx="2845162" cy="74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Georgios </a:t>
            </a:r>
          </a:p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Stergiopoulos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934546" y="7539293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9"/>
                </a:lnTo>
                <a:lnTo>
                  <a:pt x="0" y="434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6" name="Freeform 16"/>
          <p:cNvSpPr/>
          <p:nvPr/>
        </p:nvSpPr>
        <p:spPr>
          <a:xfrm>
            <a:off x="10934546" y="6834366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8"/>
                </a:lnTo>
                <a:lnTo>
                  <a:pt x="0" y="434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7" name="TextBox 17"/>
          <p:cNvSpPr txBox="1"/>
          <p:nvPr/>
        </p:nvSpPr>
        <p:spPr>
          <a:xfrm>
            <a:off x="11539168" y="6910451"/>
            <a:ext cx="1999949" cy="282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865" spc="9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+30 6931152410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39168" y="7642412"/>
            <a:ext cx="3430978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9"/>
              </a:lnSpc>
              <a:spcBef>
                <a:spcPct val="0"/>
              </a:spcBef>
            </a:pPr>
            <a:r>
              <a:rPr lang="en-US" sz="1665" spc="8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gstergiopoulos@ac.upatras.gr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90406" y="5194381"/>
            <a:ext cx="4279740" cy="27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Student @ ECE Upatras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90406" y="5808035"/>
            <a:ext cx="4279740" cy="55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Specialization</a:t>
            </a:r>
          </a:p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Computer Engineering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3682894" y="4043882"/>
            <a:ext cx="4279740" cy="4381054"/>
            <a:chOff x="0" y="0"/>
            <a:chExt cx="1297254" cy="132796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97254" cy="1327963"/>
            </a:xfrm>
            <a:custGeom>
              <a:avLst/>
              <a:gdLst/>
              <a:ahLst/>
              <a:cxnLst/>
              <a:rect l="l" t="t" r="r" b="b"/>
              <a:pathLst>
                <a:path w="1297254" h="1327963">
                  <a:moveTo>
                    <a:pt x="0" y="0"/>
                  </a:moveTo>
                  <a:lnTo>
                    <a:pt x="1297254" y="0"/>
                  </a:lnTo>
                  <a:lnTo>
                    <a:pt x="1297254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97254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4400183" y="4402497"/>
            <a:ext cx="2845162" cy="74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Eleni Sakellariou Matsi</a:t>
            </a:r>
          </a:p>
        </p:txBody>
      </p:sp>
      <p:sp>
        <p:nvSpPr>
          <p:cNvPr id="25" name="Freeform 25"/>
          <p:cNvSpPr/>
          <p:nvPr/>
        </p:nvSpPr>
        <p:spPr>
          <a:xfrm>
            <a:off x="3927034" y="7539293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9"/>
                </a:lnTo>
                <a:lnTo>
                  <a:pt x="0" y="4348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6" name="Freeform 26"/>
          <p:cNvSpPr/>
          <p:nvPr/>
        </p:nvSpPr>
        <p:spPr>
          <a:xfrm>
            <a:off x="3927034" y="6834366"/>
            <a:ext cx="434838" cy="434838"/>
          </a:xfrm>
          <a:custGeom>
            <a:avLst/>
            <a:gdLst/>
            <a:ahLst/>
            <a:cxnLst/>
            <a:rect l="l" t="t" r="r" b="b"/>
            <a:pathLst>
              <a:path w="434838" h="434838">
                <a:moveTo>
                  <a:pt x="0" y="0"/>
                </a:moveTo>
                <a:lnTo>
                  <a:pt x="434838" y="0"/>
                </a:lnTo>
                <a:lnTo>
                  <a:pt x="434838" y="434838"/>
                </a:lnTo>
                <a:lnTo>
                  <a:pt x="0" y="4348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7" name="TextBox 27"/>
          <p:cNvSpPr txBox="1"/>
          <p:nvPr/>
        </p:nvSpPr>
        <p:spPr>
          <a:xfrm>
            <a:off x="4531656" y="6910451"/>
            <a:ext cx="2717649" cy="282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865" spc="9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+30 6987095462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531656" y="7642412"/>
            <a:ext cx="3430978" cy="23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9"/>
              </a:lnSpc>
              <a:spcBef>
                <a:spcPct val="0"/>
              </a:spcBef>
            </a:pPr>
            <a:r>
              <a:rPr lang="en-US" sz="1665" spc="8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up1084047@ac.upatras.gr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82894" y="5194381"/>
            <a:ext cx="4279740" cy="27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Student @ ECE Upatras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682894" y="5808035"/>
            <a:ext cx="4279740" cy="55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Specialization</a:t>
            </a:r>
          </a:p>
          <a:p>
            <a:pPr algn="ctr">
              <a:lnSpc>
                <a:spcPts val="2229"/>
              </a:lnSpc>
            </a:pPr>
            <a:r>
              <a:rPr lang="en-US" sz="1857" spc="92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Communications</a:t>
            </a:r>
          </a:p>
        </p:txBody>
      </p:sp>
      <p:sp>
        <p:nvSpPr>
          <p:cNvPr id="31" name="Freeform 31"/>
          <p:cNvSpPr/>
          <p:nvPr/>
        </p:nvSpPr>
        <p:spPr>
          <a:xfrm>
            <a:off x="3682894" y="8472561"/>
            <a:ext cx="4279740" cy="301305"/>
          </a:xfrm>
          <a:custGeom>
            <a:avLst/>
            <a:gdLst/>
            <a:ahLst/>
            <a:cxnLst/>
            <a:rect l="l" t="t" r="r" b="b"/>
            <a:pathLst>
              <a:path w="4279740" h="301305">
                <a:moveTo>
                  <a:pt x="0" y="0"/>
                </a:moveTo>
                <a:lnTo>
                  <a:pt x="4279740" y="0"/>
                </a:lnTo>
                <a:lnTo>
                  <a:pt x="4279740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5318" b="-25210"/>
            </a:stretch>
          </a:blipFill>
        </p:spPr>
        <p:txBody>
          <a:bodyPr/>
          <a:lstStyle/>
          <a:p>
            <a:endParaRPr lang="el-GR"/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0637321" y="2636321"/>
            <a:ext cx="7650679" cy="7650679"/>
            <a:chOff x="0" y="0"/>
            <a:chExt cx="3331210" cy="33312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31210" cy="3331210"/>
            </a:xfrm>
            <a:custGeom>
              <a:avLst/>
              <a:gdLst/>
              <a:ahLst/>
              <a:cxnLst/>
              <a:rect l="l" t="t" r="r" b="b"/>
              <a:pathLst>
                <a:path w="3331210" h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3367" r="-3367"/>
              </a:stretch>
            </a:blipFill>
          </p:spPr>
          <p:txBody>
            <a:bodyPr/>
            <a:lstStyle/>
            <a:p>
              <a:endParaRPr lang="el-GR"/>
            </a:p>
          </p:txBody>
        </p:sp>
      </p:grpSp>
      <p:sp>
        <p:nvSpPr>
          <p:cNvPr id="5" name="Freeform 5"/>
          <p:cNvSpPr/>
          <p:nvPr/>
        </p:nvSpPr>
        <p:spPr>
          <a:xfrm>
            <a:off x="2264153" y="6653048"/>
            <a:ext cx="673858" cy="673858"/>
          </a:xfrm>
          <a:custGeom>
            <a:avLst/>
            <a:gdLst/>
            <a:ahLst/>
            <a:cxnLst/>
            <a:rect l="l" t="t" r="r" b="b"/>
            <a:pathLst>
              <a:path w="673858" h="673858">
                <a:moveTo>
                  <a:pt x="0" y="0"/>
                </a:moveTo>
                <a:lnTo>
                  <a:pt x="673858" y="0"/>
                </a:lnTo>
                <a:lnTo>
                  <a:pt x="673858" y="673858"/>
                </a:lnTo>
                <a:lnTo>
                  <a:pt x="0" y="6738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6" name="Freeform 6"/>
          <p:cNvSpPr/>
          <p:nvPr/>
        </p:nvSpPr>
        <p:spPr>
          <a:xfrm>
            <a:off x="2255514" y="7632127"/>
            <a:ext cx="682497" cy="682497"/>
          </a:xfrm>
          <a:custGeom>
            <a:avLst/>
            <a:gdLst/>
            <a:ahLst/>
            <a:cxnLst/>
            <a:rect l="l" t="t" r="r" b="b"/>
            <a:pathLst>
              <a:path w="682497" h="682497">
                <a:moveTo>
                  <a:pt x="0" y="0"/>
                </a:moveTo>
                <a:lnTo>
                  <a:pt x="682497" y="0"/>
                </a:lnTo>
                <a:lnTo>
                  <a:pt x="682497" y="682497"/>
                </a:lnTo>
                <a:lnTo>
                  <a:pt x="0" y="682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7" name="Freeform 7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8" name="Freeform 8"/>
          <p:cNvSpPr/>
          <p:nvPr/>
        </p:nvSpPr>
        <p:spPr>
          <a:xfrm>
            <a:off x="2019361" y="1434722"/>
            <a:ext cx="918650" cy="918650"/>
          </a:xfrm>
          <a:custGeom>
            <a:avLst/>
            <a:gdLst/>
            <a:ahLst/>
            <a:cxnLst/>
            <a:rect l="l" t="t" r="r" b="b"/>
            <a:pathLst>
              <a:path w="918650" h="918650">
                <a:moveTo>
                  <a:pt x="0" y="0"/>
                </a:moveTo>
                <a:lnTo>
                  <a:pt x="918650" y="0"/>
                </a:lnTo>
                <a:lnTo>
                  <a:pt x="918650" y="918650"/>
                </a:lnTo>
                <a:lnTo>
                  <a:pt x="0" y="9186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TextBox 9"/>
          <p:cNvSpPr txBox="1"/>
          <p:nvPr/>
        </p:nvSpPr>
        <p:spPr>
          <a:xfrm>
            <a:off x="2255514" y="5730689"/>
            <a:ext cx="9364819" cy="617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  <a:spcBef>
                <a:spcPct val="0"/>
              </a:spcBef>
            </a:pPr>
            <a:r>
              <a:rPr lang="en-US" sz="3695" b="1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Connect with us.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55514" y="2773954"/>
            <a:ext cx="10434893" cy="2623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43"/>
              </a:lnSpc>
            </a:pPr>
            <a:r>
              <a:rPr lang="en-US" sz="7530" b="1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136813" y="1884522"/>
            <a:ext cx="1861839" cy="33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6"/>
              </a:lnSpc>
            </a:pPr>
            <a:r>
              <a:rPr lang="en-US" sz="2167" i="1" spc="-43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AutoSense       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813" y="7696810"/>
            <a:ext cx="5437025" cy="43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contact@autosense.com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36813" y="6738773"/>
            <a:ext cx="3801110" cy="435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9"/>
              </a:lnSpc>
              <a:spcBef>
                <a:spcPct val="0"/>
              </a:spcBef>
            </a:pPr>
            <a:r>
              <a:rPr lang="en-US" sz="2874" spc="143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+30-2610-995-386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25918" y="2188067"/>
            <a:ext cx="1861839" cy="338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6"/>
              </a:lnSpc>
            </a:pPr>
            <a:r>
              <a:rPr lang="en-US" sz="2167" i="1" spc="-43">
                <a:solidFill>
                  <a:srgbClr val="56AE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Analytics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3900" y="7500020"/>
            <a:ext cx="9027044" cy="1147094"/>
            <a:chOff x="0" y="0"/>
            <a:chExt cx="2740990" cy="3483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1E81CE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371225" y="-760967"/>
            <a:ext cx="9754014" cy="13005352"/>
          </a:xfrm>
          <a:custGeom>
            <a:avLst/>
            <a:gdLst/>
            <a:ahLst/>
            <a:cxnLst/>
            <a:rect l="l" t="t" r="r" b="b"/>
            <a:pathLst>
              <a:path w="9754014" h="13005352">
                <a:moveTo>
                  <a:pt x="0" y="0"/>
                </a:moveTo>
                <a:lnTo>
                  <a:pt x="9754014" y="0"/>
                </a:lnTo>
                <a:lnTo>
                  <a:pt x="9754014" y="13005353"/>
                </a:lnTo>
                <a:lnTo>
                  <a:pt x="0" y="13005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</a:blip>
            <a:stretch>
              <a:fillRect l="-50182" r="-50182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9563900" y="1913426"/>
            <a:ext cx="9027044" cy="1147094"/>
            <a:chOff x="0" y="0"/>
            <a:chExt cx="2740990" cy="348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9BC9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610204" y="1645368"/>
            <a:ext cx="1610317" cy="161031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63900" y="4665436"/>
            <a:ext cx="9027044" cy="1147094"/>
            <a:chOff x="0" y="0"/>
            <a:chExt cx="2740990" cy="34830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0990" cy="348306"/>
            </a:xfrm>
            <a:custGeom>
              <a:avLst/>
              <a:gdLst/>
              <a:ahLst/>
              <a:cxnLst/>
              <a:rect l="l" t="t" r="r" b="b"/>
              <a:pathLst>
                <a:path w="2740990" h="348306">
                  <a:moveTo>
                    <a:pt x="0" y="0"/>
                  </a:moveTo>
                  <a:lnTo>
                    <a:pt x="2740990" y="0"/>
                  </a:lnTo>
                  <a:lnTo>
                    <a:pt x="2740990" y="348306"/>
                  </a:lnTo>
                  <a:lnTo>
                    <a:pt x="0" y="348306"/>
                  </a:lnTo>
                  <a:close/>
                </a:path>
              </a:pathLst>
            </a:custGeom>
            <a:solidFill>
              <a:srgbClr val="EBE2E2"/>
            </a:solidFill>
            <a:ln w="38100" cap="sq">
              <a:solidFill>
                <a:srgbClr val="1E81CE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40990" cy="395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614786" y="4464330"/>
            <a:ext cx="1549306" cy="154930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640710" y="7298914"/>
            <a:ext cx="1549306" cy="1549306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805229" y="455939"/>
            <a:ext cx="7401106" cy="120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4427" spc="44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</a:t>
            </a:r>
          </a:p>
          <a:p>
            <a:pPr algn="ctr">
              <a:lnSpc>
                <a:spcPts val="4693"/>
              </a:lnSpc>
            </a:pPr>
            <a:r>
              <a:rPr lang="en-US" sz="4427" spc="44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STATEMENT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11322" y="7814918"/>
            <a:ext cx="6522677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7"/>
              </a:lnSpc>
              <a:spcBef>
                <a:spcPct val="0"/>
              </a:spcBef>
            </a:pPr>
            <a:r>
              <a:rPr lang="en-US" sz="2787" b="1" u="none" strike="noStrike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Data fragmentation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582212" y="2106642"/>
            <a:ext cx="1679599" cy="740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 dirty="0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58640" y="2191878"/>
            <a:ext cx="3808363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Lack of available data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606068" y="4927891"/>
            <a:ext cx="1614453" cy="71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4"/>
              </a:lnSpc>
            </a:pPr>
            <a:r>
              <a:rPr lang="en-US" sz="5108" spc="510" dirty="0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214978" y="4918028"/>
            <a:ext cx="8709530" cy="46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7"/>
              </a:lnSpc>
              <a:spcBef>
                <a:spcPct val="0"/>
              </a:spcBef>
            </a:pPr>
            <a:r>
              <a:rPr lang="en-US" sz="2787" b="1">
                <a:solidFill>
                  <a:srgbClr val="194A8D"/>
                </a:solidFill>
                <a:latin typeface="DM Sans Bold"/>
                <a:ea typeface="DM Sans Bold"/>
                <a:cs typeface="DM Sans Bold"/>
                <a:sym typeface="DM Sans Bold"/>
              </a:rPr>
              <a:t>Inflexible data collection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75563" y="7865254"/>
            <a:ext cx="1614453" cy="718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4"/>
              </a:lnSpc>
            </a:pPr>
            <a:r>
              <a:rPr lang="en-US" sz="5108" spc="510" dirty="0">
                <a:solidFill>
                  <a:srgbClr val="97D9F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9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9699" y="0"/>
            <a:ext cx="14580267" cy="10533318"/>
            <a:chOff x="0" y="0"/>
            <a:chExt cx="3840070" cy="27742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40070" cy="2774207"/>
            </a:xfrm>
            <a:custGeom>
              <a:avLst/>
              <a:gdLst/>
              <a:ahLst/>
              <a:cxnLst/>
              <a:rect l="l" t="t" r="r" b="b"/>
              <a:pathLst>
                <a:path w="3840070" h="2774207">
                  <a:moveTo>
                    <a:pt x="0" y="0"/>
                  </a:moveTo>
                  <a:lnTo>
                    <a:pt x="3840070" y="0"/>
                  </a:lnTo>
                  <a:lnTo>
                    <a:pt x="3840070" y="2774207"/>
                  </a:lnTo>
                  <a:lnTo>
                    <a:pt x="0" y="2774207"/>
                  </a:lnTo>
                  <a:close/>
                </a:path>
              </a:pathLst>
            </a:custGeom>
            <a:solidFill>
              <a:srgbClr val="051D40"/>
            </a:solidFill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40070" cy="28123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8701767" y="1762438"/>
            <a:ext cx="662119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l-GR"/>
          </a:p>
        </p:txBody>
      </p:sp>
      <p:sp>
        <p:nvSpPr>
          <p:cNvPr id="6" name="Freeform 6"/>
          <p:cNvSpPr/>
          <p:nvPr/>
        </p:nvSpPr>
        <p:spPr>
          <a:xfrm>
            <a:off x="6535180" y="5404737"/>
            <a:ext cx="1775587" cy="1871564"/>
          </a:xfrm>
          <a:custGeom>
            <a:avLst/>
            <a:gdLst/>
            <a:ahLst/>
            <a:cxnLst/>
            <a:rect l="l" t="t" r="r" b="b"/>
            <a:pathLst>
              <a:path w="1775587" h="1871564">
                <a:moveTo>
                  <a:pt x="0" y="0"/>
                </a:moveTo>
                <a:lnTo>
                  <a:pt x="1775586" y="0"/>
                </a:lnTo>
                <a:lnTo>
                  <a:pt x="1775586" y="1871565"/>
                </a:lnTo>
                <a:lnTo>
                  <a:pt x="0" y="187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7" name="Freeform 7"/>
          <p:cNvSpPr/>
          <p:nvPr/>
        </p:nvSpPr>
        <p:spPr>
          <a:xfrm>
            <a:off x="6405548" y="2974415"/>
            <a:ext cx="1905219" cy="1991039"/>
          </a:xfrm>
          <a:custGeom>
            <a:avLst/>
            <a:gdLst/>
            <a:ahLst/>
            <a:cxnLst/>
            <a:rect l="l" t="t" r="r" b="b"/>
            <a:pathLst>
              <a:path w="1905219" h="1991039">
                <a:moveTo>
                  <a:pt x="0" y="0"/>
                </a:moveTo>
                <a:lnTo>
                  <a:pt x="1905218" y="0"/>
                </a:lnTo>
                <a:lnTo>
                  <a:pt x="1905218" y="1991039"/>
                </a:lnTo>
                <a:lnTo>
                  <a:pt x="0" y="1991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8" name="Freeform 8"/>
          <p:cNvSpPr/>
          <p:nvPr/>
        </p:nvSpPr>
        <p:spPr>
          <a:xfrm>
            <a:off x="6237872" y="821387"/>
            <a:ext cx="2240570" cy="2035184"/>
          </a:xfrm>
          <a:custGeom>
            <a:avLst/>
            <a:gdLst/>
            <a:ahLst/>
            <a:cxnLst/>
            <a:rect l="l" t="t" r="r" b="b"/>
            <a:pathLst>
              <a:path w="2240570" h="2035184">
                <a:moveTo>
                  <a:pt x="0" y="0"/>
                </a:moveTo>
                <a:lnTo>
                  <a:pt x="2240570" y="0"/>
                </a:lnTo>
                <a:lnTo>
                  <a:pt x="2240570" y="2035184"/>
                </a:lnTo>
                <a:lnTo>
                  <a:pt x="0" y="20351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9" name="Freeform 9"/>
          <p:cNvSpPr/>
          <p:nvPr/>
        </p:nvSpPr>
        <p:spPr>
          <a:xfrm>
            <a:off x="6405548" y="7604037"/>
            <a:ext cx="1950131" cy="2080140"/>
          </a:xfrm>
          <a:custGeom>
            <a:avLst/>
            <a:gdLst/>
            <a:ahLst/>
            <a:cxnLst/>
            <a:rect l="l" t="t" r="r" b="b"/>
            <a:pathLst>
              <a:path w="1950131" h="2080140">
                <a:moveTo>
                  <a:pt x="0" y="0"/>
                </a:moveTo>
                <a:lnTo>
                  <a:pt x="1950131" y="0"/>
                </a:lnTo>
                <a:lnTo>
                  <a:pt x="1950131" y="2080139"/>
                </a:lnTo>
                <a:lnTo>
                  <a:pt x="0" y="2080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0" name="TextBox 10"/>
          <p:cNvSpPr txBox="1"/>
          <p:nvPr/>
        </p:nvSpPr>
        <p:spPr>
          <a:xfrm>
            <a:off x="8701739" y="1131394"/>
            <a:ext cx="4776341" cy="538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9"/>
              </a:lnSpc>
              <a:spcBef>
                <a:spcPct val="0"/>
              </a:spcBef>
            </a:pPr>
            <a:r>
              <a:rPr lang="en-US" sz="3122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Vehicle Mounted Sensors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01767" y="1892926"/>
            <a:ext cx="8406408" cy="327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1"/>
              </a:lnSpc>
              <a:spcBef>
                <a:spcPct val="0"/>
              </a:spcBef>
            </a:pPr>
            <a:r>
              <a:rPr lang="en-US" sz="1914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Deploy sensors on vehicles to collect real-time data across various routes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11970" y="1019175"/>
            <a:ext cx="6068374" cy="819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55"/>
              </a:lnSpc>
              <a:spcBef>
                <a:spcPct val="0"/>
              </a:spcBef>
            </a:pPr>
            <a:r>
              <a:rPr lang="en-US" sz="5296" b="1">
                <a:solidFill>
                  <a:srgbClr val="FFC107"/>
                </a:solidFill>
                <a:latin typeface="Now Bold"/>
                <a:ea typeface="Now Bold"/>
                <a:cs typeface="Now Bold"/>
                <a:sym typeface="Now Bold"/>
              </a:rPr>
              <a:t>OUR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701739" y="3630346"/>
            <a:ext cx="5896540" cy="53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09"/>
              </a:lnSpc>
              <a:spcBef>
                <a:spcPct val="0"/>
              </a:spcBef>
            </a:pPr>
            <a:r>
              <a:rPr lang="en-US" sz="3123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Data Sharing Partnerships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701767" y="5855278"/>
            <a:ext cx="7065461" cy="999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39"/>
              </a:lnSpc>
            </a:pPr>
            <a:endParaRPr/>
          </a:p>
          <a:p>
            <a:pPr algn="just">
              <a:lnSpc>
                <a:spcPts val="4402"/>
              </a:lnSpc>
            </a:pPr>
            <a:r>
              <a:rPr lang="en-US" sz="319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Adoption of IoT Technology</a:t>
            </a:r>
          </a:p>
          <a:p>
            <a:pPr algn="ctr">
              <a:lnSpc>
                <a:spcPts val="1839"/>
              </a:lnSpc>
              <a:spcBef>
                <a:spcPct val="0"/>
              </a:spcBef>
            </a:pPr>
            <a:endParaRPr lang="en-US" sz="3190">
              <a:solidFill>
                <a:srgbClr val="CFF4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01739" y="8503423"/>
            <a:ext cx="9643867" cy="537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75"/>
              </a:lnSpc>
              <a:spcBef>
                <a:spcPct val="0"/>
              </a:spcBef>
            </a:pPr>
            <a:r>
              <a:rPr lang="en-US" sz="3170">
                <a:solidFill>
                  <a:srgbClr val="CFF4FF"/>
                </a:solidFill>
                <a:latin typeface="DM Sans"/>
                <a:ea typeface="DM Sans"/>
                <a:cs typeface="DM Sans"/>
                <a:sym typeface="DM Sans"/>
              </a:rPr>
              <a:t>Centralized Data Integration Platforms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92725"/>
            <a:ext cx="19324444" cy="3050739"/>
          </a:xfrm>
          <a:custGeom>
            <a:avLst/>
            <a:gdLst/>
            <a:ahLst/>
            <a:cxnLst/>
            <a:rect l="l" t="t" r="r" b="b"/>
            <a:pathLst>
              <a:path w="19324444" h="3050739">
                <a:moveTo>
                  <a:pt x="0" y="0"/>
                </a:moveTo>
                <a:lnTo>
                  <a:pt x="19324444" y="0"/>
                </a:lnTo>
                <a:lnTo>
                  <a:pt x="19324444" y="3050739"/>
                </a:lnTo>
                <a:lnTo>
                  <a:pt x="0" y="3050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80700" b="-175922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467437" y="915508"/>
            <a:ext cx="824569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87"/>
              </a:lnSpc>
              <a:spcBef>
                <a:spcPct val="0"/>
              </a:spcBef>
            </a:pPr>
            <a:r>
              <a:rPr lang="en-US" sz="4739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UNIQUENESS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8007" y="3735988"/>
            <a:ext cx="425633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Vehicle Utilization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8007" y="5124450"/>
            <a:ext cx="5723939" cy="2961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ublic transportation vehicles: established routes frequently </a:t>
            </a:r>
          </a:p>
          <a:p>
            <a:pPr algn="l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Private transportation vehicles (taxis): wide range of routes </a:t>
            </a:r>
          </a:p>
          <a:p>
            <a:pPr algn="l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33" u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Commercial Fleets: specific hours  </a:t>
            </a:r>
          </a:p>
          <a:p>
            <a:pPr marL="0" lvl="0" indent="0" algn="ctr">
              <a:lnSpc>
                <a:spcPts val="2944"/>
              </a:lnSpc>
              <a:spcBef>
                <a:spcPct val="0"/>
              </a:spcBef>
            </a:pPr>
            <a:endParaRPr lang="en-US" sz="2133" u="none" strike="noStrike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334000" y="3735988"/>
            <a:ext cx="713827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Enhanced 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49882" y="5077765"/>
            <a:ext cx="6902620" cy="3044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Low-cost and high-speed hardware </a:t>
            </a:r>
          </a:p>
          <a:p>
            <a:pPr algn="just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Plug and play h/w </a:t>
            </a:r>
          </a:p>
          <a:p>
            <a:pPr algn="just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Edge-AI </a:t>
            </a:r>
          </a:p>
          <a:p>
            <a:pPr marL="0" lvl="0" indent="0" algn="just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Application specific hardware design</a:t>
            </a:r>
          </a:p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endParaRPr lang="en-US" sz="2215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636293" y="3735988"/>
            <a:ext cx="713827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 dirty="0">
                <a:solidFill>
                  <a:srgbClr val="4BD1FB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13136" y="5124450"/>
            <a:ext cx="5648184" cy="232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r>
              <a:rPr lang="en-US" sz="2267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Cu</a:t>
            </a:r>
            <a:r>
              <a:rPr lang="en-US" sz="2267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stomized data analysis per project  </a:t>
            </a:r>
          </a:p>
          <a:p>
            <a:pPr algn="just">
              <a:lnSpc>
                <a:spcPts val="3129"/>
              </a:lnSpc>
              <a:spcBef>
                <a:spcPct val="0"/>
              </a:spcBef>
            </a:pPr>
            <a:endParaRPr lang="en-US" sz="2267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129"/>
              </a:lnSpc>
              <a:spcBef>
                <a:spcPct val="0"/>
              </a:spcBef>
            </a:pPr>
            <a:r>
              <a:rPr lang="en-US" sz="2267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Friendly and readable data presentation </a:t>
            </a:r>
          </a:p>
          <a:p>
            <a:pPr algn="just">
              <a:lnSpc>
                <a:spcPts val="3129"/>
              </a:lnSpc>
              <a:spcBef>
                <a:spcPct val="0"/>
              </a:spcBef>
            </a:pPr>
            <a:endParaRPr lang="en-US" sz="2267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3129"/>
              </a:lnSpc>
              <a:spcBef>
                <a:spcPct val="0"/>
              </a:spcBef>
            </a:pPr>
            <a:r>
              <a:rPr lang="en-US" sz="2267" u="none" strike="noStrik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Covering a wide spectrum of applications </a:t>
            </a:r>
          </a:p>
          <a:p>
            <a:pPr marL="0" lvl="0" indent="0" algn="ctr">
              <a:lnSpc>
                <a:spcPts val="3129"/>
              </a:lnSpc>
              <a:spcBef>
                <a:spcPct val="0"/>
              </a:spcBef>
            </a:pPr>
            <a:endParaRPr lang="en-US" sz="2267" u="none" strike="noStrike" dirty="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13163">
            <a:off x="-4261137" y="657391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Freeform 3"/>
          <p:cNvSpPr/>
          <p:nvPr/>
        </p:nvSpPr>
        <p:spPr>
          <a:xfrm>
            <a:off x="2267961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4" name="Freeform 4"/>
          <p:cNvSpPr/>
          <p:nvPr/>
        </p:nvSpPr>
        <p:spPr>
          <a:xfrm>
            <a:off x="6984095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5" name="Freeform 5"/>
          <p:cNvSpPr/>
          <p:nvPr/>
        </p:nvSpPr>
        <p:spPr>
          <a:xfrm>
            <a:off x="11703955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2290722" y="2778142"/>
            <a:ext cx="4297048" cy="6268830"/>
            <a:chOff x="0" y="0"/>
            <a:chExt cx="1131733" cy="16510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9BC9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93607" y="2778142"/>
            <a:ext cx="4297048" cy="6268830"/>
            <a:chOff x="0" y="0"/>
            <a:chExt cx="1131733" cy="16510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78C1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700230" y="2778142"/>
            <a:ext cx="4297048" cy="6268830"/>
            <a:chOff x="0" y="0"/>
            <a:chExt cx="1131733" cy="16510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31733" cy="1651050"/>
            </a:xfrm>
            <a:custGeom>
              <a:avLst/>
              <a:gdLst/>
              <a:ahLst/>
              <a:cxnLst/>
              <a:rect l="l" t="t" r="r" b="b"/>
              <a:pathLst>
                <a:path w="1131733" h="1651050">
                  <a:moveTo>
                    <a:pt x="0" y="0"/>
                  </a:moveTo>
                  <a:lnTo>
                    <a:pt x="1131733" y="0"/>
                  </a:lnTo>
                  <a:lnTo>
                    <a:pt x="1131733" y="1651050"/>
                  </a:lnTo>
                  <a:lnTo>
                    <a:pt x="0" y="165105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31733" cy="1689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1313163">
            <a:off x="14330817" y="-165569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6" name="Freeform 16"/>
          <p:cNvSpPr/>
          <p:nvPr/>
        </p:nvSpPr>
        <p:spPr>
          <a:xfrm>
            <a:off x="2886506" y="2923756"/>
            <a:ext cx="1438527" cy="1434115"/>
          </a:xfrm>
          <a:custGeom>
            <a:avLst/>
            <a:gdLst/>
            <a:ahLst/>
            <a:cxnLst/>
            <a:rect l="l" t="t" r="r" b="b"/>
            <a:pathLst>
              <a:path w="1438527" h="1434115">
                <a:moveTo>
                  <a:pt x="0" y="0"/>
                </a:moveTo>
                <a:lnTo>
                  <a:pt x="1438527" y="0"/>
                </a:lnTo>
                <a:lnTo>
                  <a:pt x="1438527" y="1434115"/>
                </a:lnTo>
                <a:lnTo>
                  <a:pt x="0" y="14341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7" name="Freeform 17"/>
          <p:cNvSpPr/>
          <p:nvPr/>
        </p:nvSpPr>
        <p:spPr>
          <a:xfrm>
            <a:off x="4525142" y="2983046"/>
            <a:ext cx="1386011" cy="1315536"/>
          </a:xfrm>
          <a:custGeom>
            <a:avLst/>
            <a:gdLst/>
            <a:ahLst/>
            <a:cxnLst/>
            <a:rect l="l" t="t" r="r" b="b"/>
            <a:pathLst>
              <a:path w="1386011" h="1315536">
                <a:moveTo>
                  <a:pt x="0" y="0"/>
                </a:moveTo>
                <a:lnTo>
                  <a:pt x="1386011" y="0"/>
                </a:lnTo>
                <a:lnTo>
                  <a:pt x="1386011" y="1315536"/>
                </a:lnTo>
                <a:lnTo>
                  <a:pt x="0" y="1315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391" t="-34063" r="-28266" b="-32040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8" name="Freeform 18"/>
          <p:cNvSpPr/>
          <p:nvPr/>
        </p:nvSpPr>
        <p:spPr>
          <a:xfrm>
            <a:off x="7102021" y="3125959"/>
            <a:ext cx="2851724" cy="943263"/>
          </a:xfrm>
          <a:custGeom>
            <a:avLst/>
            <a:gdLst/>
            <a:ahLst/>
            <a:cxnLst/>
            <a:rect l="l" t="t" r="r" b="b"/>
            <a:pathLst>
              <a:path w="2851724" h="943263">
                <a:moveTo>
                  <a:pt x="0" y="0"/>
                </a:moveTo>
                <a:lnTo>
                  <a:pt x="2851724" y="0"/>
                </a:lnTo>
                <a:lnTo>
                  <a:pt x="2851724" y="943263"/>
                </a:lnTo>
                <a:lnTo>
                  <a:pt x="0" y="9432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860" t="-57829" b="-57548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9" name="Freeform 19"/>
          <p:cNvSpPr/>
          <p:nvPr/>
        </p:nvSpPr>
        <p:spPr>
          <a:xfrm>
            <a:off x="9940569" y="3154073"/>
            <a:ext cx="1184578" cy="918048"/>
          </a:xfrm>
          <a:custGeom>
            <a:avLst/>
            <a:gdLst/>
            <a:ahLst/>
            <a:cxnLst/>
            <a:rect l="l" t="t" r="r" b="b"/>
            <a:pathLst>
              <a:path w="1184578" h="918048">
                <a:moveTo>
                  <a:pt x="0" y="0"/>
                </a:moveTo>
                <a:lnTo>
                  <a:pt x="1184578" y="0"/>
                </a:lnTo>
                <a:lnTo>
                  <a:pt x="1184578" y="918048"/>
                </a:lnTo>
                <a:lnTo>
                  <a:pt x="0" y="9180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0" name="Freeform 20"/>
          <p:cNvSpPr/>
          <p:nvPr/>
        </p:nvSpPr>
        <p:spPr>
          <a:xfrm>
            <a:off x="14381317" y="2983046"/>
            <a:ext cx="1167188" cy="1040256"/>
          </a:xfrm>
          <a:custGeom>
            <a:avLst/>
            <a:gdLst/>
            <a:ahLst/>
            <a:cxnLst/>
            <a:rect l="l" t="t" r="r" b="b"/>
            <a:pathLst>
              <a:path w="1167188" h="1040256">
                <a:moveTo>
                  <a:pt x="0" y="0"/>
                </a:moveTo>
                <a:lnTo>
                  <a:pt x="1167187" y="0"/>
                </a:lnTo>
                <a:lnTo>
                  <a:pt x="1167187" y="1040256"/>
                </a:lnTo>
                <a:lnTo>
                  <a:pt x="0" y="104025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21" name="TextBox 21"/>
          <p:cNvSpPr txBox="1"/>
          <p:nvPr/>
        </p:nvSpPr>
        <p:spPr>
          <a:xfrm>
            <a:off x="5043486" y="616395"/>
            <a:ext cx="8197288" cy="82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CURRENTLY WORKING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608960" y="4469272"/>
            <a:ext cx="3432147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0071C9"/>
                </a:solidFill>
                <a:latin typeface="DM Sans Bold"/>
                <a:ea typeface="DM Sans Bold"/>
                <a:cs typeface="DM Sans Bold"/>
                <a:sym typeface="DM Sans Bold"/>
              </a:rPr>
              <a:t>Signal RSSI Mapping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159114" y="7044847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 map of the campus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WiFi access points locations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00151" y="4469272"/>
            <a:ext cx="4083959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854C40"/>
                </a:solidFill>
                <a:latin typeface="DM Sans Bold"/>
                <a:ea typeface="DM Sans Bold"/>
                <a:cs typeface="DM Sans Bold"/>
                <a:sym typeface="DM Sans Bold"/>
              </a:rPr>
              <a:t>WiFi Access-Point Mapping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057220" y="7044847"/>
            <a:ext cx="3200745" cy="132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Images 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formatted for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3D-reconstruction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of the desired area</a:t>
            </a:r>
          </a:p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Information from the images collected, using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EdgeAI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879906" y="4124335"/>
            <a:ext cx="3937696" cy="78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b="1">
                <a:solidFill>
                  <a:srgbClr val="532929"/>
                </a:solidFill>
                <a:latin typeface="DM Sans Bold"/>
                <a:ea typeface="DM Sans Bold"/>
                <a:cs typeface="DM Sans Bold"/>
                <a:sym typeface="DM Sans Bold"/>
              </a:rPr>
              <a:t>Image Collection for 3D reconstruction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608960" y="5400304"/>
            <a:ext cx="3200745" cy="113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4G/5G</a:t>
            </a:r>
          </a:p>
          <a:p>
            <a:pPr algn="ctr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LoRa</a:t>
            </a:r>
          </a:p>
          <a:p>
            <a:pPr algn="ctr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Zigbee</a:t>
            </a:r>
          </a:p>
          <a:p>
            <a:pPr algn="ctr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NB-IoT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81844" y="6994594"/>
            <a:ext cx="4117780" cy="170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Detection of 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dead signal spots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Recommendation of new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 access points placement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Creation of </a:t>
            </a:r>
            <a:r>
              <a:rPr lang="en-US" sz="16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signal coverage heatmap</a:t>
            </a: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361062" lvl="1" indent="-180531" algn="l">
              <a:lnSpc>
                <a:spcPts val="2307"/>
              </a:lnSpc>
              <a:buFont typeface="Arial"/>
              <a:buChar char="•"/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Comparison of network service providers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24769" y="4881382"/>
            <a:ext cx="3200745" cy="27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7"/>
              </a:lnSpc>
            </a:pPr>
            <a:endParaRPr/>
          </a:p>
        </p:txBody>
      </p:sp>
      <p:sp>
        <p:nvSpPr>
          <p:cNvPr id="30" name="TextBox 30"/>
          <p:cNvSpPr txBox="1"/>
          <p:nvPr/>
        </p:nvSpPr>
        <p:spPr>
          <a:xfrm>
            <a:off x="2430787" y="4913276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Measuring: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430787" y="6619374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Providing: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02021" y="4913276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Detecting: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60983" y="5350712"/>
            <a:ext cx="3966033" cy="56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Approximate detection of access point location, in campus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159114" y="6648698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Providing: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159114" y="6144004"/>
            <a:ext cx="3966033" cy="276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WiFi RSSI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60983" y="7628028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A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heatmap </a:t>
            </a: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of the campus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WiFi signal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160983" y="8173408"/>
            <a:ext cx="3583389" cy="526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9473" lvl="1" indent="-169736" algn="l">
              <a:lnSpc>
                <a:spcPts val="2169"/>
              </a:lnSpc>
              <a:buFont typeface="Arial"/>
              <a:buChar char="•"/>
            </a:pPr>
            <a:r>
              <a:rPr lang="en-US" sz="1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Recommendations for </a:t>
            </a:r>
            <a:r>
              <a:rPr lang="en-US" sz="1572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access-points reallocation 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996146" y="2955665"/>
            <a:ext cx="1368392" cy="771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9"/>
              </a:lnSpc>
            </a:pPr>
            <a:r>
              <a:rPr lang="en-US" sz="4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NAM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2376505" y="3440189"/>
            <a:ext cx="1215992" cy="43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9"/>
              </a:lnSpc>
            </a:pPr>
            <a:r>
              <a:rPr lang="en-US" sz="25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Group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764165" y="4913276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Collecting: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1880843" y="5350712"/>
            <a:ext cx="3966033" cy="561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07"/>
              </a:lnSpc>
            </a:pPr>
            <a:r>
              <a:rPr lang="en-US" sz="16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Images from 3 cameras looking in  different angles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862155" y="6619374"/>
            <a:ext cx="3200745" cy="292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1772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Providing: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2304" y="2409379"/>
            <a:ext cx="6724646" cy="1649324"/>
            <a:chOff x="0" y="0"/>
            <a:chExt cx="1771100" cy="4343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145DA0"/>
            </a:solidFill>
            <a:ln w="1905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556771"/>
            <a:ext cx="1060436" cy="1354541"/>
          </a:xfrm>
          <a:custGeom>
            <a:avLst/>
            <a:gdLst/>
            <a:ahLst/>
            <a:cxnLst/>
            <a:rect l="l" t="t" r="r" b="b"/>
            <a:pathLst>
              <a:path w="1060436" h="1354541">
                <a:moveTo>
                  <a:pt x="0" y="0"/>
                </a:moveTo>
                <a:lnTo>
                  <a:pt x="1060436" y="0"/>
                </a:lnTo>
                <a:lnTo>
                  <a:pt x="1060436" y="1354541"/>
                </a:lnTo>
                <a:lnTo>
                  <a:pt x="0" y="1354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6" name="Group 6"/>
          <p:cNvGrpSpPr/>
          <p:nvPr/>
        </p:nvGrpSpPr>
        <p:grpSpPr>
          <a:xfrm>
            <a:off x="10325432" y="4443874"/>
            <a:ext cx="6724646" cy="3481651"/>
            <a:chOff x="0" y="0"/>
            <a:chExt cx="1771100" cy="9169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71100" cy="916978"/>
            </a:xfrm>
            <a:custGeom>
              <a:avLst/>
              <a:gdLst/>
              <a:ahLst/>
              <a:cxnLst/>
              <a:rect l="l" t="t" r="r" b="b"/>
              <a:pathLst>
                <a:path w="1771100" h="916978">
                  <a:moveTo>
                    <a:pt x="0" y="0"/>
                  </a:moveTo>
                  <a:lnTo>
                    <a:pt x="1771100" y="0"/>
                  </a:lnTo>
                  <a:lnTo>
                    <a:pt x="1771100" y="916978"/>
                  </a:lnTo>
                  <a:lnTo>
                    <a:pt x="0" y="916978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71100" cy="955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657310" y="4578334"/>
            <a:ext cx="1606366" cy="1606366"/>
          </a:xfrm>
          <a:custGeom>
            <a:avLst/>
            <a:gdLst/>
            <a:ahLst/>
            <a:cxnLst/>
            <a:rect l="l" t="t" r="r" b="b"/>
            <a:pathLst>
              <a:path w="1606366" h="1606366">
                <a:moveTo>
                  <a:pt x="0" y="0"/>
                </a:moveTo>
                <a:lnTo>
                  <a:pt x="1606365" y="0"/>
                </a:lnTo>
                <a:lnTo>
                  <a:pt x="1606365" y="1606366"/>
                </a:lnTo>
                <a:lnTo>
                  <a:pt x="0" y="160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0" name="Group 10"/>
          <p:cNvGrpSpPr/>
          <p:nvPr/>
        </p:nvGrpSpPr>
        <p:grpSpPr>
          <a:xfrm>
            <a:off x="10325432" y="2409379"/>
            <a:ext cx="6724646" cy="1649324"/>
            <a:chOff x="0" y="0"/>
            <a:chExt cx="1771100" cy="4343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424774" y="4861886"/>
            <a:ext cx="1512090" cy="1512090"/>
          </a:xfrm>
          <a:custGeom>
            <a:avLst/>
            <a:gdLst/>
            <a:ahLst/>
            <a:cxnLst/>
            <a:rect l="l" t="t" r="r" b="b"/>
            <a:pathLst>
              <a:path w="1512090" h="1512090">
                <a:moveTo>
                  <a:pt x="0" y="0"/>
                </a:moveTo>
                <a:lnTo>
                  <a:pt x="1512090" y="0"/>
                </a:lnTo>
                <a:lnTo>
                  <a:pt x="1512090" y="1512090"/>
                </a:lnTo>
                <a:lnTo>
                  <a:pt x="0" y="15120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14" name="Freeform 14"/>
          <p:cNvSpPr/>
          <p:nvPr/>
        </p:nvSpPr>
        <p:spPr>
          <a:xfrm>
            <a:off x="14376774" y="4861886"/>
            <a:ext cx="2312072" cy="2312072"/>
          </a:xfrm>
          <a:custGeom>
            <a:avLst/>
            <a:gdLst/>
            <a:ahLst/>
            <a:cxnLst/>
            <a:rect l="l" t="t" r="r" b="b"/>
            <a:pathLst>
              <a:path w="2312072" h="2312072">
                <a:moveTo>
                  <a:pt x="0" y="0"/>
                </a:moveTo>
                <a:lnTo>
                  <a:pt x="2312072" y="0"/>
                </a:lnTo>
                <a:lnTo>
                  <a:pt x="2312072" y="2312072"/>
                </a:lnTo>
                <a:lnTo>
                  <a:pt x="0" y="23120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5" name="Group 15"/>
          <p:cNvGrpSpPr/>
          <p:nvPr/>
        </p:nvGrpSpPr>
        <p:grpSpPr>
          <a:xfrm>
            <a:off x="10325432" y="8106500"/>
            <a:ext cx="6724646" cy="1649324"/>
            <a:chOff x="0" y="0"/>
            <a:chExt cx="1771100" cy="4343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0431348" y="5143500"/>
            <a:ext cx="3664654" cy="3664654"/>
          </a:xfrm>
          <a:custGeom>
            <a:avLst/>
            <a:gdLst/>
            <a:ahLst/>
            <a:cxnLst/>
            <a:rect l="l" t="t" r="r" b="b"/>
            <a:pathLst>
              <a:path w="3664654" h="3664654">
                <a:moveTo>
                  <a:pt x="0" y="0"/>
                </a:moveTo>
                <a:lnTo>
                  <a:pt x="3664654" y="0"/>
                </a:lnTo>
                <a:lnTo>
                  <a:pt x="3664654" y="3664654"/>
                </a:lnTo>
                <a:lnTo>
                  <a:pt x="0" y="36646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19" name="Group 19"/>
          <p:cNvGrpSpPr/>
          <p:nvPr/>
        </p:nvGrpSpPr>
        <p:grpSpPr>
          <a:xfrm>
            <a:off x="722304" y="4443874"/>
            <a:ext cx="6724646" cy="1649324"/>
            <a:chOff x="0" y="0"/>
            <a:chExt cx="1771100" cy="43439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71100" cy="434390"/>
            </a:xfrm>
            <a:custGeom>
              <a:avLst/>
              <a:gdLst/>
              <a:ahLst/>
              <a:cxnLst/>
              <a:rect l="l" t="t" r="r" b="b"/>
              <a:pathLst>
                <a:path w="1771100" h="434390">
                  <a:moveTo>
                    <a:pt x="0" y="0"/>
                  </a:moveTo>
                  <a:lnTo>
                    <a:pt x="1771100" y="0"/>
                  </a:lnTo>
                  <a:lnTo>
                    <a:pt x="1771100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771100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22304" y="6276201"/>
            <a:ext cx="3589981" cy="1649324"/>
            <a:chOff x="0" y="0"/>
            <a:chExt cx="945509" cy="43439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45509" cy="434390"/>
            </a:xfrm>
            <a:custGeom>
              <a:avLst/>
              <a:gdLst/>
              <a:ahLst/>
              <a:cxnLst/>
              <a:rect l="l" t="t" r="r" b="b"/>
              <a:pathLst>
                <a:path w="945509" h="434390">
                  <a:moveTo>
                    <a:pt x="0" y="0"/>
                  </a:moveTo>
                  <a:lnTo>
                    <a:pt x="945509" y="0"/>
                  </a:lnTo>
                  <a:lnTo>
                    <a:pt x="945509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45509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839411" y="6875395"/>
            <a:ext cx="1225418" cy="597126"/>
          </a:xfrm>
          <a:custGeom>
            <a:avLst/>
            <a:gdLst/>
            <a:ahLst/>
            <a:cxnLst/>
            <a:rect l="l" t="t" r="r" b="b"/>
            <a:pathLst>
              <a:path w="1225418" h="597126">
                <a:moveTo>
                  <a:pt x="0" y="0"/>
                </a:moveTo>
                <a:lnTo>
                  <a:pt x="1225418" y="0"/>
                </a:lnTo>
                <a:lnTo>
                  <a:pt x="1225418" y="597126"/>
                </a:lnTo>
                <a:lnTo>
                  <a:pt x="0" y="5971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304" b="-1304"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26" name="Group 26"/>
          <p:cNvGrpSpPr/>
          <p:nvPr/>
        </p:nvGrpSpPr>
        <p:grpSpPr>
          <a:xfrm>
            <a:off x="722304" y="8106500"/>
            <a:ext cx="3589981" cy="1649324"/>
            <a:chOff x="0" y="0"/>
            <a:chExt cx="945509" cy="4343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45509" cy="434390"/>
            </a:xfrm>
            <a:custGeom>
              <a:avLst/>
              <a:gdLst/>
              <a:ahLst/>
              <a:cxnLst/>
              <a:rect l="l" t="t" r="r" b="b"/>
              <a:pathLst>
                <a:path w="945509" h="434390">
                  <a:moveTo>
                    <a:pt x="0" y="0"/>
                  </a:moveTo>
                  <a:lnTo>
                    <a:pt x="945509" y="0"/>
                  </a:lnTo>
                  <a:lnTo>
                    <a:pt x="945509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45509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863718" y="8718207"/>
            <a:ext cx="4804447" cy="37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GPS Antenna 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28700" y="8306525"/>
            <a:ext cx="1314071" cy="1263897"/>
          </a:xfrm>
          <a:custGeom>
            <a:avLst/>
            <a:gdLst/>
            <a:ahLst/>
            <a:cxnLst/>
            <a:rect l="l" t="t" r="r" b="b"/>
            <a:pathLst>
              <a:path w="1314071" h="1263897">
                <a:moveTo>
                  <a:pt x="0" y="0"/>
                </a:moveTo>
                <a:lnTo>
                  <a:pt x="1314071" y="0"/>
                </a:lnTo>
                <a:lnTo>
                  <a:pt x="1314071" y="1263897"/>
                </a:lnTo>
                <a:lnTo>
                  <a:pt x="0" y="12638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1" name="Group 31"/>
          <p:cNvGrpSpPr/>
          <p:nvPr/>
        </p:nvGrpSpPr>
        <p:grpSpPr>
          <a:xfrm>
            <a:off x="4639169" y="8106500"/>
            <a:ext cx="2807781" cy="1649324"/>
            <a:chOff x="0" y="0"/>
            <a:chExt cx="739498" cy="43439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39498" cy="434390"/>
            </a:xfrm>
            <a:custGeom>
              <a:avLst/>
              <a:gdLst/>
              <a:ahLst/>
              <a:cxnLst/>
              <a:rect l="l" t="t" r="r" b="b"/>
              <a:pathLst>
                <a:path w="739498" h="434390">
                  <a:moveTo>
                    <a:pt x="0" y="0"/>
                  </a:moveTo>
                  <a:lnTo>
                    <a:pt x="739498" y="0"/>
                  </a:lnTo>
                  <a:lnTo>
                    <a:pt x="739498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739498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4" name="Freeform 34"/>
          <p:cNvSpPr/>
          <p:nvPr/>
        </p:nvSpPr>
        <p:spPr>
          <a:xfrm>
            <a:off x="4697419" y="8445789"/>
            <a:ext cx="970746" cy="970746"/>
          </a:xfrm>
          <a:custGeom>
            <a:avLst/>
            <a:gdLst/>
            <a:ahLst/>
            <a:cxnLst/>
            <a:rect l="l" t="t" r="r" b="b"/>
            <a:pathLst>
              <a:path w="970746" h="970746">
                <a:moveTo>
                  <a:pt x="0" y="0"/>
                </a:moveTo>
                <a:lnTo>
                  <a:pt x="970745" y="0"/>
                </a:lnTo>
                <a:lnTo>
                  <a:pt x="970745" y="970746"/>
                </a:lnTo>
                <a:lnTo>
                  <a:pt x="0" y="97074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grpSp>
        <p:nvGrpSpPr>
          <p:cNvPr id="35" name="Group 35"/>
          <p:cNvGrpSpPr/>
          <p:nvPr/>
        </p:nvGrpSpPr>
        <p:grpSpPr>
          <a:xfrm>
            <a:off x="4581353" y="6276201"/>
            <a:ext cx="2807781" cy="1649324"/>
            <a:chOff x="0" y="0"/>
            <a:chExt cx="739498" cy="4343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39498" cy="434390"/>
            </a:xfrm>
            <a:custGeom>
              <a:avLst/>
              <a:gdLst/>
              <a:ahLst/>
              <a:cxnLst/>
              <a:rect l="l" t="t" r="r" b="b"/>
              <a:pathLst>
                <a:path w="739498" h="434390">
                  <a:moveTo>
                    <a:pt x="0" y="0"/>
                  </a:moveTo>
                  <a:lnTo>
                    <a:pt x="739498" y="0"/>
                  </a:lnTo>
                  <a:lnTo>
                    <a:pt x="739498" y="434390"/>
                  </a:lnTo>
                  <a:lnTo>
                    <a:pt x="0" y="434390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l-GR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39498" cy="472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38" name="Freeform 38"/>
          <p:cNvSpPr/>
          <p:nvPr/>
        </p:nvSpPr>
        <p:spPr>
          <a:xfrm>
            <a:off x="4697419" y="6627539"/>
            <a:ext cx="782455" cy="1092839"/>
          </a:xfrm>
          <a:custGeom>
            <a:avLst/>
            <a:gdLst/>
            <a:ahLst/>
            <a:cxnLst/>
            <a:rect l="l" t="t" r="r" b="b"/>
            <a:pathLst>
              <a:path w="782455" h="1092839">
                <a:moveTo>
                  <a:pt x="0" y="0"/>
                </a:moveTo>
                <a:lnTo>
                  <a:pt x="782454" y="0"/>
                </a:lnTo>
                <a:lnTo>
                  <a:pt x="782454" y="1092838"/>
                </a:lnTo>
                <a:lnTo>
                  <a:pt x="0" y="109283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9833" r="-19833"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9" name="Freeform 39"/>
          <p:cNvSpPr/>
          <p:nvPr/>
        </p:nvSpPr>
        <p:spPr>
          <a:xfrm>
            <a:off x="10478325" y="8106500"/>
            <a:ext cx="1785351" cy="1649324"/>
          </a:xfrm>
          <a:custGeom>
            <a:avLst/>
            <a:gdLst/>
            <a:ahLst/>
            <a:cxnLst/>
            <a:rect l="l" t="t" r="r" b="b"/>
            <a:pathLst>
              <a:path w="1785351" h="1649324">
                <a:moveTo>
                  <a:pt x="0" y="0"/>
                </a:moveTo>
                <a:lnTo>
                  <a:pt x="1785350" y="0"/>
                </a:lnTo>
                <a:lnTo>
                  <a:pt x="1785350" y="1649324"/>
                </a:lnTo>
                <a:lnTo>
                  <a:pt x="0" y="164932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40" name="TextBox 40"/>
          <p:cNvSpPr txBox="1"/>
          <p:nvPr/>
        </p:nvSpPr>
        <p:spPr>
          <a:xfrm>
            <a:off x="5043486" y="616395"/>
            <a:ext cx="8197288" cy="82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b="1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HARDWARE SELECTION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35096" y="2945484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Raspberry Pi 4 B+ 8GB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325432" y="2888453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Raspberry Pi HATs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325432" y="3379842"/>
            <a:ext cx="6724646" cy="292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7"/>
              </a:lnSpc>
              <a:spcBef>
                <a:spcPct val="0"/>
              </a:spcBef>
            </a:pPr>
            <a:r>
              <a:rPr lang="en-US" sz="1787">
                <a:solidFill>
                  <a:srgbClr val="575656"/>
                </a:solidFill>
                <a:latin typeface="DM Sans"/>
                <a:ea typeface="DM Sans"/>
                <a:cs typeface="DM Sans"/>
                <a:sym typeface="DM Sans"/>
              </a:rPr>
              <a:t>selected depending on each business needs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22304" y="4979979"/>
            <a:ext cx="6724646" cy="519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1"/>
              </a:lnSpc>
              <a:spcBef>
                <a:spcPct val="0"/>
              </a:spcBef>
            </a:pPr>
            <a:r>
              <a:rPr lang="en-US" sz="308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Extra Hardware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2064829" y="6579914"/>
            <a:ext cx="2402223" cy="114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Battery or </a:t>
            </a:r>
          </a:p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12V Car Lighter Power adapter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4084627" y="8725519"/>
            <a:ext cx="4804447" cy="378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RPi Camera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424774" y="8628644"/>
            <a:ext cx="4804447" cy="629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4"/>
              </a:lnSpc>
              <a:spcBef>
                <a:spcPct val="0"/>
              </a:spcBef>
            </a:pPr>
            <a:r>
              <a:rPr lang="en-US" sz="370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RPi AI HAT+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4899965" y="6579914"/>
            <a:ext cx="2890945" cy="1140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3D printed</a:t>
            </a:r>
          </a:p>
          <a:p>
            <a:pPr algn="ctr">
              <a:lnSpc>
                <a:spcPts val="3044"/>
              </a:lnSpc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Vehicle Mount </a:t>
            </a:r>
          </a:p>
          <a:p>
            <a:pPr algn="ctr">
              <a:lnSpc>
                <a:spcPts val="3044"/>
              </a:lnSpc>
              <a:spcBef>
                <a:spcPct val="0"/>
              </a:spcBef>
            </a:pPr>
            <a:r>
              <a:rPr lang="en-US" sz="220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Case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13486" y="0"/>
            <a:ext cx="12274514" cy="10402692"/>
          </a:xfrm>
          <a:custGeom>
            <a:avLst/>
            <a:gdLst/>
            <a:ahLst/>
            <a:cxnLst/>
            <a:rect l="l" t="t" r="r" b="b"/>
            <a:pathLst>
              <a:path w="12274514" h="10402692">
                <a:moveTo>
                  <a:pt x="0" y="0"/>
                </a:moveTo>
                <a:lnTo>
                  <a:pt x="12274514" y="0"/>
                </a:lnTo>
                <a:lnTo>
                  <a:pt x="12274514" y="10402692"/>
                </a:lnTo>
                <a:lnTo>
                  <a:pt x="0" y="1040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Freeform 3"/>
          <p:cNvSpPr/>
          <p:nvPr/>
        </p:nvSpPr>
        <p:spPr>
          <a:xfrm>
            <a:off x="1993279" y="4851040"/>
            <a:ext cx="2100081" cy="2100081"/>
          </a:xfrm>
          <a:custGeom>
            <a:avLst/>
            <a:gdLst/>
            <a:ahLst/>
            <a:cxnLst/>
            <a:rect l="l" t="t" r="r" b="b"/>
            <a:pathLst>
              <a:path w="2100081" h="2100081">
                <a:moveTo>
                  <a:pt x="0" y="0"/>
                </a:moveTo>
                <a:lnTo>
                  <a:pt x="2100081" y="0"/>
                </a:lnTo>
                <a:lnTo>
                  <a:pt x="2100081" y="2100081"/>
                </a:lnTo>
                <a:lnTo>
                  <a:pt x="0" y="2100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4" name="TextBox 4"/>
          <p:cNvSpPr txBox="1"/>
          <p:nvPr/>
        </p:nvSpPr>
        <p:spPr>
          <a:xfrm>
            <a:off x="740757" y="3612959"/>
            <a:ext cx="4605125" cy="67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8"/>
              </a:lnSpc>
              <a:spcBef>
                <a:spcPct val="0"/>
              </a:spcBef>
            </a:pPr>
            <a:r>
              <a:rPr lang="en-US" sz="4020" b="1" i="1">
                <a:solidFill>
                  <a:srgbClr val="194A8D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WEBSITE DRAFT 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9617"/>
            <a:ext cx="18288000" cy="8389620"/>
          </a:xfrm>
          <a:custGeom>
            <a:avLst/>
            <a:gdLst/>
            <a:ahLst/>
            <a:cxnLst/>
            <a:rect l="l" t="t" r="r" b="b"/>
            <a:pathLst>
              <a:path w="18288000" h="8389620">
                <a:moveTo>
                  <a:pt x="0" y="0"/>
                </a:moveTo>
                <a:lnTo>
                  <a:pt x="18288000" y="0"/>
                </a:lnTo>
                <a:lnTo>
                  <a:pt x="18288000" y="8389620"/>
                </a:lnTo>
                <a:lnTo>
                  <a:pt x="0" y="8389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491468" y="8846299"/>
            <a:ext cx="18288000" cy="7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Authorized User Login</a:t>
            </a:r>
          </a:p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 necessary in order to view the project updates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0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1264" y="-205057"/>
            <a:ext cx="18339264" cy="8413137"/>
          </a:xfrm>
          <a:custGeom>
            <a:avLst/>
            <a:gdLst/>
            <a:ahLst/>
            <a:cxnLst/>
            <a:rect l="l" t="t" r="r" b="b"/>
            <a:pathLst>
              <a:path w="18339264" h="8413137">
                <a:moveTo>
                  <a:pt x="0" y="0"/>
                </a:moveTo>
                <a:lnTo>
                  <a:pt x="18339264" y="0"/>
                </a:lnTo>
                <a:lnTo>
                  <a:pt x="18339264" y="8413137"/>
                </a:lnTo>
                <a:lnTo>
                  <a:pt x="0" y="8413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l-GR"/>
          </a:p>
        </p:txBody>
      </p:sp>
      <p:sp>
        <p:nvSpPr>
          <p:cNvPr id="3" name="TextBox 3"/>
          <p:cNvSpPr txBox="1"/>
          <p:nvPr/>
        </p:nvSpPr>
        <p:spPr>
          <a:xfrm>
            <a:off x="511881" y="9046324"/>
            <a:ext cx="14853293" cy="385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3923" lvl="1" indent="-246962" algn="l">
              <a:lnSpc>
                <a:spcPts val="3157"/>
              </a:lnSpc>
              <a:buFont typeface="Arial"/>
              <a:buChar char="•"/>
            </a:pPr>
            <a:r>
              <a:rPr lang="en-US" sz="228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 each connected user the list of the projects they are associated with, will be displayed.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Προσαρμογή</PresentationFormat>
  <Paragraphs>108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9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22" baseType="lpstr">
      <vt:lpstr>Now Bold</vt:lpstr>
      <vt:lpstr>DM Sans Bold Italics</vt:lpstr>
      <vt:lpstr>DM Sans</vt:lpstr>
      <vt:lpstr>League Spartan</vt:lpstr>
      <vt:lpstr>DM Sans Italics</vt:lpstr>
      <vt:lpstr>DM Sans Bold</vt:lpstr>
      <vt:lpstr>Arial</vt:lpstr>
      <vt:lpstr>Calibri</vt:lpstr>
      <vt:lpstr>Open Sauce</vt:lpstr>
      <vt:lpstr>Office Theme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George Stergiopoulos</cp:lastModifiedBy>
  <cp:revision>1</cp:revision>
  <dcterms:created xsi:type="dcterms:W3CDTF">2006-08-16T00:00:00Z</dcterms:created>
  <dcterms:modified xsi:type="dcterms:W3CDTF">2024-11-04T17:33:31Z</dcterms:modified>
  <dc:identifier>DAGU872YMX8</dc:identifier>
</cp:coreProperties>
</file>