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M Sans" pitchFamily="2" charset="0"/>
      <p:regular r:id="rId15"/>
      <p:bold r:id="rId16"/>
    </p:embeddedFont>
    <p:embeddedFont>
      <p:font typeface="DM Sans Bold"/>
      <p:regular r:id="rId17"/>
    </p:embeddedFont>
    <p:embeddedFont>
      <p:font typeface="DM Sans Bold Italics"/>
      <p:regular r:id="rId18"/>
    </p:embeddedFont>
    <p:embeddedFont>
      <p:font typeface="DM Sans Italics"/>
      <p:regular r:id="rId19"/>
    </p:embeddedFont>
    <p:embeddedFont>
      <p:font typeface="League Spartan"/>
      <p:regular r:id="rId20"/>
    </p:embeddedFont>
    <p:embeddedFont>
      <p:font typeface="Now Bold"/>
      <p:regular r:id="rId21"/>
    </p:embeddedFont>
    <p:embeddedFont>
      <p:font typeface="Open Sauce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A8178-CDFA-4A99-80BE-5DE6C817F52C}" v="3" dt="2024-11-06T16:56:1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ΕΡΓΙΟΠΟΥΛΟΣ ΓΕΩΡΓΙΟΣ" userId="b9989e27-3c39-44e7-a295-25b0866113c9" providerId="ADAL" clId="{9DEA8178-CDFA-4A99-80BE-5DE6C817F52C}"/>
    <pc:docChg chg="undo custSel modSld modMainMaster">
      <pc:chgData name="ΣΤΕΡΓΙΟΠΟΥΛΟΣ ΓΕΩΡΓΙΟΣ" userId="b9989e27-3c39-44e7-a295-25b0866113c9" providerId="ADAL" clId="{9DEA8178-CDFA-4A99-80BE-5DE6C817F52C}" dt="2024-11-07T12:35:19.248" v="8" actId="14100"/>
      <pc:docMkLst>
        <pc:docMk/>
      </pc:docMkLst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56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57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58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59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0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1"/>
        </pc:sldMkLst>
      </pc:sldChg>
      <pc:sldChg chg="modSp mod modTransition">
        <pc:chgData name="ΣΤΕΡΓΙΟΠΟΥΛΟΣ ΓΕΩΡΓΙΟΣ" userId="b9989e27-3c39-44e7-a295-25b0866113c9" providerId="ADAL" clId="{9DEA8178-CDFA-4A99-80BE-5DE6C817F52C}" dt="2024-11-07T12:35:19.248" v="8" actId="14100"/>
        <pc:sldMkLst>
          <pc:docMk/>
          <pc:sldMk cId="0" sldId="262"/>
        </pc:sldMkLst>
        <pc:spChg chg="mod">
          <ac:chgData name="ΣΤΕΡΓΙΟΠΟΥΛΟΣ ΓΕΩΡΓΙΟΣ" userId="b9989e27-3c39-44e7-a295-25b0866113c9" providerId="ADAL" clId="{9DEA8178-CDFA-4A99-80BE-5DE6C817F52C}" dt="2024-11-07T12:35:12.815" v="6" actId="1076"/>
          <ac:spMkLst>
            <pc:docMk/>
            <pc:sldMk cId="0" sldId="262"/>
            <ac:spMk id="19" creationId="{00000000-0000-0000-0000-000000000000}"/>
          </ac:spMkLst>
        </pc:spChg>
        <pc:grpChg chg="mod">
          <ac:chgData name="ΣΤΕΡΓΙΟΠΟΥΛΟΣ ΓΕΩΡΓΙΟΣ" userId="b9989e27-3c39-44e7-a295-25b0866113c9" providerId="ADAL" clId="{9DEA8178-CDFA-4A99-80BE-5DE6C817F52C}" dt="2024-11-07T12:35:19.248" v="8" actId="14100"/>
          <ac:grpSpMkLst>
            <pc:docMk/>
            <pc:sldMk cId="0" sldId="262"/>
            <ac:grpSpMk id="15" creationId="{00000000-0000-0000-0000-000000000000}"/>
          </ac:grpSpMkLst>
        </pc:grpChg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3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4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5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6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7"/>
        </pc:sldMkLst>
      </pc:sldChg>
      <pc:sldChg chg="modTransition">
        <pc:chgData name="ΣΤΕΡΓΙΟΠΟΥΛΟΣ ΓΕΩΡΓΙΟΣ" userId="b9989e27-3c39-44e7-a295-25b0866113c9" providerId="ADAL" clId="{9DEA8178-CDFA-4A99-80BE-5DE6C817F52C}" dt="2024-11-06T16:56:12.237" v="2"/>
        <pc:sldMkLst>
          <pc:docMk/>
          <pc:sldMk cId="0" sldId="268"/>
        </pc:sldMkLst>
      </pc:sldChg>
      <pc:sldMasterChg chg="modTransition modSldLayout">
        <pc:chgData name="ΣΤΕΡΓΙΟΠΟΥΛΟΣ ΓΕΩΡΓΙΟΣ" userId="b9989e27-3c39-44e7-a295-25b0866113c9" providerId="ADAL" clId="{9DEA8178-CDFA-4A99-80BE-5DE6C817F52C}" dt="2024-11-06T16:56:12.237" v="2"/>
        <pc:sldMasterMkLst>
          <pc:docMk/>
          <pc:sldMasterMk cId="0" sldId="2147483648"/>
        </pc:sldMasterMkLst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ΣΤΕΡΓΙΟΠΟΥΛΟΣ ΓΕΩΡΓΙΟΣ" userId="b9989e27-3c39-44e7-a295-25b0866113c9" providerId="ADAL" clId="{9DEA8178-CDFA-4A99-80BE-5DE6C817F52C}" dt="2024-11-06T16:56:12.237" v="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1.sv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8.jpe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63873" r="-63873"/>
              </a:stretch>
            </a:blipFill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8" name="Freeform 8"/>
          <p:cNvSpPr/>
          <p:nvPr/>
        </p:nvSpPr>
        <p:spPr>
          <a:xfrm>
            <a:off x="1230079" y="1028700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Freeform 9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TextBox 10"/>
          <p:cNvSpPr txBox="1"/>
          <p:nvPr/>
        </p:nvSpPr>
        <p:spPr>
          <a:xfrm>
            <a:off x="2678878" y="8789692"/>
            <a:ext cx="7913921" cy="92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 data collection company utilizing vehicle mounted sensors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0079" y="2982070"/>
            <a:ext cx="7045911" cy="1719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  <a:spcBef>
                <a:spcPct val="0"/>
              </a:spcBef>
            </a:pPr>
            <a:r>
              <a:rPr lang="en-US" sz="101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AutoSense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35029" y="4400389"/>
            <a:ext cx="7045911" cy="63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Analytics</a:t>
            </a:r>
          </a:p>
        </p:txBody>
      </p: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264" y="-205057"/>
            <a:ext cx="18339264" cy="8413137"/>
          </a:xfrm>
          <a:custGeom>
            <a:avLst/>
            <a:gdLst/>
            <a:ahLst/>
            <a:cxnLst/>
            <a:rect l="l" t="t" r="r" b="b"/>
            <a:pathLst>
              <a:path w="18339264" h="8413137">
                <a:moveTo>
                  <a:pt x="0" y="0"/>
                </a:moveTo>
                <a:lnTo>
                  <a:pt x="18339264" y="0"/>
                </a:lnTo>
                <a:lnTo>
                  <a:pt x="18339264" y="8413137"/>
                </a:lnTo>
                <a:lnTo>
                  <a:pt x="0" y="8413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511881" y="9046324"/>
            <a:ext cx="14853293" cy="385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 each connected user the list of the projects they are associated with, will be displayed.</a:t>
            </a:r>
          </a:p>
        </p:txBody>
      </p: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87205" y="0"/>
            <a:ext cx="9200795" cy="10287000"/>
          </a:xfrm>
          <a:custGeom>
            <a:avLst/>
            <a:gdLst/>
            <a:ahLst/>
            <a:cxnLst/>
            <a:rect l="l" t="t" r="r" b="b"/>
            <a:pathLst>
              <a:path w="9200795" h="10287000">
                <a:moveTo>
                  <a:pt x="0" y="0"/>
                </a:moveTo>
                <a:lnTo>
                  <a:pt x="9200795" y="0"/>
                </a:lnTo>
                <a:lnTo>
                  <a:pt x="92007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07590" y="3598803"/>
            <a:ext cx="8307912" cy="280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 every project: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Customized Dashboard, depending on the users needs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Heatmaps 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Graphana charts</a:t>
            </a:r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9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90406" y="4043882"/>
            <a:ext cx="4279740" cy="4381054"/>
            <a:chOff x="0" y="0"/>
            <a:chExt cx="1297254" cy="1327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7254" cy="1327963"/>
            </a:xfrm>
            <a:custGeom>
              <a:avLst/>
              <a:gdLst/>
              <a:ahLst/>
              <a:cxnLst/>
              <a:rect l="l" t="t" r="r" b="b"/>
              <a:pathLst>
                <a:path w="1297254" h="1327963">
                  <a:moveTo>
                    <a:pt x="0" y="0"/>
                  </a:moveTo>
                  <a:lnTo>
                    <a:pt x="1297254" y="0"/>
                  </a:lnTo>
                  <a:lnTo>
                    <a:pt x="1297254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97254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690406" y="8472561"/>
            <a:ext cx="4279740" cy="301305"/>
          </a:xfrm>
          <a:custGeom>
            <a:avLst/>
            <a:gdLst/>
            <a:ahLst/>
            <a:cxnLst/>
            <a:rect l="l" t="t" r="r" b="b"/>
            <a:pathLst>
              <a:path w="4279740" h="301305">
                <a:moveTo>
                  <a:pt x="0" y="0"/>
                </a:moveTo>
                <a:lnTo>
                  <a:pt x="4279740" y="0"/>
                </a:lnTo>
                <a:lnTo>
                  <a:pt x="4279740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318" b="-25210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-690640" y="-1543050"/>
            <a:ext cx="19210521" cy="4453378"/>
            <a:chOff x="0" y="0"/>
            <a:chExt cx="5059561" cy="1172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04754" y="9074551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Freeform 10"/>
          <p:cNvSpPr/>
          <p:nvPr/>
        </p:nvSpPr>
        <p:spPr>
          <a:xfrm>
            <a:off x="-363441" y="-390286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>
          <a:xfrm>
            <a:off x="14398071" y="-136788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2" name="Freeform 12"/>
          <p:cNvSpPr/>
          <p:nvPr/>
        </p:nvSpPr>
        <p:spPr>
          <a:xfrm>
            <a:off x="900991" y="9922935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3" name="TextBox 13"/>
          <p:cNvSpPr txBox="1"/>
          <p:nvPr/>
        </p:nvSpPr>
        <p:spPr>
          <a:xfrm>
            <a:off x="3919280" y="1636188"/>
            <a:ext cx="1045065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76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OUR TEAM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07695" y="4402497"/>
            <a:ext cx="2845162" cy="74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Georgios </a:t>
            </a:r>
          </a:p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Stergiopoulos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934546" y="7539293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9"/>
                </a:lnTo>
                <a:lnTo>
                  <a:pt x="0" y="434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6" name="Freeform 16"/>
          <p:cNvSpPr/>
          <p:nvPr/>
        </p:nvSpPr>
        <p:spPr>
          <a:xfrm>
            <a:off x="10934546" y="6834366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8"/>
                </a:lnTo>
                <a:lnTo>
                  <a:pt x="0" y="434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7" name="TextBox 17"/>
          <p:cNvSpPr txBox="1"/>
          <p:nvPr/>
        </p:nvSpPr>
        <p:spPr>
          <a:xfrm>
            <a:off x="11539168" y="6910451"/>
            <a:ext cx="1999949" cy="282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865" spc="9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+30 6931152410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39168" y="7642412"/>
            <a:ext cx="3430978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9"/>
              </a:lnSpc>
              <a:spcBef>
                <a:spcPct val="0"/>
              </a:spcBef>
            </a:pPr>
            <a:r>
              <a:rPr lang="en-US" sz="1665" spc="8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gstergiopoulos@ac.upatras.gr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90406" y="5194381"/>
            <a:ext cx="4279740" cy="27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Student @ ECE Upatras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90406" y="5808035"/>
            <a:ext cx="4279740" cy="55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Specialization</a:t>
            </a:r>
          </a:p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Computer Engineering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3682894" y="4043882"/>
            <a:ext cx="4279740" cy="4381054"/>
            <a:chOff x="0" y="0"/>
            <a:chExt cx="1297254" cy="132796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97254" cy="1327963"/>
            </a:xfrm>
            <a:custGeom>
              <a:avLst/>
              <a:gdLst/>
              <a:ahLst/>
              <a:cxnLst/>
              <a:rect l="l" t="t" r="r" b="b"/>
              <a:pathLst>
                <a:path w="1297254" h="1327963">
                  <a:moveTo>
                    <a:pt x="0" y="0"/>
                  </a:moveTo>
                  <a:lnTo>
                    <a:pt x="1297254" y="0"/>
                  </a:lnTo>
                  <a:lnTo>
                    <a:pt x="1297254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97254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400183" y="4402497"/>
            <a:ext cx="2845162" cy="74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Eleni Sakellariou Matsi</a:t>
            </a:r>
          </a:p>
        </p:txBody>
      </p:sp>
      <p:sp>
        <p:nvSpPr>
          <p:cNvPr id="25" name="Freeform 25"/>
          <p:cNvSpPr/>
          <p:nvPr/>
        </p:nvSpPr>
        <p:spPr>
          <a:xfrm>
            <a:off x="3927034" y="7539293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9"/>
                </a:lnTo>
                <a:lnTo>
                  <a:pt x="0" y="434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6" name="Freeform 26"/>
          <p:cNvSpPr/>
          <p:nvPr/>
        </p:nvSpPr>
        <p:spPr>
          <a:xfrm>
            <a:off x="3927034" y="6834366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8"/>
                </a:lnTo>
                <a:lnTo>
                  <a:pt x="0" y="434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7" name="TextBox 27"/>
          <p:cNvSpPr txBox="1"/>
          <p:nvPr/>
        </p:nvSpPr>
        <p:spPr>
          <a:xfrm>
            <a:off x="4531656" y="6910451"/>
            <a:ext cx="2717649" cy="282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865" spc="9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+30 6987095462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31656" y="7642412"/>
            <a:ext cx="3430978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9"/>
              </a:lnSpc>
              <a:spcBef>
                <a:spcPct val="0"/>
              </a:spcBef>
            </a:pPr>
            <a:r>
              <a:rPr lang="en-US" sz="1665" spc="8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up1084047@ac.upatras.gr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82894" y="5194381"/>
            <a:ext cx="4279740" cy="27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Student @ ECE Upatras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682894" y="5808035"/>
            <a:ext cx="4279740" cy="55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Specialization</a:t>
            </a:r>
          </a:p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Communications</a:t>
            </a:r>
          </a:p>
        </p:txBody>
      </p:sp>
      <p:sp>
        <p:nvSpPr>
          <p:cNvPr id="31" name="Freeform 31"/>
          <p:cNvSpPr/>
          <p:nvPr/>
        </p:nvSpPr>
        <p:spPr>
          <a:xfrm>
            <a:off x="3682894" y="8472561"/>
            <a:ext cx="4279740" cy="301305"/>
          </a:xfrm>
          <a:custGeom>
            <a:avLst/>
            <a:gdLst/>
            <a:ahLst/>
            <a:cxnLst/>
            <a:rect l="l" t="t" r="r" b="b"/>
            <a:pathLst>
              <a:path w="4279740" h="301305">
                <a:moveTo>
                  <a:pt x="0" y="0"/>
                </a:moveTo>
                <a:lnTo>
                  <a:pt x="4279740" y="0"/>
                </a:lnTo>
                <a:lnTo>
                  <a:pt x="4279740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318" b="-25210"/>
            </a:stretch>
          </a:blipFill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637321" y="2636321"/>
            <a:ext cx="7650679" cy="7650679"/>
            <a:chOff x="0" y="0"/>
            <a:chExt cx="3331210" cy="3331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31210" cy="3331210"/>
            </a:xfrm>
            <a:custGeom>
              <a:avLst/>
              <a:gdLst/>
              <a:ahLst/>
              <a:cxnLst/>
              <a:rect l="l" t="t" r="r" b="b"/>
              <a:pathLst>
                <a:path w="3331210" h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3367" r="-3367"/>
              </a:stretch>
            </a:blipFill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5" name="Freeform 5"/>
          <p:cNvSpPr/>
          <p:nvPr/>
        </p:nvSpPr>
        <p:spPr>
          <a:xfrm>
            <a:off x="2264153" y="6653048"/>
            <a:ext cx="673858" cy="673858"/>
          </a:xfrm>
          <a:custGeom>
            <a:avLst/>
            <a:gdLst/>
            <a:ahLst/>
            <a:cxnLst/>
            <a:rect l="l" t="t" r="r" b="b"/>
            <a:pathLst>
              <a:path w="673858" h="673858">
                <a:moveTo>
                  <a:pt x="0" y="0"/>
                </a:moveTo>
                <a:lnTo>
                  <a:pt x="673858" y="0"/>
                </a:lnTo>
                <a:lnTo>
                  <a:pt x="673858" y="673858"/>
                </a:lnTo>
                <a:lnTo>
                  <a:pt x="0" y="673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6" name="Freeform 6"/>
          <p:cNvSpPr/>
          <p:nvPr/>
        </p:nvSpPr>
        <p:spPr>
          <a:xfrm>
            <a:off x="2255514" y="7632127"/>
            <a:ext cx="682497" cy="682497"/>
          </a:xfrm>
          <a:custGeom>
            <a:avLst/>
            <a:gdLst/>
            <a:ahLst/>
            <a:cxnLst/>
            <a:rect l="l" t="t" r="r" b="b"/>
            <a:pathLst>
              <a:path w="682497" h="682497">
                <a:moveTo>
                  <a:pt x="0" y="0"/>
                </a:moveTo>
                <a:lnTo>
                  <a:pt x="682497" y="0"/>
                </a:lnTo>
                <a:lnTo>
                  <a:pt x="682497" y="682497"/>
                </a:lnTo>
                <a:lnTo>
                  <a:pt x="0" y="682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7" name="Freeform 7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8" name="Freeform 8"/>
          <p:cNvSpPr/>
          <p:nvPr/>
        </p:nvSpPr>
        <p:spPr>
          <a:xfrm>
            <a:off x="2019361" y="1434722"/>
            <a:ext cx="918650" cy="918650"/>
          </a:xfrm>
          <a:custGeom>
            <a:avLst/>
            <a:gdLst/>
            <a:ahLst/>
            <a:cxnLst/>
            <a:rect l="l" t="t" r="r" b="b"/>
            <a:pathLst>
              <a:path w="918650" h="918650">
                <a:moveTo>
                  <a:pt x="0" y="0"/>
                </a:moveTo>
                <a:lnTo>
                  <a:pt x="918650" y="0"/>
                </a:lnTo>
                <a:lnTo>
                  <a:pt x="918650" y="918650"/>
                </a:lnTo>
                <a:lnTo>
                  <a:pt x="0" y="9186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TextBox 9"/>
          <p:cNvSpPr txBox="1"/>
          <p:nvPr/>
        </p:nvSpPr>
        <p:spPr>
          <a:xfrm>
            <a:off x="2255514" y="5730689"/>
            <a:ext cx="9364819" cy="617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  <a:spcBef>
                <a:spcPct val="0"/>
              </a:spcBef>
            </a:pPr>
            <a:r>
              <a:rPr lang="en-US" sz="3695" b="1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Connect with us.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55514" y="2773954"/>
            <a:ext cx="10434893" cy="262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3"/>
              </a:lnSpc>
            </a:pPr>
            <a:r>
              <a:rPr lang="en-US" sz="7530" b="1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90411" y="1555811"/>
            <a:ext cx="1861839" cy="33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6"/>
              </a:lnSpc>
            </a:pPr>
            <a:r>
              <a:rPr lang="en-US" sz="2167" i="1" spc="-43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AutoSense       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813" y="7696810"/>
            <a:ext cx="5437025" cy="43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contact@autosense.com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36813" y="6738773"/>
            <a:ext cx="3801110" cy="43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+30-2610-995-386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2339" y="1907574"/>
            <a:ext cx="1861839" cy="33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6"/>
              </a:lnSpc>
            </a:pPr>
            <a:r>
              <a:rPr lang="en-US" sz="2167" i="1" spc="-43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Analytics</a:t>
            </a:r>
          </a:p>
        </p:txBody>
      </p: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87955" y="5669406"/>
            <a:ext cx="9027044" cy="1147094"/>
            <a:chOff x="0" y="0"/>
            <a:chExt cx="2740990" cy="348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1E81CE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10949" y="-1034376"/>
            <a:ext cx="9754014" cy="13005352"/>
          </a:xfrm>
          <a:custGeom>
            <a:avLst/>
            <a:gdLst/>
            <a:ahLst/>
            <a:cxnLst/>
            <a:rect l="l" t="t" r="r" b="b"/>
            <a:pathLst>
              <a:path w="9754014" h="13005352">
                <a:moveTo>
                  <a:pt x="0" y="0"/>
                </a:moveTo>
                <a:lnTo>
                  <a:pt x="9754014" y="0"/>
                </a:lnTo>
                <a:lnTo>
                  <a:pt x="9754014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 l="-50182" r="-50182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9529246" y="1101079"/>
            <a:ext cx="9027044" cy="1147094"/>
            <a:chOff x="0" y="0"/>
            <a:chExt cx="2740990" cy="348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9BC9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7955" y="3400917"/>
            <a:ext cx="9027044" cy="1147094"/>
            <a:chOff x="0" y="0"/>
            <a:chExt cx="2740990" cy="3483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1E81CE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51694" y="3168884"/>
            <a:ext cx="1610317" cy="1610317"/>
            <a:chOff x="0" y="0"/>
            <a:chExt cx="827412" cy="827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7412" cy="827412"/>
            </a:xfrm>
            <a:custGeom>
              <a:avLst/>
              <a:gdLst/>
              <a:ahLst/>
              <a:cxnLst/>
              <a:rect l="l" t="t" r="r" b="b"/>
              <a:pathLst>
                <a:path w="827412" h="827412">
                  <a:moveTo>
                    <a:pt x="413706" y="0"/>
                  </a:moveTo>
                  <a:cubicBezTo>
                    <a:pt x="185222" y="0"/>
                    <a:pt x="0" y="185222"/>
                    <a:pt x="0" y="413706"/>
                  </a:cubicBezTo>
                  <a:cubicBezTo>
                    <a:pt x="0" y="642189"/>
                    <a:pt x="185222" y="827412"/>
                    <a:pt x="413706" y="827412"/>
                  </a:cubicBezTo>
                  <a:cubicBezTo>
                    <a:pt x="642189" y="827412"/>
                    <a:pt x="827412" y="642189"/>
                    <a:pt x="827412" y="413706"/>
                  </a:cubicBezTo>
                  <a:cubicBezTo>
                    <a:pt x="827412" y="185222"/>
                    <a:pt x="642189" y="0"/>
                    <a:pt x="413706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7570" y="29945"/>
              <a:ext cx="672272" cy="719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575550" y="869467"/>
            <a:ext cx="1586461" cy="1610317"/>
            <a:chOff x="0" y="0"/>
            <a:chExt cx="815154" cy="8274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5154" cy="827412"/>
            </a:xfrm>
            <a:custGeom>
              <a:avLst/>
              <a:gdLst/>
              <a:ahLst/>
              <a:cxnLst/>
              <a:rect l="l" t="t" r="r" b="b"/>
              <a:pathLst>
                <a:path w="815154" h="827412">
                  <a:moveTo>
                    <a:pt x="407577" y="0"/>
                  </a:moveTo>
                  <a:cubicBezTo>
                    <a:pt x="182478" y="0"/>
                    <a:pt x="0" y="185222"/>
                    <a:pt x="0" y="413706"/>
                  </a:cubicBezTo>
                  <a:cubicBezTo>
                    <a:pt x="0" y="642189"/>
                    <a:pt x="182478" y="827412"/>
                    <a:pt x="407577" y="827412"/>
                  </a:cubicBezTo>
                  <a:cubicBezTo>
                    <a:pt x="632676" y="827412"/>
                    <a:pt x="815154" y="642189"/>
                    <a:pt x="815154" y="413706"/>
                  </a:cubicBezTo>
                  <a:cubicBezTo>
                    <a:pt x="815154" y="185222"/>
                    <a:pt x="632676" y="0"/>
                    <a:pt x="407577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421" y="29945"/>
              <a:ext cx="662313" cy="719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564765" y="5468300"/>
            <a:ext cx="1597246" cy="1549306"/>
            <a:chOff x="0" y="0"/>
            <a:chExt cx="837951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7951" cy="812800"/>
            </a:xfrm>
            <a:custGeom>
              <a:avLst/>
              <a:gdLst/>
              <a:ahLst/>
              <a:cxnLst/>
              <a:rect l="l" t="t" r="r" b="b"/>
              <a:pathLst>
                <a:path w="837951" h="812800">
                  <a:moveTo>
                    <a:pt x="418975" y="0"/>
                  </a:moveTo>
                  <a:cubicBezTo>
                    <a:pt x="187582" y="0"/>
                    <a:pt x="0" y="181951"/>
                    <a:pt x="0" y="406400"/>
                  </a:cubicBezTo>
                  <a:cubicBezTo>
                    <a:pt x="0" y="630849"/>
                    <a:pt x="187582" y="812800"/>
                    <a:pt x="418975" y="812800"/>
                  </a:cubicBezTo>
                  <a:cubicBezTo>
                    <a:pt x="650369" y="812800"/>
                    <a:pt x="837951" y="630849"/>
                    <a:pt x="837951" y="406400"/>
                  </a:cubicBezTo>
                  <a:cubicBezTo>
                    <a:pt x="837951" y="181951"/>
                    <a:pt x="650369" y="0"/>
                    <a:pt x="418975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8558" y="28575"/>
              <a:ext cx="68083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05229" y="455939"/>
            <a:ext cx="7401106" cy="120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4427" spc="44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</a:t>
            </a:r>
          </a:p>
          <a:p>
            <a:pPr algn="ctr">
              <a:lnSpc>
                <a:spcPts val="4693"/>
              </a:lnSpc>
            </a:pPr>
            <a:r>
              <a:rPr lang="en-US" sz="4427" spc="44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STATEMENT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563887" y="8106325"/>
            <a:ext cx="9027044" cy="1147094"/>
            <a:chOff x="0" y="0"/>
            <a:chExt cx="2740990" cy="34830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1E81CE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412243" y="8226200"/>
            <a:ext cx="7172025" cy="84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36"/>
              </a:lnSpc>
              <a:spcBef>
                <a:spcPct val="0"/>
              </a:spcBef>
            </a:pPr>
            <a:r>
              <a:rPr lang="en-US" sz="2490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 of stationary sensors, non unified data, limited spatial insight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14985" y="1351861"/>
            <a:ext cx="1679599" cy="74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62011" y="1226836"/>
            <a:ext cx="8172951" cy="84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  <a:spcBef>
                <a:spcPct val="0"/>
              </a:spcBef>
            </a:pPr>
            <a:r>
              <a:rPr lang="en-US" sz="2490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Lack of available data for Urban Infrastructure, needed for deployment and maintenance decisions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027866" y="3565373"/>
            <a:ext cx="8441241" cy="8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95"/>
              </a:lnSpc>
              <a:spcBef>
                <a:spcPct val="0"/>
              </a:spcBef>
            </a:pPr>
            <a:r>
              <a:rPr lang="en-US" sz="2387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 Network blind spots, weak signal strength, incorrectly positioned antennas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580132" y="5988875"/>
            <a:ext cx="1533939" cy="71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4"/>
              </a:lnSpc>
            </a:pPr>
            <a:r>
              <a:rPr lang="en-US" sz="5108" spc="510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8640697" y="7905219"/>
            <a:ext cx="1521314" cy="1549306"/>
            <a:chOff x="0" y="0"/>
            <a:chExt cx="798115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98115" cy="812800"/>
            </a:xfrm>
            <a:custGeom>
              <a:avLst/>
              <a:gdLst/>
              <a:ahLst/>
              <a:cxnLst/>
              <a:rect l="l" t="t" r="r" b="b"/>
              <a:pathLst>
                <a:path w="798115" h="812800">
                  <a:moveTo>
                    <a:pt x="399057" y="0"/>
                  </a:moveTo>
                  <a:cubicBezTo>
                    <a:pt x="178664" y="0"/>
                    <a:pt x="0" y="181951"/>
                    <a:pt x="0" y="406400"/>
                  </a:cubicBezTo>
                  <a:cubicBezTo>
                    <a:pt x="0" y="630849"/>
                    <a:pt x="178664" y="812800"/>
                    <a:pt x="399057" y="812800"/>
                  </a:cubicBezTo>
                  <a:cubicBezTo>
                    <a:pt x="619451" y="812800"/>
                    <a:pt x="798115" y="630849"/>
                    <a:pt x="798115" y="406400"/>
                  </a:cubicBezTo>
                  <a:cubicBezTo>
                    <a:pt x="798115" y="181951"/>
                    <a:pt x="619451" y="0"/>
                    <a:pt x="399057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4823" y="28575"/>
              <a:ext cx="64846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514985" y="8408256"/>
            <a:ext cx="1574196" cy="71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4"/>
              </a:lnSpc>
            </a:pPr>
            <a:r>
              <a:rPr lang="en-US" sz="5108" spc="510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162011" y="5778825"/>
            <a:ext cx="7672488" cy="84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36"/>
              </a:lnSpc>
              <a:spcBef>
                <a:spcPct val="0"/>
              </a:spcBef>
            </a:pPr>
            <a:r>
              <a:rPr lang="en-US" sz="2490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Not enough data for road quality and roughness, unsafe roads in need of maintenance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82412" y="3648745"/>
            <a:ext cx="1679599" cy="74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9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9699" y="0"/>
            <a:ext cx="14580267" cy="10533318"/>
            <a:chOff x="0" y="0"/>
            <a:chExt cx="3840070" cy="27742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40070" cy="2774207"/>
            </a:xfrm>
            <a:custGeom>
              <a:avLst/>
              <a:gdLst/>
              <a:ahLst/>
              <a:cxnLst/>
              <a:rect l="l" t="t" r="r" b="b"/>
              <a:pathLst>
                <a:path w="3840070" h="2774207">
                  <a:moveTo>
                    <a:pt x="0" y="0"/>
                  </a:moveTo>
                  <a:lnTo>
                    <a:pt x="3840070" y="0"/>
                  </a:lnTo>
                  <a:lnTo>
                    <a:pt x="3840070" y="2774207"/>
                  </a:lnTo>
                  <a:lnTo>
                    <a:pt x="0" y="2774207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40070" cy="2812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78442" y="1743560"/>
            <a:ext cx="662119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l-GR"/>
          </a:p>
        </p:txBody>
      </p:sp>
      <p:sp>
        <p:nvSpPr>
          <p:cNvPr id="6" name="Freeform 6"/>
          <p:cNvSpPr/>
          <p:nvPr/>
        </p:nvSpPr>
        <p:spPr>
          <a:xfrm>
            <a:off x="6535180" y="5404737"/>
            <a:ext cx="1775587" cy="1871564"/>
          </a:xfrm>
          <a:custGeom>
            <a:avLst/>
            <a:gdLst/>
            <a:ahLst/>
            <a:cxnLst/>
            <a:rect l="l" t="t" r="r" b="b"/>
            <a:pathLst>
              <a:path w="1775587" h="1871564">
                <a:moveTo>
                  <a:pt x="0" y="0"/>
                </a:moveTo>
                <a:lnTo>
                  <a:pt x="1775586" y="0"/>
                </a:lnTo>
                <a:lnTo>
                  <a:pt x="1775586" y="1871565"/>
                </a:lnTo>
                <a:lnTo>
                  <a:pt x="0" y="187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7" name="Freeform 7"/>
          <p:cNvSpPr/>
          <p:nvPr/>
        </p:nvSpPr>
        <p:spPr>
          <a:xfrm>
            <a:off x="6405548" y="2974415"/>
            <a:ext cx="1905219" cy="1991039"/>
          </a:xfrm>
          <a:custGeom>
            <a:avLst/>
            <a:gdLst/>
            <a:ahLst/>
            <a:cxnLst/>
            <a:rect l="l" t="t" r="r" b="b"/>
            <a:pathLst>
              <a:path w="1905219" h="1991039">
                <a:moveTo>
                  <a:pt x="0" y="0"/>
                </a:moveTo>
                <a:lnTo>
                  <a:pt x="1905218" y="0"/>
                </a:lnTo>
                <a:lnTo>
                  <a:pt x="1905218" y="1991039"/>
                </a:lnTo>
                <a:lnTo>
                  <a:pt x="0" y="1991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8" name="Freeform 8"/>
          <p:cNvSpPr/>
          <p:nvPr/>
        </p:nvSpPr>
        <p:spPr>
          <a:xfrm>
            <a:off x="6237872" y="821387"/>
            <a:ext cx="2240570" cy="2035184"/>
          </a:xfrm>
          <a:custGeom>
            <a:avLst/>
            <a:gdLst/>
            <a:ahLst/>
            <a:cxnLst/>
            <a:rect l="l" t="t" r="r" b="b"/>
            <a:pathLst>
              <a:path w="2240570" h="2035184">
                <a:moveTo>
                  <a:pt x="0" y="0"/>
                </a:moveTo>
                <a:lnTo>
                  <a:pt x="2240570" y="0"/>
                </a:lnTo>
                <a:lnTo>
                  <a:pt x="2240570" y="2035184"/>
                </a:lnTo>
                <a:lnTo>
                  <a:pt x="0" y="203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Freeform 9"/>
          <p:cNvSpPr/>
          <p:nvPr/>
        </p:nvSpPr>
        <p:spPr>
          <a:xfrm>
            <a:off x="6405548" y="7604037"/>
            <a:ext cx="1950131" cy="2080140"/>
          </a:xfrm>
          <a:custGeom>
            <a:avLst/>
            <a:gdLst/>
            <a:ahLst/>
            <a:cxnLst/>
            <a:rect l="l" t="t" r="r" b="b"/>
            <a:pathLst>
              <a:path w="1950131" h="2080140">
                <a:moveTo>
                  <a:pt x="0" y="0"/>
                </a:moveTo>
                <a:lnTo>
                  <a:pt x="1950131" y="0"/>
                </a:lnTo>
                <a:lnTo>
                  <a:pt x="1950131" y="2080139"/>
                </a:lnTo>
                <a:lnTo>
                  <a:pt x="0" y="2080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TextBox 10"/>
          <p:cNvSpPr txBox="1"/>
          <p:nvPr/>
        </p:nvSpPr>
        <p:spPr>
          <a:xfrm>
            <a:off x="8478442" y="1131394"/>
            <a:ext cx="4776341" cy="538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sz="3122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Vehicle Mounted Sensors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43345" y="1811920"/>
            <a:ext cx="9844655" cy="33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2028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Deploy sensors on vehicles to collect </a:t>
            </a:r>
            <a:r>
              <a:rPr lang="en-US" sz="2028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real-time mobile</a:t>
            </a:r>
            <a:r>
              <a:rPr lang="en-US" sz="2028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data across </a:t>
            </a:r>
            <a:r>
              <a:rPr lang="en-US" sz="2028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various routes</a:t>
            </a:r>
            <a:r>
              <a:rPr lang="en-US" sz="2028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9576" y="783405"/>
            <a:ext cx="6068374" cy="81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55"/>
              </a:lnSpc>
              <a:spcBef>
                <a:spcPct val="0"/>
              </a:spcBef>
            </a:pPr>
            <a:r>
              <a:rPr lang="en-US" sz="5296" b="1">
                <a:solidFill>
                  <a:srgbClr val="FFC107"/>
                </a:solidFill>
                <a:latin typeface="Now Bold"/>
                <a:ea typeface="Now Bold"/>
                <a:cs typeface="Now Bold"/>
                <a:sym typeface="Now Bold"/>
              </a:rPr>
              <a:t>OUR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43739" y="3396032"/>
            <a:ext cx="9141655" cy="108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09"/>
              </a:lnSpc>
              <a:spcBef>
                <a:spcPct val="0"/>
              </a:spcBef>
            </a:pPr>
            <a:r>
              <a:rPr lang="en-US" sz="3123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Data Sharing Partnerships and </a:t>
            </a:r>
            <a:r>
              <a:rPr lang="en-US" sz="3123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on-demand</a:t>
            </a:r>
            <a:r>
              <a:rPr lang="en-US" sz="3123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data collection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43739" y="5553227"/>
            <a:ext cx="9353267" cy="155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39"/>
              </a:lnSpc>
            </a:pPr>
            <a:endParaRPr/>
          </a:p>
          <a:p>
            <a:pPr algn="just">
              <a:lnSpc>
                <a:spcPts val="4402"/>
              </a:lnSpc>
            </a:pPr>
            <a:r>
              <a:rPr lang="en-US" sz="319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Adoption of IoT Technologies providing us with </a:t>
            </a:r>
            <a:r>
              <a:rPr lang="en-US" sz="3190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continuous</a:t>
            </a:r>
            <a:r>
              <a:rPr lang="en-US" sz="319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190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automated</a:t>
            </a:r>
            <a:r>
              <a:rPr lang="en-US" sz="319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data</a:t>
            </a:r>
          </a:p>
          <a:p>
            <a:pPr algn="ctr">
              <a:lnSpc>
                <a:spcPts val="1839"/>
              </a:lnSpc>
              <a:spcBef>
                <a:spcPct val="0"/>
              </a:spcBef>
            </a:pPr>
            <a:endParaRPr lang="en-US" sz="3190">
              <a:solidFill>
                <a:srgbClr val="CFF4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543739" y="8070747"/>
            <a:ext cx="9643867" cy="108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75"/>
              </a:lnSpc>
              <a:spcBef>
                <a:spcPct val="0"/>
              </a:spcBef>
            </a:pPr>
            <a:r>
              <a:rPr lang="en-US" sz="317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Centralized Data Integration Platform offering  </a:t>
            </a:r>
            <a:r>
              <a:rPr lang="en-US" sz="3170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unified </a:t>
            </a:r>
            <a:r>
              <a:rPr lang="en-US" sz="317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3170">
                <a:solidFill>
                  <a:srgbClr val="6CBFF8"/>
                </a:solidFill>
                <a:latin typeface="DM Sans"/>
                <a:ea typeface="DM Sans"/>
                <a:cs typeface="DM Sans"/>
                <a:sym typeface="DM Sans"/>
              </a:rPr>
              <a:t>complete</a:t>
            </a:r>
            <a:r>
              <a:rPr lang="en-US" sz="3170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7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data presentation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5506" y="4428103"/>
            <a:ext cx="4278208" cy="101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87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 Business to Business  Company Model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13163">
            <a:off x="-3514114" y="6354761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Freeform 3"/>
          <p:cNvSpPr/>
          <p:nvPr/>
        </p:nvSpPr>
        <p:spPr>
          <a:xfrm>
            <a:off x="3534132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4" name="Group 4"/>
          <p:cNvGrpSpPr/>
          <p:nvPr/>
        </p:nvGrpSpPr>
        <p:grpSpPr>
          <a:xfrm>
            <a:off x="3642789" y="2770321"/>
            <a:ext cx="4297048" cy="6268830"/>
            <a:chOff x="0" y="0"/>
            <a:chExt cx="1131733" cy="1651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9BC9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931273" y="2778142"/>
            <a:ext cx="4297048" cy="6268830"/>
            <a:chOff x="0" y="0"/>
            <a:chExt cx="1131733" cy="16510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78C1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313163">
            <a:off x="14330817" y="-165569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1" name="Group 11"/>
          <p:cNvGrpSpPr/>
          <p:nvPr/>
        </p:nvGrpSpPr>
        <p:grpSpPr>
          <a:xfrm>
            <a:off x="717700" y="321941"/>
            <a:ext cx="12764017" cy="1635155"/>
            <a:chOff x="0" y="0"/>
            <a:chExt cx="3361716" cy="4306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361717" cy="430658"/>
            </a:xfrm>
            <a:custGeom>
              <a:avLst/>
              <a:gdLst/>
              <a:ahLst/>
              <a:cxnLst/>
              <a:rect l="l" t="t" r="r" b="b"/>
              <a:pathLst>
                <a:path w="3361717" h="430658">
                  <a:moveTo>
                    <a:pt x="0" y="0"/>
                  </a:moveTo>
                  <a:lnTo>
                    <a:pt x="3361717" y="0"/>
                  </a:lnTo>
                  <a:lnTo>
                    <a:pt x="3361717" y="430658"/>
                  </a:lnTo>
                  <a:lnTo>
                    <a:pt x="0" y="430658"/>
                  </a:lnTo>
                  <a:close/>
                </a:path>
              </a:pathLst>
            </a:custGeom>
            <a:solidFill>
              <a:srgbClr val="96CDDD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361716" cy="468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424736" y="457535"/>
            <a:ext cx="1438527" cy="1434115"/>
          </a:xfrm>
          <a:custGeom>
            <a:avLst/>
            <a:gdLst/>
            <a:ahLst/>
            <a:cxnLst/>
            <a:rect l="l" t="t" r="r" b="b"/>
            <a:pathLst>
              <a:path w="1438527" h="1434115">
                <a:moveTo>
                  <a:pt x="0" y="0"/>
                </a:moveTo>
                <a:lnTo>
                  <a:pt x="1438528" y="0"/>
                </a:lnTo>
                <a:lnTo>
                  <a:pt x="1438528" y="1434115"/>
                </a:lnTo>
                <a:lnTo>
                  <a:pt x="0" y="1434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5" name="Freeform 15"/>
          <p:cNvSpPr/>
          <p:nvPr/>
        </p:nvSpPr>
        <p:spPr>
          <a:xfrm>
            <a:off x="5001032" y="2963236"/>
            <a:ext cx="1386011" cy="1315536"/>
          </a:xfrm>
          <a:custGeom>
            <a:avLst/>
            <a:gdLst/>
            <a:ahLst/>
            <a:cxnLst/>
            <a:rect l="l" t="t" r="r" b="b"/>
            <a:pathLst>
              <a:path w="1386011" h="1315536">
                <a:moveTo>
                  <a:pt x="0" y="0"/>
                </a:moveTo>
                <a:lnTo>
                  <a:pt x="1386010" y="0"/>
                </a:lnTo>
                <a:lnTo>
                  <a:pt x="1386010" y="1315536"/>
                </a:lnTo>
                <a:lnTo>
                  <a:pt x="0" y="1315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391" t="-34063" r="-28266" b="-32040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6" name="Freeform 16"/>
          <p:cNvSpPr/>
          <p:nvPr/>
        </p:nvSpPr>
        <p:spPr>
          <a:xfrm>
            <a:off x="12473015" y="3065449"/>
            <a:ext cx="1184578" cy="918048"/>
          </a:xfrm>
          <a:custGeom>
            <a:avLst/>
            <a:gdLst/>
            <a:ahLst/>
            <a:cxnLst/>
            <a:rect l="l" t="t" r="r" b="b"/>
            <a:pathLst>
              <a:path w="1184578" h="918048">
                <a:moveTo>
                  <a:pt x="0" y="0"/>
                </a:moveTo>
                <a:lnTo>
                  <a:pt x="1184578" y="0"/>
                </a:lnTo>
                <a:lnTo>
                  <a:pt x="1184578" y="918048"/>
                </a:lnTo>
                <a:lnTo>
                  <a:pt x="0" y="9180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7" name="TextBox 17"/>
          <p:cNvSpPr txBox="1"/>
          <p:nvPr/>
        </p:nvSpPr>
        <p:spPr>
          <a:xfrm>
            <a:off x="4075240" y="4354972"/>
            <a:ext cx="3432147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Signal RSSI Mapping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96781" y="7044847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 map of the campus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WiFi access points locations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39687" y="4299104"/>
            <a:ext cx="4083959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854C40"/>
                </a:solidFill>
                <a:latin typeface="DM Sans Bold"/>
                <a:ea typeface="DM Sans Bold"/>
                <a:cs typeface="DM Sans Bold"/>
                <a:sym typeface="DM Sans Bold"/>
              </a:rPr>
              <a:t>WiFi Access-Point Mapping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36612" y="5400304"/>
            <a:ext cx="3200745" cy="113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672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4G/5G</a:t>
            </a:r>
          </a:p>
          <a:p>
            <a:pPr algn="ctr">
              <a:lnSpc>
                <a:spcPts val="2307"/>
              </a:lnSpc>
            </a:pPr>
            <a:r>
              <a:rPr lang="en-US" sz="1672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LoRa</a:t>
            </a:r>
          </a:p>
          <a:p>
            <a:pPr algn="ctr">
              <a:lnSpc>
                <a:spcPts val="2307"/>
              </a:lnSpc>
            </a:pPr>
            <a:r>
              <a:rPr lang="en-US" sz="1672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NB-IoT</a:t>
            </a:r>
          </a:p>
          <a:p>
            <a:pPr algn="ctr">
              <a:lnSpc>
                <a:spcPts val="2307"/>
              </a:lnSpc>
            </a:pPr>
            <a:r>
              <a:rPr lang="en-US" sz="1672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and others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48016" y="6994594"/>
            <a:ext cx="4117780" cy="170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Detection of 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dead signal spots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Recommendation of new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access points placement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Creation of 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signal coverage heatmap</a:t>
            </a: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Comparison of network service providers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90941" y="4881382"/>
            <a:ext cx="3200745" cy="27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3880424" y="4913276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Measuring: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96958" y="6619374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Providing: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039687" y="4913276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Detecting: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98650" y="5350712"/>
            <a:ext cx="3966033" cy="56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Approximate detection of access point location, in campus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96781" y="6648698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Providing: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096781" y="6144004"/>
            <a:ext cx="3966033" cy="27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WiFi RSSI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098650" y="7628028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heatmap 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of the campus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WiFi signal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098650" y="8173408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Recommendations for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access-points reallocation </a:t>
            </a:r>
          </a:p>
        </p:txBody>
      </p:sp>
      <p:sp>
        <p:nvSpPr>
          <p:cNvPr id="31" name="Freeform 31"/>
          <p:cNvSpPr/>
          <p:nvPr/>
        </p:nvSpPr>
        <p:spPr>
          <a:xfrm>
            <a:off x="845234" y="702961"/>
            <a:ext cx="2851724" cy="943263"/>
          </a:xfrm>
          <a:custGeom>
            <a:avLst/>
            <a:gdLst/>
            <a:ahLst/>
            <a:cxnLst/>
            <a:rect l="l" t="t" r="r" b="b"/>
            <a:pathLst>
              <a:path w="2851724" h="943263">
                <a:moveTo>
                  <a:pt x="0" y="0"/>
                </a:moveTo>
                <a:lnTo>
                  <a:pt x="2851724" y="0"/>
                </a:lnTo>
                <a:lnTo>
                  <a:pt x="2851724" y="943262"/>
                </a:lnTo>
                <a:lnTo>
                  <a:pt x="0" y="9432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860" t="-57829" b="-57548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2" name="TextBox 32"/>
          <p:cNvSpPr txBox="1"/>
          <p:nvPr/>
        </p:nvSpPr>
        <p:spPr>
          <a:xfrm>
            <a:off x="3880424" y="990600"/>
            <a:ext cx="3713120" cy="96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More than 170 for </a:t>
            </a:r>
            <a:r>
              <a:rPr lang="en-US" sz="1887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EduRoam</a:t>
            </a:r>
            <a:r>
              <a:rPr lang="en-US" sz="18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LoRa</a:t>
            </a:r>
          </a:p>
          <a:p>
            <a:pPr algn="ctr">
              <a:lnSpc>
                <a:spcPts val="2605"/>
              </a:lnSpc>
            </a:pPr>
            <a:endParaRPr lang="en-US" sz="18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734644" y="490829"/>
            <a:ext cx="3713120" cy="33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3"/>
              </a:lnSpc>
            </a:pPr>
            <a:r>
              <a:rPr lang="en-US" sz="1987" b="1" i="1">
                <a:solidFill>
                  <a:srgbClr val="833035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Access Points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768597" y="990600"/>
            <a:ext cx="3713120" cy="96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27 for </a:t>
            </a:r>
            <a:r>
              <a:rPr lang="en-US" sz="1887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Patras WiFi</a:t>
            </a:r>
          </a:p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80 LoRa</a:t>
            </a:r>
          </a:p>
          <a:p>
            <a:pPr algn="ctr">
              <a:lnSpc>
                <a:spcPts val="2605"/>
              </a:lnSpc>
            </a:pPr>
            <a:endParaRPr lang="en-US" sz="18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656509" y="490829"/>
            <a:ext cx="3713120" cy="33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3"/>
              </a:lnSpc>
            </a:pPr>
            <a:r>
              <a:rPr lang="en-US" sz="1987" b="1" i="1">
                <a:solidFill>
                  <a:srgbClr val="194A8D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Access Points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13163">
            <a:off x="-3514114" y="6354761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Freeform 3"/>
          <p:cNvSpPr/>
          <p:nvPr/>
        </p:nvSpPr>
        <p:spPr>
          <a:xfrm>
            <a:off x="3534132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4" name="Group 4"/>
          <p:cNvGrpSpPr/>
          <p:nvPr/>
        </p:nvGrpSpPr>
        <p:grpSpPr>
          <a:xfrm>
            <a:off x="3642789" y="2770321"/>
            <a:ext cx="4297048" cy="6268830"/>
            <a:chOff x="0" y="0"/>
            <a:chExt cx="1131733" cy="1651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9BC9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931273" y="2778142"/>
            <a:ext cx="4297048" cy="6268830"/>
            <a:chOff x="0" y="0"/>
            <a:chExt cx="1131733" cy="16510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78C1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313163">
            <a:off x="14330817" y="-165569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1" name="TextBox 11"/>
          <p:cNvSpPr txBox="1"/>
          <p:nvPr/>
        </p:nvSpPr>
        <p:spPr>
          <a:xfrm>
            <a:off x="4190941" y="4881382"/>
            <a:ext cx="3200745" cy="27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5047496" y="717592"/>
            <a:ext cx="8193009" cy="81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6"/>
              </a:lnSpc>
              <a:spcBef>
                <a:spcPct val="0"/>
              </a:spcBef>
            </a:pPr>
            <a:r>
              <a:rPr lang="en-US" sz="4787" b="1">
                <a:solidFill>
                  <a:srgbClr val="EBE2E2"/>
                </a:solidFill>
                <a:latin typeface="DM Sans Bold"/>
                <a:ea typeface="DM Sans Bold"/>
                <a:cs typeface="DM Sans Bold"/>
                <a:sym typeface="DM Sans Bold"/>
              </a:rPr>
              <a:t>MORE PROJECTS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6338921" y="2895232"/>
            <a:ext cx="1426874" cy="1326390"/>
          </a:xfrm>
          <a:custGeom>
            <a:avLst/>
            <a:gdLst/>
            <a:ahLst/>
            <a:cxnLst/>
            <a:rect l="l" t="t" r="r" b="b"/>
            <a:pathLst>
              <a:path w="1426874" h="1326390">
                <a:moveTo>
                  <a:pt x="0" y="0"/>
                </a:moveTo>
                <a:lnTo>
                  <a:pt x="1426875" y="0"/>
                </a:lnTo>
                <a:lnTo>
                  <a:pt x="1426875" y="1326390"/>
                </a:lnTo>
                <a:lnTo>
                  <a:pt x="0" y="1326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4" name="Freeform 14"/>
          <p:cNvSpPr/>
          <p:nvPr/>
        </p:nvSpPr>
        <p:spPr>
          <a:xfrm>
            <a:off x="4363566" y="2895232"/>
            <a:ext cx="1330471" cy="1326390"/>
          </a:xfrm>
          <a:custGeom>
            <a:avLst/>
            <a:gdLst/>
            <a:ahLst/>
            <a:cxnLst/>
            <a:rect l="l" t="t" r="r" b="b"/>
            <a:pathLst>
              <a:path w="1330471" h="1326390">
                <a:moveTo>
                  <a:pt x="0" y="0"/>
                </a:moveTo>
                <a:lnTo>
                  <a:pt x="1330471" y="0"/>
                </a:lnTo>
                <a:lnTo>
                  <a:pt x="1330471" y="1326390"/>
                </a:lnTo>
                <a:lnTo>
                  <a:pt x="0" y="1326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5" name="Group 15"/>
          <p:cNvGrpSpPr/>
          <p:nvPr/>
        </p:nvGrpSpPr>
        <p:grpSpPr>
          <a:xfrm>
            <a:off x="3681837" y="5073993"/>
            <a:ext cx="4493717" cy="3478908"/>
            <a:chOff x="0" y="0"/>
            <a:chExt cx="5991623" cy="4638544"/>
          </a:xfrm>
        </p:grpSpPr>
        <p:sp>
          <p:nvSpPr>
            <p:cNvPr id="16" name="TextBox 16"/>
            <p:cNvSpPr txBox="1"/>
            <p:nvPr/>
          </p:nvSpPr>
          <p:spPr>
            <a:xfrm>
              <a:off x="95447" y="2813520"/>
              <a:ext cx="4777852" cy="691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9473" lvl="1" indent="-169736" algn="l">
                <a:lnSpc>
                  <a:spcPts val="2169"/>
                </a:lnSpc>
                <a:buFont typeface="Arial"/>
                <a:buChar char="•"/>
              </a:pPr>
              <a:r>
                <a:rPr lang="en-US" sz="15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Improving road maintenance scheduling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9323" y="-28575"/>
              <a:ext cx="4267660" cy="380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45"/>
                </a:lnSpc>
              </a:pPr>
              <a:r>
                <a:rPr lang="en-US" sz="17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Detecting: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03579" y="735096"/>
              <a:ext cx="5288044" cy="358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07"/>
                </a:lnSpc>
              </a:pPr>
              <a:r>
                <a:rPr lang="en-US" sz="16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Road roughness using an</a:t>
              </a:r>
              <a:r>
                <a:rPr lang="en-US" sz="1672" b="1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IMU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246222"/>
              <a:ext cx="4267660" cy="380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45"/>
                </a:lnSpc>
              </a:pPr>
              <a:r>
                <a:rPr lang="en-US" sz="17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Providing: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7940" y="3591095"/>
              <a:ext cx="4777852" cy="1047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9473" lvl="1" indent="-169736" algn="l">
                <a:lnSpc>
                  <a:spcPts val="2169"/>
                </a:lnSpc>
                <a:buFont typeface="Arial"/>
                <a:buChar char="•"/>
              </a:pPr>
              <a:r>
                <a:rPr lang="en-US" sz="15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Suggesting routes for micro mobility vehicles</a:t>
              </a:r>
            </a:p>
            <a:p>
              <a:pPr marL="339473" lvl="1" indent="-169736" algn="l">
                <a:lnSpc>
                  <a:spcPts val="2169"/>
                </a:lnSpc>
                <a:buFont typeface="Arial"/>
                <a:buChar char="•"/>
              </a:pPr>
              <a:r>
                <a:rPr lang="en-US" sz="15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Urban infrastructure suggestions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681837" y="4469272"/>
            <a:ext cx="4083959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854C40"/>
                </a:solidFill>
                <a:latin typeface="DM Sans Bold"/>
                <a:ea typeface="DM Sans Bold"/>
                <a:cs typeface="DM Sans Bold"/>
                <a:sym typeface="DM Sans Bold"/>
              </a:rPr>
              <a:t>Road Roughness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1023948" y="4507372"/>
            <a:ext cx="4082711" cy="4208543"/>
            <a:chOff x="0" y="0"/>
            <a:chExt cx="5443614" cy="5611391"/>
          </a:xfrm>
        </p:grpSpPr>
        <p:sp>
          <p:nvSpPr>
            <p:cNvPr id="23" name="TextBox 23"/>
            <p:cNvSpPr txBox="1"/>
            <p:nvPr/>
          </p:nvSpPr>
          <p:spPr>
            <a:xfrm>
              <a:off x="390740" y="3852741"/>
              <a:ext cx="4267660" cy="1758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9473" lvl="1" indent="-169736" algn="l">
                <a:lnSpc>
                  <a:spcPts val="2169"/>
                </a:lnSpc>
                <a:buFont typeface="Arial"/>
                <a:buChar char="•"/>
              </a:pPr>
              <a:r>
                <a:rPr lang="en-US" sz="1572" b="1" dirty="0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Images </a:t>
              </a:r>
              <a:r>
                <a:rPr lang="en-US" sz="1572" dirty="0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formatted for </a:t>
              </a:r>
              <a:r>
                <a:rPr lang="en-US" sz="1572" b="1" dirty="0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3D-reconstruction</a:t>
              </a:r>
              <a:r>
                <a:rPr lang="en-US" sz="1572" dirty="0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 of the desired area</a:t>
              </a:r>
            </a:p>
            <a:p>
              <a:pPr marL="339473" lvl="1" indent="-169736" algn="l">
                <a:lnSpc>
                  <a:spcPts val="2169"/>
                </a:lnSpc>
                <a:buFont typeface="Arial"/>
                <a:buChar char="•"/>
              </a:pPr>
              <a:r>
                <a:rPr lang="en-US" sz="1572" dirty="0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Information from the images collected, using</a:t>
              </a:r>
              <a:r>
                <a:rPr lang="en-US" sz="1572" b="1" dirty="0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AI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54320" y="-38100"/>
              <a:ext cx="5250262" cy="1034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4"/>
                </a:lnSpc>
                <a:spcBef>
                  <a:spcPct val="0"/>
                </a:spcBef>
              </a:pPr>
              <a:r>
                <a:rPr lang="en-US" sz="2300" b="1" dirty="0">
                  <a:solidFill>
                    <a:srgbClr val="532929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Image Collection for 3D reconstruction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010646"/>
              <a:ext cx="4267660" cy="380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45"/>
                </a:lnSpc>
              </a:pPr>
              <a:r>
                <a:rPr lang="en-US" sz="17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Collecting: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5570" y="1593894"/>
              <a:ext cx="5288044" cy="739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07"/>
                </a:lnSpc>
              </a:pPr>
              <a:r>
                <a:rPr lang="en-US" sz="16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Images from 3 cameras looking in  different angles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0653" y="3285443"/>
              <a:ext cx="4267660" cy="380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45"/>
                </a:lnSpc>
              </a:pPr>
              <a:r>
                <a:rPr lang="en-US" sz="17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Providing: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3657593" y="2895232"/>
            <a:ext cx="1167188" cy="1040256"/>
          </a:xfrm>
          <a:custGeom>
            <a:avLst/>
            <a:gdLst/>
            <a:ahLst/>
            <a:cxnLst/>
            <a:rect l="l" t="t" r="r" b="b"/>
            <a:pathLst>
              <a:path w="1167188" h="1040256">
                <a:moveTo>
                  <a:pt x="0" y="0"/>
                </a:moveTo>
                <a:lnTo>
                  <a:pt x="1167188" y="0"/>
                </a:lnTo>
                <a:lnTo>
                  <a:pt x="1167188" y="1040256"/>
                </a:lnTo>
                <a:lnTo>
                  <a:pt x="0" y="10402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29" name="Group 29"/>
          <p:cNvGrpSpPr/>
          <p:nvPr/>
        </p:nvGrpSpPr>
        <p:grpSpPr>
          <a:xfrm>
            <a:off x="11468953" y="2992950"/>
            <a:ext cx="1596351" cy="844820"/>
            <a:chOff x="0" y="0"/>
            <a:chExt cx="2128468" cy="1126427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76200"/>
              <a:ext cx="1824523" cy="1003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09"/>
                </a:lnSpc>
              </a:pPr>
              <a:r>
                <a:rPr lang="en-US" sz="45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NAM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07145" y="560307"/>
              <a:ext cx="1621323" cy="56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49"/>
                </a:lnSpc>
              </a:pPr>
              <a:r>
                <a:rPr lang="en-US" sz="2572">
                  <a:solidFill>
                    <a:srgbClr val="051D40"/>
                  </a:solidFill>
                  <a:latin typeface="DM Sans"/>
                  <a:ea typeface="DM Sans"/>
                  <a:cs typeface="DM Sans"/>
                  <a:sym typeface="DM Sans"/>
                </a:rPr>
                <a:t>Group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92725"/>
            <a:ext cx="19324444" cy="3050739"/>
          </a:xfrm>
          <a:custGeom>
            <a:avLst/>
            <a:gdLst/>
            <a:ahLst/>
            <a:cxnLst/>
            <a:rect l="l" t="t" r="r" b="b"/>
            <a:pathLst>
              <a:path w="19324444" h="3050739">
                <a:moveTo>
                  <a:pt x="0" y="0"/>
                </a:moveTo>
                <a:lnTo>
                  <a:pt x="19324444" y="0"/>
                </a:lnTo>
                <a:lnTo>
                  <a:pt x="19324444" y="3050739"/>
                </a:lnTo>
                <a:lnTo>
                  <a:pt x="0" y="3050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80700" b="-175922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467437" y="915508"/>
            <a:ext cx="824569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87"/>
              </a:lnSpc>
              <a:spcBef>
                <a:spcPct val="0"/>
              </a:spcBef>
            </a:pPr>
            <a:r>
              <a:rPr lang="en-US" sz="4739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UNIQUENESS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8007" y="3735988"/>
            <a:ext cx="425633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Vehicle Utilization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8007" y="5124450"/>
            <a:ext cx="5723939" cy="333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ublic transportation vehicles: </a:t>
            </a:r>
          </a:p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33" u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established routes frequently</a:t>
            </a: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Private transportation vehicles (taxis): </a:t>
            </a:r>
          </a:p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 wide range of routes </a:t>
            </a:r>
          </a:p>
          <a:p>
            <a:pPr algn="l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4BD1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City management vehicles: </a:t>
            </a:r>
          </a:p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 specific hours</a:t>
            </a: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21151" y="3735988"/>
            <a:ext cx="713827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49882" y="5077765"/>
            <a:ext cx="6902620" cy="2282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Low-cost hardware </a:t>
            </a:r>
          </a:p>
          <a:p>
            <a:pPr algn="just">
              <a:lnSpc>
                <a:spcPts val="3057"/>
              </a:lnSpc>
              <a:spcBef>
                <a:spcPct val="0"/>
              </a:spcBef>
            </a:pPr>
            <a:endParaRPr lang="en-US" sz="2215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r>
              <a:rPr lang="en-US" sz="2215" b="1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Plug and play h/w </a:t>
            </a:r>
          </a:p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endParaRPr lang="en-US" sz="2215" b="1" strike="noStrike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Application specific hardware selection</a:t>
            </a:r>
          </a:p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endParaRPr lang="en-US" sz="2215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36293" y="3735988"/>
            <a:ext cx="713827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13136" y="5124450"/>
            <a:ext cx="5648184" cy="307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r>
              <a:rPr lang="en-US" sz="226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</a:t>
            </a:r>
            <a:r>
              <a:rPr lang="en-US" sz="2267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stomized </a:t>
            </a:r>
            <a:r>
              <a:rPr lang="en-US" sz="2267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</a:t>
            </a:r>
            <a:r>
              <a:rPr lang="en-US" sz="2267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per project  </a:t>
            </a:r>
          </a:p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endParaRPr lang="en-US" sz="2267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r>
              <a:rPr lang="en-US" sz="2267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 of </a:t>
            </a:r>
            <a:r>
              <a:rPr lang="en-US" sz="2267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AI/ ML </a:t>
            </a:r>
          </a:p>
          <a:p>
            <a:pPr algn="just">
              <a:lnSpc>
                <a:spcPts val="3129"/>
              </a:lnSpc>
              <a:spcBef>
                <a:spcPct val="0"/>
              </a:spcBef>
            </a:pPr>
            <a:endParaRPr lang="en-US" sz="2267" b="1" u="none" strike="noStrike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r>
              <a:rPr lang="en-US" sz="2267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Friendly and readable </a:t>
            </a:r>
            <a:r>
              <a:rPr lang="en-US" sz="2267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presentation</a:t>
            </a:r>
            <a:r>
              <a:rPr lang="en-US" sz="2267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r">
              <a:lnSpc>
                <a:spcPts val="2991"/>
              </a:lnSpc>
              <a:spcBef>
                <a:spcPct val="0"/>
              </a:spcBef>
            </a:pPr>
            <a:endParaRPr lang="en-US" sz="2267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2991"/>
              </a:lnSpc>
              <a:spcBef>
                <a:spcPct val="0"/>
              </a:spcBef>
            </a:pPr>
            <a:r>
              <a:rPr lang="en-US" sz="2167" b="1" strike="noStrike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Covering a wide spectrum of applications </a:t>
            </a:r>
          </a:p>
          <a:p>
            <a:pPr marL="0" lvl="0" indent="0" algn="r">
              <a:lnSpc>
                <a:spcPts val="3129"/>
              </a:lnSpc>
              <a:spcBef>
                <a:spcPct val="0"/>
              </a:spcBef>
            </a:pPr>
            <a:endParaRPr lang="en-US" sz="2167" b="1" strike="noStrike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304" y="2409379"/>
            <a:ext cx="6724646" cy="1649324"/>
            <a:chOff x="0" y="0"/>
            <a:chExt cx="1771100" cy="4343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145DA0"/>
            </a:solidFill>
            <a:ln w="1905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556771"/>
            <a:ext cx="1060436" cy="1354541"/>
          </a:xfrm>
          <a:custGeom>
            <a:avLst/>
            <a:gdLst/>
            <a:ahLst/>
            <a:cxnLst/>
            <a:rect l="l" t="t" r="r" b="b"/>
            <a:pathLst>
              <a:path w="1060436" h="1354541">
                <a:moveTo>
                  <a:pt x="0" y="0"/>
                </a:moveTo>
                <a:lnTo>
                  <a:pt x="1060436" y="0"/>
                </a:lnTo>
                <a:lnTo>
                  <a:pt x="1060436" y="1354541"/>
                </a:lnTo>
                <a:lnTo>
                  <a:pt x="0" y="1354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10325432" y="4443874"/>
            <a:ext cx="6724646" cy="3481651"/>
            <a:chOff x="0" y="0"/>
            <a:chExt cx="1771100" cy="9169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1100" cy="916978"/>
            </a:xfrm>
            <a:custGeom>
              <a:avLst/>
              <a:gdLst/>
              <a:ahLst/>
              <a:cxnLst/>
              <a:rect l="l" t="t" r="r" b="b"/>
              <a:pathLst>
                <a:path w="1771100" h="916978">
                  <a:moveTo>
                    <a:pt x="0" y="0"/>
                  </a:moveTo>
                  <a:lnTo>
                    <a:pt x="1771100" y="0"/>
                  </a:lnTo>
                  <a:lnTo>
                    <a:pt x="1771100" y="916978"/>
                  </a:lnTo>
                  <a:lnTo>
                    <a:pt x="0" y="916978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71100" cy="955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657310" y="4578334"/>
            <a:ext cx="1606366" cy="1606366"/>
          </a:xfrm>
          <a:custGeom>
            <a:avLst/>
            <a:gdLst/>
            <a:ahLst/>
            <a:cxnLst/>
            <a:rect l="l" t="t" r="r" b="b"/>
            <a:pathLst>
              <a:path w="1606366" h="1606366">
                <a:moveTo>
                  <a:pt x="0" y="0"/>
                </a:moveTo>
                <a:lnTo>
                  <a:pt x="1606365" y="0"/>
                </a:lnTo>
                <a:lnTo>
                  <a:pt x="1606365" y="1606366"/>
                </a:lnTo>
                <a:lnTo>
                  <a:pt x="0" y="160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0" name="Group 10"/>
          <p:cNvGrpSpPr/>
          <p:nvPr/>
        </p:nvGrpSpPr>
        <p:grpSpPr>
          <a:xfrm>
            <a:off x="10325432" y="2409379"/>
            <a:ext cx="6724646" cy="1649324"/>
            <a:chOff x="0" y="0"/>
            <a:chExt cx="1771100" cy="4343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424774" y="4861886"/>
            <a:ext cx="1512090" cy="1512090"/>
          </a:xfrm>
          <a:custGeom>
            <a:avLst/>
            <a:gdLst/>
            <a:ahLst/>
            <a:cxnLst/>
            <a:rect l="l" t="t" r="r" b="b"/>
            <a:pathLst>
              <a:path w="1512090" h="1512090">
                <a:moveTo>
                  <a:pt x="0" y="0"/>
                </a:moveTo>
                <a:lnTo>
                  <a:pt x="1512090" y="0"/>
                </a:lnTo>
                <a:lnTo>
                  <a:pt x="1512090" y="1512090"/>
                </a:lnTo>
                <a:lnTo>
                  <a:pt x="0" y="1512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4" name="Freeform 14"/>
          <p:cNvSpPr/>
          <p:nvPr/>
        </p:nvSpPr>
        <p:spPr>
          <a:xfrm>
            <a:off x="14376774" y="4861886"/>
            <a:ext cx="2312072" cy="2312072"/>
          </a:xfrm>
          <a:custGeom>
            <a:avLst/>
            <a:gdLst/>
            <a:ahLst/>
            <a:cxnLst/>
            <a:rect l="l" t="t" r="r" b="b"/>
            <a:pathLst>
              <a:path w="2312072" h="2312072">
                <a:moveTo>
                  <a:pt x="0" y="0"/>
                </a:moveTo>
                <a:lnTo>
                  <a:pt x="2312072" y="0"/>
                </a:lnTo>
                <a:lnTo>
                  <a:pt x="2312072" y="2312072"/>
                </a:lnTo>
                <a:lnTo>
                  <a:pt x="0" y="23120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5" name="Group 15"/>
          <p:cNvGrpSpPr/>
          <p:nvPr/>
        </p:nvGrpSpPr>
        <p:grpSpPr>
          <a:xfrm>
            <a:off x="11620770" y="8106500"/>
            <a:ext cx="2475232" cy="1649324"/>
            <a:chOff x="0" y="0"/>
            <a:chExt cx="651913" cy="4343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1913" cy="434390"/>
            </a:xfrm>
            <a:custGeom>
              <a:avLst/>
              <a:gdLst/>
              <a:ahLst/>
              <a:cxnLst/>
              <a:rect l="l" t="t" r="r" b="b"/>
              <a:pathLst>
                <a:path w="651913" h="434390">
                  <a:moveTo>
                    <a:pt x="0" y="0"/>
                  </a:moveTo>
                  <a:lnTo>
                    <a:pt x="651913" y="0"/>
                  </a:lnTo>
                  <a:lnTo>
                    <a:pt x="651913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651913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325432" y="8106500"/>
            <a:ext cx="1559389" cy="1649324"/>
          </a:xfrm>
          <a:custGeom>
            <a:avLst/>
            <a:gdLst/>
            <a:ahLst/>
            <a:cxnLst/>
            <a:rect l="l" t="t" r="r" b="b"/>
            <a:pathLst>
              <a:path w="1559389" h="1649324">
                <a:moveTo>
                  <a:pt x="0" y="0"/>
                </a:moveTo>
                <a:lnTo>
                  <a:pt x="1559388" y="0"/>
                </a:lnTo>
                <a:lnTo>
                  <a:pt x="1559388" y="1649324"/>
                </a:lnTo>
                <a:lnTo>
                  <a:pt x="0" y="16493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90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9" name="Freeform 19"/>
          <p:cNvSpPr/>
          <p:nvPr/>
        </p:nvSpPr>
        <p:spPr>
          <a:xfrm>
            <a:off x="10431348" y="5143500"/>
            <a:ext cx="3664654" cy="3664654"/>
          </a:xfrm>
          <a:custGeom>
            <a:avLst/>
            <a:gdLst/>
            <a:ahLst/>
            <a:cxnLst/>
            <a:rect l="l" t="t" r="r" b="b"/>
            <a:pathLst>
              <a:path w="3664654" h="3664654">
                <a:moveTo>
                  <a:pt x="0" y="0"/>
                </a:moveTo>
                <a:lnTo>
                  <a:pt x="3664654" y="0"/>
                </a:lnTo>
                <a:lnTo>
                  <a:pt x="3664654" y="3664654"/>
                </a:lnTo>
                <a:lnTo>
                  <a:pt x="0" y="36646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20" name="Group 20"/>
          <p:cNvGrpSpPr/>
          <p:nvPr/>
        </p:nvGrpSpPr>
        <p:grpSpPr>
          <a:xfrm>
            <a:off x="722304" y="4443874"/>
            <a:ext cx="6724646" cy="1649324"/>
            <a:chOff x="0" y="0"/>
            <a:chExt cx="1771100" cy="4343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22304" y="6276201"/>
            <a:ext cx="3589981" cy="1649324"/>
            <a:chOff x="0" y="0"/>
            <a:chExt cx="945509" cy="4343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509" cy="434390"/>
            </a:xfrm>
            <a:custGeom>
              <a:avLst/>
              <a:gdLst/>
              <a:ahLst/>
              <a:cxnLst/>
              <a:rect l="l" t="t" r="r" b="b"/>
              <a:pathLst>
                <a:path w="945509" h="434390">
                  <a:moveTo>
                    <a:pt x="0" y="0"/>
                  </a:moveTo>
                  <a:lnTo>
                    <a:pt x="945509" y="0"/>
                  </a:lnTo>
                  <a:lnTo>
                    <a:pt x="945509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509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839411" y="6875395"/>
            <a:ext cx="1225418" cy="597126"/>
          </a:xfrm>
          <a:custGeom>
            <a:avLst/>
            <a:gdLst/>
            <a:ahLst/>
            <a:cxnLst/>
            <a:rect l="l" t="t" r="r" b="b"/>
            <a:pathLst>
              <a:path w="1225418" h="597126">
                <a:moveTo>
                  <a:pt x="0" y="0"/>
                </a:moveTo>
                <a:lnTo>
                  <a:pt x="1225418" y="0"/>
                </a:lnTo>
                <a:lnTo>
                  <a:pt x="1225418" y="597126"/>
                </a:lnTo>
                <a:lnTo>
                  <a:pt x="0" y="5971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04" b="-1304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27" name="Group 27"/>
          <p:cNvGrpSpPr/>
          <p:nvPr/>
        </p:nvGrpSpPr>
        <p:grpSpPr>
          <a:xfrm>
            <a:off x="722304" y="8106500"/>
            <a:ext cx="3589981" cy="1649324"/>
            <a:chOff x="0" y="0"/>
            <a:chExt cx="945509" cy="43439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45509" cy="434390"/>
            </a:xfrm>
            <a:custGeom>
              <a:avLst/>
              <a:gdLst/>
              <a:ahLst/>
              <a:cxnLst/>
              <a:rect l="l" t="t" r="r" b="b"/>
              <a:pathLst>
                <a:path w="945509" h="434390">
                  <a:moveTo>
                    <a:pt x="0" y="0"/>
                  </a:moveTo>
                  <a:lnTo>
                    <a:pt x="945509" y="0"/>
                  </a:lnTo>
                  <a:lnTo>
                    <a:pt x="945509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45509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863718" y="8718207"/>
            <a:ext cx="4804447" cy="37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GPS Antenna </a:t>
            </a:r>
          </a:p>
        </p:txBody>
      </p:sp>
      <p:sp>
        <p:nvSpPr>
          <p:cNvPr id="31" name="Freeform 31"/>
          <p:cNvSpPr/>
          <p:nvPr/>
        </p:nvSpPr>
        <p:spPr>
          <a:xfrm>
            <a:off x="1028700" y="8306525"/>
            <a:ext cx="1314071" cy="1263897"/>
          </a:xfrm>
          <a:custGeom>
            <a:avLst/>
            <a:gdLst/>
            <a:ahLst/>
            <a:cxnLst/>
            <a:rect l="l" t="t" r="r" b="b"/>
            <a:pathLst>
              <a:path w="1314071" h="1263897">
                <a:moveTo>
                  <a:pt x="0" y="0"/>
                </a:moveTo>
                <a:lnTo>
                  <a:pt x="1314071" y="0"/>
                </a:lnTo>
                <a:lnTo>
                  <a:pt x="1314071" y="1263897"/>
                </a:lnTo>
                <a:lnTo>
                  <a:pt x="0" y="1263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2" name="Group 32"/>
          <p:cNvGrpSpPr/>
          <p:nvPr/>
        </p:nvGrpSpPr>
        <p:grpSpPr>
          <a:xfrm>
            <a:off x="4639169" y="8106500"/>
            <a:ext cx="2807781" cy="1649324"/>
            <a:chOff x="0" y="0"/>
            <a:chExt cx="739498" cy="43439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39498" cy="434390"/>
            </a:xfrm>
            <a:custGeom>
              <a:avLst/>
              <a:gdLst/>
              <a:ahLst/>
              <a:cxnLst/>
              <a:rect l="l" t="t" r="r" b="b"/>
              <a:pathLst>
                <a:path w="739498" h="434390">
                  <a:moveTo>
                    <a:pt x="0" y="0"/>
                  </a:moveTo>
                  <a:lnTo>
                    <a:pt x="739498" y="0"/>
                  </a:lnTo>
                  <a:lnTo>
                    <a:pt x="739498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739498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4697419" y="8445789"/>
            <a:ext cx="970746" cy="970746"/>
          </a:xfrm>
          <a:custGeom>
            <a:avLst/>
            <a:gdLst/>
            <a:ahLst/>
            <a:cxnLst/>
            <a:rect l="l" t="t" r="r" b="b"/>
            <a:pathLst>
              <a:path w="970746" h="970746">
                <a:moveTo>
                  <a:pt x="0" y="0"/>
                </a:moveTo>
                <a:lnTo>
                  <a:pt x="970745" y="0"/>
                </a:lnTo>
                <a:lnTo>
                  <a:pt x="970745" y="970746"/>
                </a:lnTo>
                <a:lnTo>
                  <a:pt x="0" y="9707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6" name="Group 36"/>
          <p:cNvGrpSpPr/>
          <p:nvPr/>
        </p:nvGrpSpPr>
        <p:grpSpPr>
          <a:xfrm>
            <a:off x="4581353" y="6276201"/>
            <a:ext cx="2807781" cy="1649324"/>
            <a:chOff x="0" y="0"/>
            <a:chExt cx="739498" cy="43439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39498" cy="434390"/>
            </a:xfrm>
            <a:custGeom>
              <a:avLst/>
              <a:gdLst/>
              <a:ahLst/>
              <a:cxnLst/>
              <a:rect l="l" t="t" r="r" b="b"/>
              <a:pathLst>
                <a:path w="739498" h="434390">
                  <a:moveTo>
                    <a:pt x="0" y="0"/>
                  </a:moveTo>
                  <a:lnTo>
                    <a:pt x="739498" y="0"/>
                  </a:lnTo>
                  <a:lnTo>
                    <a:pt x="739498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739498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4697419" y="6627539"/>
            <a:ext cx="782455" cy="1092839"/>
          </a:xfrm>
          <a:custGeom>
            <a:avLst/>
            <a:gdLst/>
            <a:ahLst/>
            <a:cxnLst/>
            <a:rect l="l" t="t" r="r" b="b"/>
            <a:pathLst>
              <a:path w="782455" h="1092839">
                <a:moveTo>
                  <a:pt x="0" y="0"/>
                </a:moveTo>
                <a:lnTo>
                  <a:pt x="782454" y="0"/>
                </a:lnTo>
                <a:lnTo>
                  <a:pt x="782454" y="1092838"/>
                </a:lnTo>
                <a:lnTo>
                  <a:pt x="0" y="109283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9833" r="-19833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40" name="TextBox 40"/>
          <p:cNvSpPr txBox="1"/>
          <p:nvPr/>
        </p:nvSpPr>
        <p:spPr>
          <a:xfrm>
            <a:off x="5043486" y="616395"/>
            <a:ext cx="8197288" cy="82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HARDWARE SELECTION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35096" y="2945484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Raspberry Pi 4 B+ 8GB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325432" y="2888453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Raspberry Pi HATs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325432" y="3379842"/>
            <a:ext cx="6724646" cy="292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7"/>
              </a:lnSpc>
              <a:spcBef>
                <a:spcPct val="0"/>
              </a:spcBef>
            </a:pPr>
            <a:r>
              <a:rPr lang="en-US" sz="1787">
                <a:solidFill>
                  <a:srgbClr val="575656"/>
                </a:solidFill>
                <a:latin typeface="DM Sans"/>
                <a:ea typeface="DM Sans"/>
                <a:cs typeface="DM Sans"/>
                <a:sym typeface="DM Sans"/>
              </a:rPr>
              <a:t>selected depending on each business needs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22304" y="4979979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Extra Hardware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064829" y="6579914"/>
            <a:ext cx="2402223" cy="114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Battery or </a:t>
            </a:r>
          </a:p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12V Car Lighter Power adapter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084627" y="8725519"/>
            <a:ext cx="4804447" cy="37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RPi Camera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20770" y="8624907"/>
            <a:ext cx="2527567" cy="54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RPi AI HAT+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899965" y="6579914"/>
            <a:ext cx="2890945" cy="114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3D printed</a:t>
            </a:r>
          </a:p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Vehicle Mount </a:t>
            </a:r>
          </a:p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Case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4376774" y="8106500"/>
            <a:ext cx="2673303" cy="1649324"/>
            <a:chOff x="0" y="0"/>
            <a:chExt cx="704080" cy="4343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4080" cy="434390"/>
            </a:xfrm>
            <a:custGeom>
              <a:avLst/>
              <a:gdLst/>
              <a:ahLst/>
              <a:cxnLst/>
              <a:rect l="l" t="t" r="r" b="b"/>
              <a:pathLst>
                <a:path w="704080" h="434390">
                  <a:moveTo>
                    <a:pt x="0" y="0"/>
                  </a:moveTo>
                  <a:lnTo>
                    <a:pt x="704080" y="0"/>
                  </a:lnTo>
                  <a:lnTo>
                    <a:pt x="70408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408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2" name="Freeform 52"/>
          <p:cNvSpPr/>
          <p:nvPr/>
        </p:nvSpPr>
        <p:spPr>
          <a:xfrm>
            <a:off x="14472187" y="8171807"/>
            <a:ext cx="1533334" cy="1398615"/>
          </a:xfrm>
          <a:custGeom>
            <a:avLst/>
            <a:gdLst/>
            <a:ahLst/>
            <a:cxnLst/>
            <a:rect l="l" t="t" r="r" b="b"/>
            <a:pathLst>
              <a:path w="1533334" h="1398615">
                <a:moveTo>
                  <a:pt x="0" y="0"/>
                </a:moveTo>
                <a:lnTo>
                  <a:pt x="1533334" y="0"/>
                </a:lnTo>
                <a:lnTo>
                  <a:pt x="1533334" y="1398615"/>
                </a:lnTo>
                <a:lnTo>
                  <a:pt x="0" y="139861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b="-9632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53" name="TextBox 53"/>
          <p:cNvSpPr txBox="1"/>
          <p:nvPr/>
        </p:nvSpPr>
        <p:spPr>
          <a:xfrm>
            <a:off x="15238854" y="8624907"/>
            <a:ext cx="2527567" cy="54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IMU</a:t>
            </a: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13486" y="0"/>
            <a:ext cx="12274514" cy="10402692"/>
          </a:xfrm>
          <a:custGeom>
            <a:avLst/>
            <a:gdLst/>
            <a:ahLst/>
            <a:cxnLst/>
            <a:rect l="l" t="t" r="r" b="b"/>
            <a:pathLst>
              <a:path w="12274514" h="10402692">
                <a:moveTo>
                  <a:pt x="0" y="0"/>
                </a:moveTo>
                <a:lnTo>
                  <a:pt x="12274514" y="0"/>
                </a:lnTo>
                <a:lnTo>
                  <a:pt x="12274514" y="10402692"/>
                </a:lnTo>
                <a:lnTo>
                  <a:pt x="0" y="104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Freeform 3"/>
          <p:cNvSpPr/>
          <p:nvPr/>
        </p:nvSpPr>
        <p:spPr>
          <a:xfrm>
            <a:off x="1993279" y="4851040"/>
            <a:ext cx="2100081" cy="2100081"/>
          </a:xfrm>
          <a:custGeom>
            <a:avLst/>
            <a:gdLst/>
            <a:ahLst/>
            <a:cxnLst/>
            <a:rect l="l" t="t" r="r" b="b"/>
            <a:pathLst>
              <a:path w="2100081" h="2100081">
                <a:moveTo>
                  <a:pt x="0" y="0"/>
                </a:moveTo>
                <a:lnTo>
                  <a:pt x="2100081" y="0"/>
                </a:lnTo>
                <a:lnTo>
                  <a:pt x="2100081" y="2100081"/>
                </a:lnTo>
                <a:lnTo>
                  <a:pt x="0" y="2100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4" name="TextBox 4"/>
          <p:cNvSpPr txBox="1"/>
          <p:nvPr/>
        </p:nvSpPr>
        <p:spPr>
          <a:xfrm>
            <a:off x="740757" y="3612959"/>
            <a:ext cx="4605125" cy="67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8"/>
              </a:lnSpc>
              <a:spcBef>
                <a:spcPct val="0"/>
              </a:spcBef>
            </a:pPr>
            <a:r>
              <a:rPr lang="en-US" sz="4020" b="1" i="1">
                <a:solidFill>
                  <a:srgbClr val="194A8D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WEBSITE DRAFT </a:t>
            </a:r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9617"/>
            <a:ext cx="18288000" cy="8389620"/>
          </a:xfrm>
          <a:custGeom>
            <a:avLst/>
            <a:gdLst/>
            <a:ahLst/>
            <a:cxnLst/>
            <a:rect l="l" t="t" r="r" b="b"/>
            <a:pathLst>
              <a:path w="18288000" h="8389620">
                <a:moveTo>
                  <a:pt x="0" y="0"/>
                </a:moveTo>
                <a:lnTo>
                  <a:pt x="18288000" y="0"/>
                </a:lnTo>
                <a:lnTo>
                  <a:pt x="18288000" y="8389620"/>
                </a:lnTo>
                <a:lnTo>
                  <a:pt x="0" y="8389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91468" y="8846299"/>
            <a:ext cx="18288000" cy="7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Authorized User Login</a:t>
            </a:r>
          </a:p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 necessary in order to view the project updates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480</Words>
  <Application>Microsoft Office PowerPoint</Application>
  <PresentationFormat>Προσαρμογή</PresentationFormat>
  <Paragraphs>128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23" baseType="lpstr">
      <vt:lpstr>League Spartan</vt:lpstr>
      <vt:lpstr>Arial</vt:lpstr>
      <vt:lpstr>Calibri</vt:lpstr>
      <vt:lpstr>DM Sans Bold Italics</vt:lpstr>
      <vt:lpstr>Open Sauce</vt:lpstr>
      <vt:lpstr>DM Sans Italics</vt:lpstr>
      <vt:lpstr>Now Bold</vt:lpstr>
      <vt:lpstr>DM Sans Bold</vt:lpstr>
      <vt:lpstr>DM Sans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George Stergiopoulos</cp:lastModifiedBy>
  <cp:revision>1</cp:revision>
  <dcterms:created xsi:type="dcterms:W3CDTF">2006-08-16T00:00:00Z</dcterms:created>
  <dcterms:modified xsi:type="dcterms:W3CDTF">2024-11-07T12:35:27Z</dcterms:modified>
  <dc:identifier>DAGU872YMX8</dc:identifier>
</cp:coreProperties>
</file>