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604" r:id="rId5"/>
    <p:sldId id="354" r:id="rId6"/>
  </p:sldIdLst>
  <p:sldSz cx="14630400" cy="8229600"/>
  <p:notesSz cx="7010400" cy="92964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ynton, Terrell (AMS Regional Manager, Continuity Services)" initials="BT(RMCS" lastIdx="1" clrIdx="0">
    <p:extLst>
      <p:ext uri="{19B8F6BF-5375-455C-9EA6-DF929625EA0E}">
        <p15:presenceInfo xmlns:p15="http://schemas.microsoft.com/office/powerpoint/2012/main" userId="S-1-5-21-839522115-1383384898-515967899-3290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6" autoAdjust="0"/>
    <p:restoredTop sz="89144" autoAdjust="0"/>
  </p:normalViewPr>
  <p:slideViewPr>
    <p:cSldViewPr snapToObjects="1" showGuides="1">
      <p:cViewPr varScale="1">
        <p:scale>
          <a:sx n="79" d="100"/>
          <a:sy n="79" d="100"/>
        </p:scale>
        <p:origin x="318" y="84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4/25/2019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answer…what is a roadmap? Need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4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233FE-4558-4105-9404-545D5A6C0F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72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68" r:id="rId17"/>
    <p:sldLayoutId id="2147483669" r:id="rId18"/>
    <p:sldLayoutId id="2147483655" r:id="rId19"/>
    <p:sldLayoutId id="214748366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91F5-1649-8D43-82D2-2518E9E8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594717"/>
          </a:xfrm>
        </p:spPr>
        <p:txBody>
          <a:bodyPr/>
          <a:lstStyle/>
          <a:p>
            <a:r>
              <a:rPr lang="en-US" dirty="0"/>
              <a:t>Charter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E49FA-24FB-48C7-8FC2-1601538234C4}"/>
              </a:ext>
            </a:extLst>
          </p:cNvPr>
          <p:cNvSpPr/>
          <p:nvPr/>
        </p:nvSpPr>
        <p:spPr>
          <a:xfrm>
            <a:off x="685800" y="1409432"/>
            <a:ext cx="13274000" cy="72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cs typeface="Times New Roman" panose="02020603050405020304" pitchFamily="18" charset="0"/>
              </a:rPr>
              <a:t>Purpose: The DTC’s aim to change the client conversation to Digital ,featuring DXC’s unique value proposition to integrate digital capabilities with mainstream technology to scale transformations.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9FD6A-2337-435C-AA96-BD4E435D784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4" y="2500245"/>
            <a:ext cx="12760652" cy="5037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9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analytics-468837845.jpg (2067Ã1453)">
            <a:extLst>
              <a:ext uri="{FF2B5EF4-FFF2-40B4-BE49-F238E27FC236}">
                <a16:creationId xmlns:a16="http://schemas.microsoft.com/office/drawing/2014/main" id="{21AC55D4-0220-42F8-B9D5-C2EDF0EB1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4" r="16766"/>
          <a:stretch/>
        </p:blipFill>
        <p:spPr bwMode="auto">
          <a:xfrm>
            <a:off x="9827149" y="0"/>
            <a:ext cx="481305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5"/>
          <p:cNvSpPr txBox="1">
            <a:spLocks noChangeArrowheads="1"/>
          </p:cNvSpPr>
          <p:nvPr/>
        </p:nvSpPr>
        <p:spPr bwMode="auto">
          <a:xfrm>
            <a:off x="562759" y="1624987"/>
            <a:ext cx="8850662" cy="160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defTabSz="824975">
              <a:spcAft>
                <a:spcPts val="1440"/>
              </a:spcAft>
              <a:buSzPct val="100000"/>
              <a:defRPr/>
            </a:pPr>
            <a:r>
              <a:rPr lang="en-US" sz="1920" b="1" dirty="0">
                <a:solidFill>
                  <a:prstClr val="black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        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Offering an immersive digital transformation experience for clients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62865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See and experience high performance, multi-disciplined Agile DevOps teams at 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62865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Coach, guide and partner with clients for creating unique Minimal Viable Products (MVP)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62865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Experience new end-to-end Digital IT operating model deployments at scale &amp; speed</a:t>
            </a:r>
          </a:p>
        </p:txBody>
      </p:sp>
      <p:sp>
        <p:nvSpPr>
          <p:cNvPr id="6" name="TextBox 45"/>
          <p:cNvSpPr txBox="1">
            <a:spLocks noChangeArrowheads="1"/>
          </p:cNvSpPr>
          <p:nvPr/>
        </p:nvSpPr>
        <p:spPr bwMode="auto">
          <a:xfrm>
            <a:off x="562759" y="3645642"/>
            <a:ext cx="8850664" cy="197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defTabSz="824975">
              <a:spcAft>
                <a:spcPts val="1440"/>
              </a:spcAft>
              <a:buSzPct val="100000"/>
              <a:defRPr/>
            </a:pPr>
            <a:r>
              <a:rPr lang="en-US" sz="1920" b="1" dirty="0">
                <a:solidFill>
                  <a:prstClr val="black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        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An incubation center for Digital Innovation and Talent</a:t>
            </a:r>
            <a:endParaRPr lang="en-US" sz="1920" b="1" dirty="0">
              <a:solidFill>
                <a:prstClr val="black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Interlock between Integrated Practices, Partners and DTC network to pioneer innovative ideas and build digital competency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Inculcate a culture of Problem-solving using Agile and DevOps principles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Cultivate an environment thriving on self-management, self-driven learning, research &amp; development for driving and pioneering continuous Agile Innovation </a:t>
            </a:r>
          </a:p>
          <a:p>
            <a:pPr marL="342900" indent="-342900" defTabSz="824975">
              <a:spcAft>
                <a:spcPts val="144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80" dirty="0" err="1"/>
              <a:t>ce</a:t>
            </a:r>
            <a:endParaRPr lang="en-US" dirty="0"/>
          </a:p>
        </p:txBody>
      </p:sp>
      <p:sp>
        <p:nvSpPr>
          <p:cNvPr id="4" name="TextBox 45"/>
          <p:cNvSpPr txBox="1">
            <a:spLocks noChangeArrowheads="1"/>
          </p:cNvSpPr>
          <p:nvPr/>
        </p:nvSpPr>
        <p:spPr bwMode="auto">
          <a:xfrm>
            <a:off x="488244" y="6073605"/>
            <a:ext cx="8850662" cy="136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4975">
              <a:spcAft>
                <a:spcPts val="1440"/>
              </a:spcAft>
              <a:buSzPct val="100000"/>
              <a:defRPr/>
            </a:pPr>
            <a:r>
              <a:rPr lang="en-US" sz="1920" b="1" dirty="0">
                <a:solidFill>
                  <a:prstClr val="black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        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Seamlessly Integrating Digital into Mainstream</a:t>
            </a:r>
            <a:endParaRPr lang="en-US" sz="1440" dirty="0">
              <a:solidFill>
                <a:prstClr val="black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Leverage DXC Eco System and existing footprint to Drive Digitalization Strategy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Instantiate agile culture and innovation mindset leveraging distributed agile delivery construct and transform to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DevSecOps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CAD83F3E-C897-4205-B1CD-C50C657E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504612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DTC plans to achieve this purpose by</a:t>
            </a:r>
            <a:endParaRPr lang="en-US" sz="3360" dirty="0"/>
          </a:p>
        </p:txBody>
      </p:sp>
      <p:sp>
        <p:nvSpPr>
          <p:cNvPr id="28" name="Freeform 89"/>
          <p:cNvSpPr>
            <a:spLocks noChangeAspect="1" noEditPoints="1"/>
          </p:cNvSpPr>
          <p:nvPr/>
        </p:nvSpPr>
        <p:spPr bwMode="auto">
          <a:xfrm>
            <a:off x="488244" y="3466728"/>
            <a:ext cx="478559" cy="438912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GB" sz="3456" dirty="0"/>
          </a:p>
        </p:txBody>
      </p:sp>
      <p:sp>
        <p:nvSpPr>
          <p:cNvPr id="29" name="Freeform 81"/>
          <p:cNvSpPr>
            <a:spLocks noChangeAspect="1" noEditPoints="1"/>
          </p:cNvSpPr>
          <p:nvPr/>
        </p:nvSpPr>
        <p:spPr bwMode="auto">
          <a:xfrm>
            <a:off x="560373" y="5951346"/>
            <a:ext cx="478558" cy="438912"/>
          </a:xfrm>
          <a:custGeom>
            <a:avLst/>
            <a:gdLst>
              <a:gd name="T0" fmla="*/ 0 w 1152"/>
              <a:gd name="T1" fmla="*/ 0 h 1056"/>
              <a:gd name="T2" fmla="*/ 0 w 1152"/>
              <a:gd name="T3" fmla="*/ 1056 h 1056"/>
              <a:gd name="T4" fmla="*/ 1152 w 1152"/>
              <a:gd name="T5" fmla="*/ 1056 h 1056"/>
              <a:gd name="T6" fmla="*/ 1152 w 1152"/>
              <a:gd name="T7" fmla="*/ 0 h 1056"/>
              <a:gd name="T8" fmla="*/ 0 w 1152"/>
              <a:gd name="T9" fmla="*/ 0 h 1056"/>
              <a:gd name="T10" fmla="*/ 816 w 1152"/>
              <a:gd name="T11" fmla="*/ 96 h 1056"/>
              <a:gd name="T12" fmla="*/ 864 w 1152"/>
              <a:gd name="T13" fmla="*/ 192 h 1056"/>
              <a:gd name="T14" fmla="*/ 768 w 1152"/>
              <a:gd name="T15" fmla="*/ 192 h 1056"/>
              <a:gd name="T16" fmla="*/ 816 w 1152"/>
              <a:gd name="T17" fmla="*/ 96 h 1056"/>
              <a:gd name="T18" fmla="*/ 624 w 1152"/>
              <a:gd name="T19" fmla="*/ 96 h 1056"/>
              <a:gd name="T20" fmla="*/ 672 w 1152"/>
              <a:gd name="T21" fmla="*/ 192 h 1056"/>
              <a:gd name="T22" fmla="*/ 576 w 1152"/>
              <a:gd name="T23" fmla="*/ 192 h 1056"/>
              <a:gd name="T24" fmla="*/ 624 w 1152"/>
              <a:gd name="T25" fmla="*/ 96 h 1056"/>
              <a:gd name="T26" fmla="*/ 634 w 1152"/>
              <a:gd name="T27" fmla="*/ 940 h 1056"/>
              <a:gd name="T28" fmla="*/ 619 w 1152"/>
              <a:gd name="T29" fmla="*/ 950 h 1056"/>
              <a:gd name="T30" fmla="*/ 490 w 1152"/>
              <a:gd name="T31" fmla="*/ 907 h 1056"/>
              <a:gd name="T32" fmla="*/ 533 w 1152"/>
              <a:gd name="T33" fmla="*/ 778 h 1056"/>
              <a:gd name="T34" fmla="*/ 550 w 1152"/>
              <a:gd name="T35" fmla="*/ 772 h 1056"/>
              <a:gd name="T36" fmla="*/ 960 w 1152"/>
              <a:gd name="T37" fmla="*/ 672 h 1056"/>
              <a:gd name="T38" fmla="*/ 634 w 1152"/>
              <a:gd name="T39" fmla="*/ 940 h 1056"/>
              <a:gd name="T40" fmla="*/ 1056 w 1152"/>
              <a:gd name="T41" fmla="*/ 864 h 1056"/>
              <a:gd name="T42" fmla="*/ 576 w 1152"/>
              <a:gd name="T43" fmla="*/ 384 h 1056"/>
              <a:gd name="T44" fmla="*/ 96 w 1152"/>
              <a:gd name="T45" fmla="*/ 864 h 1056"/>
              <a:gd name="T46" fmla="*/ 96 w 1152"/>
              <a:gd name="T47" fmla="*/ 288 h 1056"/>
              <a:gd name="T48" fmla="*/ 1056 w 1152"/>
              <a:gd name="T49" fmla="*/ 288 h 1056"/>
              <a:gd name="T50" fmla="*/ 1056 w 1152"/>
              <a:gd name="T51" fmla="*/ 864 h 1056"/>
              <a:gd name="T52" fmla="*/ 960 w 1152"/>
              <a:gd name="T53" fmla="*/ 192 h 1056"/>
              <a:gd name="T54" fmla="*/ 1008 w 1152"/>
              <a:gd name="T55" fmla="*/ 96 h 1056"/>
              <a:gd name="T56" fmla="*/ 1056 w 1152"/>
              <a:gd name="T57" fmla="*/ 192 h 1056"/>
              <a:gd name="T58" fmla="*/ 960 w 1152"/>
              <a:gd name="T59" fmla="*/ 19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2" h="1056">
                <a:moveTo>
                  <a:pt x="0" y="0"/>
                </a:moveTo>
                <a:cubicBezTo>
                  <a:pt x="0" y="1056"/>
                  <a:pt x="0" y="1056"/>
                  <a:pt x="0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0"/>
                  <a:pt x="1152" y="0"/>
                  <a:pt x="1152" y="0"/>
                </a:cubicBezTo>
                <a:lnTo>
                  <a:pt x="0" y="0"/>
                </a:lnTo>
                <a:close/>
                <a:moveTo>
                  <a:pt x="816" y="96"/>
                </a:moveTo>
                <a:cubicBezTo>
                  <a:pt x="864" y="192"/>
                  <a:pt x="864" y="192"/>
                  <a:pt x="864" y="192"/>
                </a:cubicBezTo>
                <a:cubicBezTo>
                  <a:pt x="768" y="192"/>
                  <a:pt x="768" y="192"/>
                  <a:pt x="768" y="192"/>
                </a:cubicBezTo>
                <a:lnTo>
                  <a:pt x="816" y="96"/>
                </a:lnTo>
                <a:close/>
                <a:moveTo>
                  <a:pt x="624" y="96"/>
                </a:moveTo>
                <a:cubicBezTo>
                  <a:pt x="672" y="192"/>
                  <a:pt x="672" y="192"/>
                  <a:pt x="672" y="192"/>
                </a:cubicBezTo>
                <a:cubicBezTo>
                  <a:pt x="576" y="192"/>
                  <a:pt x="576" y="192"/>
                  <a:pt x="576" y="192"/>
                </a:cubicBezTo>
                <a:lnTo>
                  <a:pt x="624" y="96"/>
                </a:lnTo>
                <a:close/>
                <a:moveTo>
                  <a:pt x="634" y="940"/>
                </a:moveTo>
                <a:cubicBezTo>
                  <a:pt x="630" y="944"/>
                  <a:pt x="624" y="947"/>
                  <a:pt x="619" y="950"/>
                </a:cubicBezTo>
                <a:cubicBezTo>
                  <a:pt x="571" y="974"/>
                  <a:pt x="514" y="954"/>
                  <a:pt x="490" y="907"/>
                </a:cubicBezTo>
                <a:cubicBezTo>
                  <a:pt x="466" y="859"/>
                  <a:pt x="486" y="802"/>
                  <a:pt x="533" y="778"/>
                </a:cubicBezTo>
                <a:cubicBezTo>
                  <a:pt x="539" y="775"/>
                  <a:pt x="544" y="773"/>
                  <a:pt x="550" y="772"/>
                </a:cubicBezTo>
                <a:cubicBezTo>
                  <a:pt x="960" y="672"/>
                  <a:pt x="960" y="672"/>
                  <a:pt x="960" y="672"/>
                </a:cubicBezTo>
                <a:lnTo>
                  <a:pt x="634" y="940"/>
                </a:lnTo>
                <a:close/>
                <a:moveTo>
                  <a:pt x="1056" y="864"/>
                </a:moveTo>
                <a:cubicBezTo>
                  <a:pt x="1056" y="599"/>
                  <a:pt x="841" y="384"/>
                  <a:pt x="576" y="384"/>
                </a:cubicBezTo>
                <a:cubicBezTo>
                  <a:pt x="311" y="384"/>
                  <a:pt x="96" y="599"/>
                  <a:pt x="96" y="864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1056" y="288"/>
                  <a:pt x="1056" y="288"/>
                  <a:pt x="1056" y="288"/>
                </a:cubicBezTo>
                <a:lnTo>
                  <a:pt x="1056" y="864"/>
                </a:lnTo>
                <a:close/>
                <a:moveTo>
                  <a:pt x="960" y="192"/>
                </a:moveTo>
                <a:cubicBezTo>
                  <a:pt x="1008" y="96"/>
                  <a:pt x="1008" y="96"/>
                  <a:pt x="1008" y="96"/>
                </a:cubicBezTo>
                <a:cubicBezTo>
                  <a:pt x="1056" y="192"/>
                  <a:pt x="1056" y="192"/>
                  <a:pt x="1056" y="192"/>
                </a:cubicBezTo>
                <a:lnTo>
                  <a:pt x="960" y="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GB" sz="3456" dirty="0"/>
          </a:p>
        </p:txBody>
      </p:sp>
      <p:sp>
        <p:nvSpPr>
          <p:cNvPr id="27" name="Freeform 50"/>
          <p:cNvSpPr>
            <a:spLocks noChangeAspect="1" noEditPoints="1"/>
          </p:cNvSpPr>
          <p:nvPr/>
        </p:nvSpPr>
        <p:spPr bwMode="auto">
          <a:xfrm>
            <a:off x="560373" y="1494481"/>
            <a:ext cx="478558" cy="438912"/>
          </a:xfrm>
          <a:custGeom>
            <a:avLst/>
            <a:gdLst>
              <a:gd name="T0" fmla="*/ 336 w 1152"/>
              <a:gd name="T1" fmla="*/ 336 h 1056"/>
              <a:gd name="T2" fmla="*/ 192 w 1152"/>
              <a:gd name="T3" fmla="*/ 480 h 1056"/>
              <a:gd name="T4" fmla="*/ 48 w 1152"/>
              <a:gd name="T5" fmla="*/ 336 h 1056"/>
              <a:gd name="T6" fmla="*/ 192 w 1152"/>
              <a:gd name="T7" fmla="*/ 192 h 1056"/>
              <a:gd name="T8" fmla="*/ 336 w 1152"/>
              <a:gd name="T9" fmla="*/ 336 h 1056"/>
              <a:gd name="T10" fmla="*/ 576 w 1152"/>
              <a:gd name="T11" fmla="*/ 0 h 1056"/>
              <a:gd name="T12" fmla="*/ 432 w 1152"/>
              <a:gd name="T13" fmla="*/ 144 h 1056"/>
              <a:gd name="T14" fmla="*/ 576 w 1152"/>
              <a:gd name="T15" fmla="*/ 288 h 1056"/>
              <a:gd name="T16" fmla="*/ 720 w 1152"/>
              <a:gd name="T17" fmla="*/ 144 h 1056"/>
              <a:gd name="T18" fmla="*/ 576 w 1152"/>
              <a:gd name="T19" fmla="*/ 0 h 1056"/>
              <a:gd name="T20" fmla="*/ 960 w 1152"/>
              <a:gd name="T21" fmla="*/ 192 h 1056"/>
              <a:gd name="T22" fmla="*/ 816 w 1152"/>
              <a:gd name="T23" fmla="*/ 336 h 1056"/>
              <a:gd name="T24" fmla="*/ 960 w 1152"/>
              <a:gd name="T25" fmla="*/ 480 h 1056"/>
              <a:gd name="T26" fmla="*/ 1104 w 1152"/>
              <a:gd name="T27" fmla="*/ 336 h 1056"/>
              <a:gd name="T28" fmla="*/ 960 w 1152"/>
              <a:gd name="T29" fmla="*/ 192 h 1056"/>
              <a:gd name="T30" fmla="*/ 960 w 1152"/>
              <a:gd name="T31" fmla="*/ 480 h 1056"/>
              <a:gd name="T32" fmla="*/ 768 w 1152"/>
              <a:gd name="T33" fmla="*/ 672 h 1056"/>
              <a:gd name="T34" fmla="*/ 768 w 1152"/>
              <a:gd name="T35" fmla="*/ 480 h 1056"/>
              <a:gd name="T36" fmla="*/ 576 w 1152"/>
              <a:gd name="T37" fmla="*/ 288 h 1056"/>
              <a:gd name="T38" fmla="*/ 384 w 1152"/>
              <a:gd name="T39" fmla="*/ 480 h 1056"/>
              <a:gd name="T40" fmla="*/ 384 w 1152"/>
              <a:gd name="T41" fmla="*/ 672 h 1056"/>
              <a:gd name="T42" fmla="*/ 192 w 1152"/>
              <a:gd name="T43" fmla="*/ 480 h 1056"/>
              <a:gd name="T44" fmla="*/ 0 w 1152"/>
              <a:gd name="T45" fmla="*/ 672 h 1056"/>
              <a:gd name="T46" fmla="*/ 0 w 1152"/>
              <a:gd name="T47" fmla="*/ 864 h 1056"/>
              <a:gd name="T48" fmla="*/ 1152 w 1152"/>
              <a:gd name="T49" fmla="*/ 864 h 1056"/>
              <a:gd name="T50" fmla="*/ 1152 w 1152"/>
              <a:gd name="T51" fmla="*/ 672 h 1056"/>
              <a:gd name="T52" fmla="*/ 960 w 1152"/>
              <a:gd name="T53" fmla="*/ 480 h 1056"/>
              <a:gd name="T54" fmla="*/ 1152 w 1152"/>
              <a:gd name="T55" fmla="*/ 960 h 1056"/>
              <a:gd name="T56" fmla="*/ 0 w 1152"/>
              <a:gd name="T57" fmla="*/ 960 h 1056"/>
              <a:gd name="T58" fmla="*/ 0 w 1152"/>
              <a:gd name="T59" fmla="*/ 1056 h 1056"/>
              <a:gd name="T60" fmla="*/ 1152 w 1152"/>
              <a:gd name="T61" fmla="*/ 1056 h 1056"/>
              <a:gd name="T62" fmla="*/ 1152 w 1152"/>
              <a:gd name="T63" fmla="*/ 96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056">
                <a:moveTo>
                  <a:pt x="336" y="336"/>
                </a:moveTo>
                <a:cubicBezTo>
                  <a:pt x="336" y="416"/>
                  <a:pt x="272" y="480"/>
                  <a:pt x="192" y="480"/>
                </a:cubicBezTo>
                <a:cubicBezTo>
                  <a:pt x="112" y="480"/>
                  <a:pt x="48" y="416"/>
                  <a:pt x="48" y="336"/>
                </a:cubicBezTo>
                <a:cubicBezTo>
                  <a:pt x="48" y="256"/>
                  <a:pt x="112" y="192"/>
                  <a:pt x="192" y="192"/>
                </a:cubicBezTo>
                <a:cubicBezTo>
                  <a:pt x="272" y="192"/>
                  <a:pt x="336" y="256"/>
                  <a:pt x="336" y="336"/>
                </a:cubicBezTo>
                <a:close/>
                <a:moveTo>
                  <a:pt x="576" y="0"/>
                </a:move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ubicBezTo>
                  <a:pt x="720" y="64"/>
                  <a:pt x="656" y="0"/>
                  <a:pt x="576" y="0"/>
                </a:cubicBezTo>
                <a:close/>
                <a:moveTo>
                  <a:pt x="960" y="192"/>
                </a:moveTo>
                <a:cubicBezTo>
                  <a:pt x="880" y="192"/>
                  <a:pt x="816" y="256"/>
                  <a:pt x="816" y="336"/>
                </a:cubicBezTo>
                <a:cubicBezTo>
                  <a:pt x="816" y="416"/>
                  <a:pt x="880" y="480"/>
                  <a:pt x="960" y="480"/>
                </a:cubicBezTo>
                <a:cubicBezTo>
                  <a:pt x="1040" y="480"/>
                  <a:pt x="1104" y="416"/>
                  <a:pt x="1104" y="336"/>
                </a:cubicBezTo>
                <a:cubicBezTo>
                  <a:pt x="1104" y="256"/>
                  <a:pt x="1040" y="192"/>
                  <a:pt x="960" y="192"/>
                </a:cubicBezTo>
                <a:close/>
                <a:moveTo>
                  <a:pt x="960" y="480"/>
                </a:moveTo>
                <a:cubicBezTo>
                  <a:pt x="854" y="480"/>
                  <a:pt x="768" y="566"/>
                  <a:pt x="768" y="672"/>
                </a:cubicBezTo>
                <a:cubicBezTo>
                  <a:pt x="768" y="480"/>
                  <a:pt x="768" y="480"/>
                  <a:pt x="768" y="480"/>
                </a:cubicBezTo>
                <a:cubicBezTo>
                  <a:pt x="768" y="374"/>
                  <a:pt x="682" y="288"/>
                  <a:pt x="576" y="288"/>
                </a:cubicBezTo>
                <a:cubicBezTo>
                  <a:pt x="470" y="288"/>
                  <a:pt x="384" y="374"/>
                  <a:pt x="384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566"/>
                  <a:pt x="298" y="480"/>
                  <a:pt x="192" y="480"/>
                </a:cubicBezTo>
                <a:cubicBezTo>
                  <a:pt x="86" y="480"/>
                  <a:pt x="0" y="566"/>
                  <a:pt x="0" y="672"/>
                </a:cubicBezTo>
                <a:cubicBezTo>
                  <a:pt x="0" y="864"/>
                  <a:pt x="0" y="864"/>
                  <a:pt x="0" y="864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672"/>
                  <a:pt x="1152" y="672"/>
                  <a:pt x="1152" y="672"/>
                </a:cubicBezTo>
                <a:cubicBezTo>
                  <a:pt x="1152" y="566"/>
                  <a:pt x="1066" y="480"/>
                  <a:pt x="960" y="480"/>
                </a:cubicBezTo>
                <a:close/>
                <a:moveTo>
                  <a:pt x="1152" y="960"/>
                </a:moveTo>
                <a:cubicBezTo>
                  <a:pt x="0" y="960"/>
                  <a:pt x="0" y="960"/>
                  <a:pt x="0" y="960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1152" y="1056"/>
                  <a:pt x="1152" y="1056"/>
                  <a:pt x="1152" y="1056"/>
                </a:cubicBezTo>
                <a:lnTo>
                  <a:pt x="1152" y="9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GB" sz="3456" dirty="0"/>
          </a:p>
        </p:txBody>
      </p:sp>
    </p:spTree>
    <p:extLst>
      <p:ext uri="{BB962C8B-B14F-4D97-AF65-F5344CB8AC3E}">
        <p14:creationId xmlns:p14="http://schemas.microsoft.com/office/powerpoint/2010/main" val="17403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0fb3285-36ae-4174-a1e2-7d37260f37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10B846FE7E9C48843AA092A9790A3A" ma:contentTypeVersion="5" ma:contentTypeDescription="Create a new document." ma:contentTypeScope="" ma:versionID="cf97199a37b3ab403e3d0405e5c6d862">
  <xsd:schema xmlns:xsd="http://www.w3.org/2001/XMLSchema" xmlns:xs="http://www.w3.org/2001/XMLSchema" xmlns:p="http://schemas.microsoft.com/office/2006/metadata/properties" xmlns:ns2="10fb3285-36ae-4174-a1e2-7d37260f3703" targetNamespace="http://schemas.microsoft.com/office/2006/metadata/properties" ma:root="true" ma:fieldsID="94a20168aad99669997ef1af15b5e83c" ns2:_="">
    <xsd:import namespace="10fb3285-36ae-4174-a1e2-7d37260f3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b3285-36ae-4174-a1e2-7d37260f37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Description0" ma:index="12" nillable="true" ma:displayName="Description" ma:internalName="Description0">
      <xsd:simpleType>
        <xsd:restriction base="dms:Text">
          <xsd:maxLength value="10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97876D-F02A-4CD1-AC5D-933065CB810C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0fb3285-36ae-4174-a1e2-7d37260f370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5D4266-4957-4963-8582-D0B62C3B7460}"/>
</file>

<file path=customXml/itemProps3.xml><?xml version="1.0" encoding="utf-8"?>
<ds:datastoreItem xmlns:ds="http://schemas.openxmlformats.org/officeDocument/2006/customXml" ds:itemID="{1E78F2D7-0EB5-4E7E-9C46-A4D914B895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12648</TotalTime>
  <Words>190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Times New Roman</vt:lpstr>
      <vt:lpstr>DXC</vt:lpstr>
      <vt:lpstr>Charter</vt:lpstr>
      <vt:lpstr>DTC plans to achieve this purpose by</vt:lpstr>
    </vt:vector>
  </TitlesOfParts>
  <Manager/>
  <Company>Hewlett 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Andrew Broekhuizen</dc:creator>
  <cp:keywords/>
  <dc:description/>
  <cp:lastModifiedBy>Wisler, Chris</cp:lastModifiedBy>
  <cp:revision>213</cp:revision>
  <cp:lastPrinted>2017-10-05T20:04:51Z</cp:lastPrinted>
  <dcterms:created xsi:type="dcterms:W3CDTF">2017-05-15T14:35:43Z</dcterms:created>
  <dcterms:modified xsi:type="dcterms:W3CDTF">2019-04-25T21:25:25Z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0x010100F510B846FE7E9C48843AA092A9790A3A</vt:lpwstr>
  </property>
</Properties>
</file>