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300" r:id="rId6"/>
    <p:sldId id="298" r:id="rId7"/>
    <p:sldId id="299" r:id="rId8"/>
    <p:sldId id="448" r:id="rId9"/>
    <p:sldId id="1448942125" r:id="rId10"/>
    <p:sldId id="1448942126" r:id="rId11"/>
    <p:sldId id="1448942143" r:id="rId12"/>
    <p:sldId id="1448942127" r:id="rId13"/>
    <p:sldId id="1448942128" r:id="rId14"/>
    <p:sldId id="1448942129" r:id="rId15"/>
    <p:sldId id="1448942131" r:id="rId16"/>
    <p:sldId id="1448942130" r:id="rId17"/>
    <p:sldId id="1448942132" r:id="rId18"/>
    <p:sldId id="1448942133" r:id="rId19"/>
    <p:sldId id="1448942144" r:id="rId20"/>
    <p:sldId id="1448942134" r:id="rId21"/>
    <p:sldId id="1448942135" r:id="rId22"/>
    <p:sldId id="1448942136" r:id="rId23"/>
    <p:sldId id="1448942142" r:id="rId24"/>
    <p:sldId id="1448942137" r:id="rId25"/>
    <p:sldId id="385" r:id="rId26"/>
    <p:sldId id="1448942140" r:id="rId27"/>
    <p:sldId id="1448942138" r:id="rId28"/>
    <p:sldId id="1448942139" r:id="rId29"/>
    <p:sldId id="1448942145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49FF"/>
    <a:srgbClr val="FAB518"/>
    <a:srgbClr val="FFFFFF"/>
    <a:srgbClr val="000000"/>
    <a:srgbClr val="270C19"/>
    <a:srgbClr val="280D19"/>
    <a:srgbClr val="28293D"/>
    <a:srgbClr val="404545"/>
    <a:srgbClr val="EC6807"/>
    <a:srgbClr val="F191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895DEE-A0B6-3D44-B5AE-B4C2B49B1933}" v="131" dt="2024-10-09T13:57:35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1"/>
    <p:restoredTop sz="96857" autoAdjust="0"/>
  </p:normalViewPr>
  <p:slideViewPr>
    <p:cSldViewPr snapToGrid="0">
      <p:cViewPr varScale="1">
        <p:scale>
          <a:sx n="151" d="100"/>
          <a:sy n="151" d="100"/>
        </p:scale>
        <p:origin x="1192" y="19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6600" y="21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FRENE Guillaume" userId="89b6cd18-0e1b-4b1f-aab3-28fccaaa1add" providerId="ADAL" clId="{F9895DEE-A0B6-3D44-B5AE-B4C2B49B1933}"/>
    <pc:docChg chg="custSel modSld">
      <pc:chgData name="DUFRENE Guillaume" userId="89b6cd18-0e1b-4b1f-aab3-28fccaaa1add" providerId="ADAL" clId="{F9895DEE-A0B6-3D44-B5AE-B4C2B49B1933}" dt="2024-10-09T13:57:38.475" v="164"/>
      <pc:docMkLst>
        <pc:docMk/>
      </pc:docMkLst>
      <pc:sldChg chg="addSp delSp modSp mod modClrScheme chgLayout">
        <pc:chgData name="DUFRENE Guillaume" userId="89b6cd18-0e1b-4b1f-aab3-28fccaaa1add" providerId="ADAL" clId="{F9895DEE-A0B6-3D44-B5AE-B4C2B49B1933}" dt="2024-09-19T08:22:39.980" v="46" actId="2711"/>
        <pc:sldMkLst>
          <pc:docMk/>
          <pc:sldMk cId="4096484019" sldId="300"/>
        </pc:sldMkLst>
        <pc:spChg chg="mod">
          <ac:chgData name="DUFRENE Guillaume" userId="89b6cd18-0e1b-4b1f-aab3-28fccaaa1add" providerId="ADAL" clId="{F9895DEE-A0B6-3D44-B5AE-B4C2B49B1933}" dt="2024-09-19T08:21:39.127" v="42" actId="26606"/>
          <ac:spMkLst>
            <pc:docMk/>
            <pc:sldMk cId="4096484019" sldId="300"/>
            <ac:spMk id="2" creationId="{564383E3-B2F3-D004-1033-69993A5055C7}"/>
          </ac:spMkLst>
        </pc:spChg>
        <pc:spChg chg="mod">
          <ac:chgData name="DUFRENE Guillaume" userId="89b6cd18-0e1b-4b1f-aab3-28fccaaa1add" providerId="ADAL" clId="{F9895DEE-A0B6-3D44-B5AE-B4C2B49B1933}" dt="2024-09-19T08:21:39.127" v="42" actId="26606"/>
          <ac:spMkLst>
            <pc:docMk/>
            <pc:sldMk cId="4096484019" sldId="300"/>
            <ac:spMk id="5" creationId="{2174226D-F27B-7C49-C88E-E725A0A31F51}"/>
          </ac:spMkLst>
        </pc:spChg>
        <pc:spChg chg="del">
          <ac:chgData name="DUFRENE Guillaume" userId="89b6cd18-0e1b-4b1f-aab3-28fccaaa1add" providerId="ADAL" clId="{F9895DEE-A0B6-3D44-B5AE-B4C2B49B1933}" dt="2024-09-19T08:21:39.127" v="42" actId="26606"/>
          <ac:spMkLst>
            <pc:docMk/>
            <pc:sldMk cId="4096484019" sldId="300"/>
            <ac:spMk id="13" creationId="{330A77DF-F29C-DD1A-2DB9-7323BC6D0AD3}"/>
          </ac:spMkLst>
        </pc:spChg>
        <pc:graphicFrameChg chg="add mod">
          <ac:chgData name="DUFRENE Guillaume" userId="89b6cd18-0e1b-4b1f-aab3-28fccaaa1add" providerId="ADAL" clId="{F9895DEE-A0B6-3D44-B5AE-B4C2B49B1933}" dt="2024-09-19T08:22:39.980" v="46" actId="2711"/>
          <ac:graphicFrameMkLst>
            <pc:docMk/>
            <pc:sldMk cId="4096484019" sldId="300"/>
            <ac:graphicFrameMk id="15" creationId="{CA3028FD-8594-8DB5-C31F-47F3143E860F}"/>
          </ac:graphicFrameMkLst>
        </pc:graphicFrameChg>
      </pc:sldChg>
      <pc:sldChg chg="addSp delSp modSp mod modClrScheme chgLayout">
        <pc:chgData name="DUFRENE Guillaume" userId="89b6cd18-0e1b-4b1f-aab3-28fccaaa1add" providerId="ADAL" clId="{F9895DEE-A0B6-3D44-B5AE-B4C2B49B1933}" dt="2024-09-19T08:19:54.222" v="28" actId="20577"/>
        <pc:sldMkLst>
          <pc:docMk/>
          <pc:sldMk cId="3816095095" sldId="385"/>
        </pc:sldMkLst>
        <pc:spChg chg="del">
          <ac:chgData name="DUFRENE Guillaume" userId="89b6cd18-0e1b-4b1f-aab3-28fccaaa1add" providerId="ADAL" clId="{F9895DEE-A0B6-3D44-B5AE-B4C2B49B1933}" dt="2024-09-19T08:19:07.911" v="2" actId="478"/>
          <ac:spMkLst>
            <pc:docMk/>
            <pc:sldMk cId="3816095095" sldId="385"/>
            <ac:spMk id="3" creationId="{A4DA7CD1-1B2E-0086-5741-19C989C7F3A8}"/>
          </ac:spMkLst>
        </pc:spChg>
        <pc:spChg chg="del">
          <ac:chgData name="DUFRENE Guillaume" userId="89b6cd18-0e1b-4b1f-aab3-28fccaaa1add" providerId="ADAL" clId="{F9895DEE-A0B6-3D44-B5AE-B4C2B49B1933}" dt="2024-09-19T08:19:05.546" v="1" actId="478"/>
          <ac:spMkLst>
            <pc:docMk/>
            <pc:sldMk cId="3816095095" sldId="385"/>
            <ac:spMk id="4" creationId="{4D094003-3A23-C528-241A-01F49A881F3F}"/>
          </ac:spMkLst>
        </pc:spChg>
        <pc:spChg chg="del mod ord">
          <ac:chgData name="DUFRENE Guillaume" userId="89b6cd18-0e1b-4b1f-aab3-28fccaaa1add" providerId="ADAL" clId="{F9895DEE-A0B6-3D44-B5AE-B4C2B49B1933}" dt="2024-09-19T08:19:36.549" v="3" actId="700"/>
          <ac:spMkLst>
            <pc:docMk/>
            <pc:sldMk cId="3816095095" sldId="385"/>
            <ac:spMk id="5" creationId="{1B682BF0-C7B3-EC25-2E74-782446357094}"/>
          </ac:spMkLst>
        </pc:spChg>
        <pc:spChg chg="del">
          <ac:chgData name="DUFRENE Guillaume" userId="89b6cd18-0e1b-4b1f-aab3-28fccaaa1add" providerId="ADAL" clId="{F9895DEE-A0B6-3D44-B5AE-B4C2B49B1933}" dt="2024-09-19T08:19:36.549" v="3" actId="700"/>
          <ac:spMkLst>
            <pc:docMk/>
            <pc:sldMk cId="3816095095" sldId="385"/>
            <ac:spMk id="6" creationId="{52F27C5B-B14C-D1D9-B139-1F3E7CC6B83F}"/>
          </ac:spMkLst>
        </pc:spChg>
        <pc:spChg chg="add mod ord">
          <ac:chgData name="DUFRENE Guillaume" userId="89b6cd18-0e1b-4b1f-aab3-28fccaaa1add" providerId="ADAL" clId="{F9895DEE-A0B6-3D44-B5AE-B4C2B49B1933}" dt="2024-09-19T08:19:54.222" v="28" actId="20577"/>
          <ac:spMkLst>
            <pc:docMk/>
            <pc:sldMk cId="3816095095" sldId="385"/>
            <ac:spMk id="7" creationId="{5963A8B9-FF2C-D328-0304-0DDB30486532}"/>
          </ac:spMkLst>
        </pc:spChg>
      </pc:sldChg>
      <pc:sldChg chg="addSp delSp modSp mod">
        <pc:chgData name="DUFRENE Guillaume" userId="89b6cd18-0e1b-4b1f-aab3-28fccaaa1add" providerId="ADAL" clId="{F9895DEE-A0B6-3D44-B5AE-B4C2B49B1933}" dt="2024-10-09T13:57:38.475" v="164"/>
        <pc:sldMkLst>
          <pc:docMk/>
          <pc:sldMk cId="769651704" sldId="1448942131"/>
        </pc:sldMkLst>
        <pc:spChg chg="add del mod">
          <ac:chgData name="DUFRENE Guillaume" userId="89b6cd18-0e1b-4b1f-aab3-28fccaaa1add" providerId="ADAL" clId="{F9895DEE-A0B6-3D44-B5AE-B4C2B49B1933}" dt="2024-10-09T13:57:38.475" v="164"/>
          <ac:spMkLst>
            <pc:docMk/>
            <pc:sldMk cId="769651704" sldId="1448942131"/>
            <ac:spMk id="2" creationId="{E230EF3B-2812-B756-C04A-8A71E5663D5B}"/>
          </ac:spMkLst>
        </pc:spChg>
      </pc:sldChg>
      <pc:sldChg chg="modNotesTx">
        <pc:chgData name="DUFRENE Guillaume" userId="89b6cd18-0e1b-4b1f-aab3-28fccaaa1add" providerId="ADAL" clId="{F9895DEE-A0B6-3D44-B5AE-B4C2B49B1933}" dt="2024-10-09T13:36:51.206" v="100" actId="20577"/>
        <pc:sldMkLst>
          <pc:docMk/>
          <pc:sldMk cId="2737547910" sldId="1448942133"/>
        </pc:sldMkLst>
      </pc:sldChg>
      <pc:sldChg chg="modSp mod">
        <pc:chgData name="DUFRENE Guillaume" userId="89b6cd18-0e1b-4b1f-aab3-28fccaaa1add" providerId="ADAL" clId="{F9895DEE-A0B6-3D44-B5AE-B4C2B49B1933}" dt="2024-09-19T08:18:54.145" v="0" actId="207"/>
        <pc:sldMkLst>
          <pc:docMk/>
          <pc:sldMk cId="756925692" sldId="1448942137"/>
        </pc:sldMkLst>
        <pc:spChg chg="mod">
          <ac:chgData name="DUFRENE Guillaume" userId="89b6cd18-0e1b-4b1f-aab3-28fccaaa1add" providerId="ADAL" clId="{F9895DEE-A0B6-3D44-B5AE-B4C2B49B1933}" dt="2024-09-19T08:18:54.145" v="0" actId="207"/>
          <ac:spMkLst>
            <pc:docMk/>
            <pc:sldMk cId="756925692" sldId="1448942137"/>
            <ac:spMk id="3" creationId="{12B0653F-8862-2089-FF81-A9EC550CA975}"/>
          </ac:spMkLst>
        </pc:spChg>
      </pc:sldChg>
      <pc:sldChg chg="addSp modSp">
        <pc:chgData name="DUFRENE Guillaume" userId="89b6cd18-0e1b-4b1f-aab3-28fccaaa1add" providerId="ADAL" clId="{F9895DEE-A0B6-3D44-B5AE-B4C2B49B1933}" dt="2024-09-19T08:21:03.053" v="40"/>
        <pc:sldMkLst>
          <pc:docMk/>
          <pc:sldMk cId="58412583" sldId="1448942138"/>
        </pc:sldMkLst>
        <pc:spChg chg="add mod">
          <ac:chgData name="DUFRENE Guillaume" userId="89b6cd18-0e1b-4b1f-aab3-28fccaaa1add" providerId="ADAL" clId="{F9895DEE-A0B6-3D44-B5AE-B4C2B49B1933}" dt="2024-09-19T08:21:03.053" v="40"/>
          <ac:spMkLst>
            <pc:docMk/>
            <pc:sldMk cId="58412583" sldId="1448942138"/>
            <ac:spMk id="17" creationId="{E0551278-E643-98EF-3A2B-A02564EA8795}"/>
          </ac:spMkLst>
        </pc:spChg>
      </pc:sldChg>
      <pc:sldChg chg="addSp modSp">
        <pc:chgData name="DUFRENE Guillaume" userId="89b6cd18-0e1b-4b1f-aab3-28fccaaa1add" providerId="ADAL" clId="{F9895DEE-A0B6-3D44-B5AE-B4C2B49B1933}" dt="2024-09-19T08:21:04.079" v="41"/>
        <pc:sldMkLst>
          <pc:docMk/>
          <pc:sldMk cId="479266582" sldId="1448942139"/>
        </pc:sldMkLst>
        <pc:spChg chg="add mod">
          <ac:chgData name="DUFRENE Guillaume" userId="89b6cd18-0e1b-4b1f-aab3-28fccaaa1add" providerId="ADAL" clId="{F9895DEE-A0B6-3D44-B5AE-B4C2B49B1933}" dt="2024-09-19T08:21:04.079" v="41"/>
          <ac:spMkLst>
            <pc:docMk/>
            <pc:sldMk cId="479266582" sldId="1448942139"/>
            <ac:spMk id="36" creationId="{AABD8950-9419-F4AB-C74A-67726DFC6B8A}"/>
          </ac:spMkLst>
        </pc:spChg>
      </pc:sldChg>
      <pc:sldChg chg="addSp modSp mod">
        <pc:chgData name="DUFRENE Guillaume" userId="89b6cd18-0e1b-4b1f-aab3-28fccaaa1add" providerId="ADAL" clId="{F9895DEE-A0B6-3D44-B5AE-B4C2B49B1933}" dt="2024-09-19T08:20:58.821" v="39" actId="20577"/>
        <pc:sldMkLst>
          <pc:docMk/>
          <pc:sldMk cId="1778237751" sldId="1448942140"/>
        </pc:sldMkLst>
        <pc:spChg chg="add mod">
          <ac:chgData name="DUFRENE Guillaume" userId="89b6cd18-0e1b-4b1f-aab3-28fccaaa1add" providerId="ADAL" clId="{F9895DEE-A0B6-3D44-B5AE-B4C2B49B1933}" dt="2024-09-19T08:20:58.821" v="39" actId="20577"/>
          <ac:spMkLst>
            <pc:docMk/>
            <pc:sldMk cId="1778237751" sldId="1448942140"/>
            <ac:spMk id="17" creationId="{0B3A6D38-04D2-3D3D-6F7F-6829D7658C8F}"/>
          </ac:spMkLst>
        </pc:spChg>
      </pc:sldChg>
      <pc:sldChg chg="addSp delSp modSp mod modNotesTx">
        <pc:chgData name="DUFRENE Guillaume" userId="89b6cd18-0e1b-4b1f-aab3-28fccaaa1add" providerId="ADAL" clId="{F9895DEE-A0B6-3D44-B5AE-B4C2B49B1933}" dt="2024-10-09T13:49:11.429" v="161" actId="1076"/>
        <pc:sldMkLst>
          <pc:docMk/>
          <pc:sldMk cId="1994156434" sldId="1448942144"/>
        </pc:sldMkLst>
        <pc:spChg chg="add mod">
          <ac:chgData name="DUFRENE Guillaume" userId="89b6cd18-0e1b-4b1f-aab3-28fccaaa1add" providerId="ADAL" clId="{F9895DEE-A0B6-3D44-B5AE-B4C2B49B1933}" dt="2024-10-09T13:45:06.255" v="149" actId="20577"/>
          <ac:spMkLst>
            <pc:docMk/>
            <pc:sldMk cId="1994156434" sldId="1448942144"/>
            <ac:spMk id="5" creationId="{B9267335-2B5E-2392-23BB-F04E84E53E62}"/>
          </ac:spMkLst>
        </pc:spChg>
        <pc:picChg chg="add del mod">
          <ac:chgData name="DUFRENE Guillaume" userId="89b6cd18-0e1b-4b1f-aab3-28fccaaa1add" providerId="ADAL" clId="{F9895DEE-A0B6-3D44-B5AE-B4C2B49B1933}" dt="2024-10-09T13:45:34.886" v="150" actId="478"/>
          <ac:picMkLst>
            <pc:docMk/>
            <pc:sldMk cId="1994156434" sldId="1448942144"/>
            <ac:picMk id="2" creationId="{CEF5681C-768F-7B30-81D2-D0E955B50B22}"/>
          </ac:picMkLst>
        </pc:picChg>
        <pc:picChg chg="add del mod">
          <ac:chgData name="DUFRENE Guillaume" userId="89b6cd18-0e1b-4b1f-aab3-28fccaaa1add" providerId="ADAL" clId="{F9895DEE-A0B6-3D44-B5AE-B4C2B49B1933}" dt="2024-10-09T13:48:24.021" v="155" actId="478"/>
          <ac:picMkLst>
            <pc:docMk/>
            <pc:sldMk cId="1994156434" sldId="1448942144"/>
            <ac:picMk id="7" creationId="{6636ABA3-ADE9-4D4F-0FDD-05A112AB5EAD}"/>
          </ac:picMkLst>
        </pc:picChg>
        <pc:picChg chg="mod">
          <ac:chgData name="DUFRENE Guillaume" userId="89b6cd18-0e1b-4b1f-aab3-28fccaaa1add" providerId="ADAL" clId="{F9895DEE-A0B6-3D44-B5AE-B4C2B49B1933}" dt="2024-10-09T13:49:11.429" v="161" actId="1076"/>
          <ac:picMkLst>
            <pc:docMk/>
            <pc:sldMk cId="1994156434" sldId="1448942144"/>
            <ac:picMk id="8" creationId="{7D7A1D44-6909-FC92-451C-ECE55E6FA9DF}"/>
          </ac:picMkLst>
        </pc:picChg>
        <pc:picChg chg="add mod">
          <ac:chgData name="DUFRENE Guillaume" userId="89b6cd18-0e1b-4b1f-aab3-28fccaaa1add" providerId="ADAL" clId="{F9895DEE-A0B6-3D44-B5AE-B4C2B49B1933}" dt="2024-10-09T13:48:30.565" v="159" actId="1076"/>
          <ac:picMkLst>
            <pc:docMk/>
            <pc:sldMk cId="1994156434" sldId="1448942144"/>
            <ac:picMk id="9" creationId="{C1AA35C4-61DB-8FEF-50A6-47A8AAEB99FD}"/>
          </ac:picMkLst>
        </pc:picChg>
      </pc:sldChg>
      <pc:sldChg chg="modSp mod">
        <pc:chgData name="DUFRENE Guillaume" userId="89b6cd18-0e1b-4b1f-aab3-28fccaaa1add" providerId="ADAL" clId="{F9895DEE-A0B6-3D44-B5AE-B4C2B49B1933}" dt="2024-10-09T13:40:18.119" v="101" actId="20577"/>
        <pc:sldMkLst>
          <pc:docMk/>
          <pc:sldMk cId="1683080516" sldId="1448942145"/>
        </pc:sldMkLst>
        <pc:spChg chg="mod">
          <ac:chgData name="DUFRENE Guillaume" userId="89b6cd18-0e1b-4b1f-aab3-28fccaaa1add" providerId="ADAL" clId="{F9895DEE-A0B6-3D44-B5AE-B4C2B49B1933}" dt="2024-10-09T13:40:18.119" v="101" actId="20577"/>
          <ac:spMkLst>
            <pc:docMk/>
            <pc:sldMk cId="1683080516" sldId="1448942145"/>
            <ac:spMk id="6" creationId="{E8119FE4-DFCE-636F-4E0B-CF6934683408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D041B2-1018-43D1-9322-F597C933F9D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7551884-7690-4C4A-A4F7-5675215F7CE3}">
      <dgm:prSet/>
      <dgm:spPr/>
      <dgm:t>
        <a:bodyPr/>
        <a:lstStyle/>
        <a:p>
          <a:r>
            <a:rPr lang="en-US" dirty="0">
              <a:latin typeface="Pirulen Rg" panose="020B0605020200080104" pitchFamily="34" charset="77"/>
            </a:rPr>
            <a:t>EDA &amp; </a:t>
          </a:r>
          <a:r>
            <a:rPr lang="en-US" dirty="0" err="1">
              <a:latin typeface="Pirulen Rg" panose="020B0605020200080104" pitchFamily="34" charset="77"/>
            </a:rPr>
            <a:t>Contexte</a:t>
          </a:r>
          <a:br>
            <a:rPr lang="en-US" dirty="0"/>
          </a:br>
          <a:r>
            <a:rPr lang="en-US" dirty="0" err="1"/>
            <a:t>projet</a:t>
          </a:r>
          <a:r>
            <a:rPr lang="en-US" dirty="0"/>
            <a:t> cloud AXA</a:t>
          </a:r>
        </a:p>
      </dgm:t>
    </dgm:pt>
    <dgm:pt modelId="{9CF97061-1C3E-4455-9744-76FFCCCD88F0}" type="parTrans" cxnId="{FBD3CC1D-8230-4C89-A291-52D01D27C95F}">
      <dgm:prSet/>
      <dgm:spPr/>
      <dgm:t>
        <a:bodyPr/>
        <a:lstStyle/>
        <a:p>
          <a:endParaRPr lang="en-US"/>
        </a:p>
      </dgm:t>
    </dgm:pt>
    <dgm:pt modelId="{08D002A2-1175-4A61-B77D-8DBF31017243}" type="sibTrans" cxnId="{FBD3CC1D-8230-4C89-A291-52D01D27C95F}">
      <dgm:prSet/>
      <dgm:spPr/>
      <dgm:t>
        <a:bodyPr/>
        <a:lstStyle/>
        <a:p>
          <a:endParaRPr lang="en-US"/>
        </a:p>
      </dgm:t>
    </dgm:pt>
    <dgm:pt modelId="{514488A7-5ED8-4FED-BF78-B77235CEB22F}">
      <dgm:prSet/>
      <dgm:spPr/>
      <dgm:t>
        <a:bodyPr/>
        <a:lstStyle/>
        <a:p>
          <a:r>
            <a:rPr lang="en-US" dirty="0">
              <a:latin typeface="Pirulen Rg" panose="020B0605020200080104" pitchFamily="34" charset="77"/>
            </a:rPr>
            <a:t>Principe </a:t>
          </a:r>
          <a:r>
            <a:rPr lang="en-US" dirty="0" err="1">
              <a:latin typeface="Pirulen Rg" panose="020B0605020200080104" pitchFamily="34" charset="77"/>
            </a:rPr>
            <a:t>général</a:t>
          </a:r>
          <a:br>
            <a:rPr lang="en-US" dirty="0"/>
          </a:br>
          <a:r>
            <a:rPr lang="en-US" dirty="0" err="1"/>
            <a:t>démos</a:t>
          </a:r>
          <a:r>
            <a:rPr lang="en-US" dirty="0"/>
            <a:t> avec spring-</a:t>
          </a:r>
          <a:r>
            <a:rPr lang="en-US" dirty="0" err="1"/>
            <a:t>kafka</a:t>
          </a:r>
          <a:endParaRPr lang="en-US" dirty="0"/>
        </a:p>
      </dgm:t>
    </dgm:pt>
    <dgm:pt modelId="{F9D87270-107B-4523-9773-299FB1FEA5E7}" type="parTrans" cxnId="{6D79CA4F-F0CD-4C08-B29A-7C455991C2F9}">
      <dgm:prSet/>
      <dgm:spPr/>
      <dgm:t>
        <a:bodyPr/>
        <a:lstStyle/>
        <a:p>
          <a:endParaRPr lang="en-US"/>
        </a:p>
      </dgm:t>
    </dgm:pt>
    <dgm:pt modelId="{AA346911-79D3-4BE8-B35C-279ACA713705}" type="sibTrans" cxnId="{6D79CA4F-F0CD-4C08-B29A-7C455991C2F9}">
      <dgm:prSet/>
      <dgm:spPr/>
      <dgm:t>
        <a:bodyPr/>
        <a:lstStyle/>
        <a:p>
          <a:endParaRPr lang="en-US"/>
        </a:p>
      </dgm:t>
    </dgm:pt>
    <dgm:pt modelId="{5A5F6F95-39B2-43FD-88AC-587582DAAFAE}">
      <dgm:prSet/>
      <dgm:spPr/>
      <dgm:t>
        <a:bodyPr/>
        <a:lstStyle/>
        <a:p>
          <a:r>
            <a:rPr lang="en-US" dirty="0">
              <a:latin typeface="Pirulen Rg" panose="020B0605020200080104" pitchFamily="34" charset="77"/>
            </a:rPr>
            <a:t>Vault </a:t>
          </a:r>
          <a:r>
            <a:rPr lang="en-US" dirty="0" err="1">
              <a:latin typeface="Pirulen Rg" panose="020B0605020200080104" pitchFamily="34" charset="77"/>
            </a:rPr>
            <a:t>centralisé</a:t>
          </a:r>
          <a:br>
            <a:rPr lang="en-US" dirty="0"/>
          </a:br>
          <a:r>
            <a:rPr lang="en-US" dirty="0" err="1"/>
            <a:t>principe</a:t>
          </a:r>
          <a:r>
            <a:rPr lang="en-US" dirty="0"/>
            <a:t> et </a:t>
          </a:r>
          <a:r>
            <a:rPr lang="en-US" dirty="0" err="1"/>
            <a:t>démo</a:t>
          </a:r>
          <a:r>
            <a:rPr lang="en-US" dirty="0"/>
            <a:t> spring-</a:t>
          </a:r>
          <a:r>
            <a:rPr lang="en-US" dirty="0" err="1"/>
            <a:t>kafka</a:t>
          </a:r>
          <a:endParaRPr lang="en-US" dirty="0"/>
        </a:p>
      </dgm:t>
    </dgm:pt>
    <dgm:pt modelId="{60777440-F383-4B25-9841-3A404D5E979E}" type="parTrans" cxnId="{1AD40122-784F-425B-9B0F-73EA40DB5E3B}">
      <dgm:prSet/>
      <dgm:spPr/>
      <dgm:t>
        <a:bodyPr/>
        <a:lstStyle/>
        <a:p>
          <a:endParaRPr lang="en-US"/>
        </a:p>
      </dgm:t>
    </dgm:pt>
    <dgm:pt modelId="{C39CAAA5-68B3-4273-9006-F0FF9C6A934A}" type="sibTrans" cxnId="{1AD40122-784F-425B-9B0F-73EA40DB5E3B}">
      <dgm:prSet/>
      <dgm:spPr/>
      <dgm:t>
        <a:bodyPr/>
        <a:lstStyle/>
        <a:p>
          <a:endParaRPr lang="en-US"/>
        </a:p>
      </dgm:t>
    </dgm:pt>
    <dgm:pt modelId="{B6598BDB-2DB9-4AF1-B113-5CBEDB92C7EB}">
      <dgm:prSet/>
      <dgm:spPr/>
      <dgm:t>
        <a:bodyPr/>
        <a:lstStyle/>
        <a:p>
          <a:r>
            <a:rPr lang="en-US" dirty="0">
              <a:latin typeface="Pirulen Rg" panose="020B0605020200080104" pitchFamily="34" charset="77"/>
            </a:rPr>
            <a:t>avec pulsar</a:t>
          </a:r>
          <a:br>
            <a:rPr lang="en-US" dirty="0"/>
          </a:br>
          <a:r>
            <a:rPr lang="en-US" dirty="0"/>
            <a:t>et avec un vault </a:t>
          </a:r>
          <a:r>
            <a:rPr lang="en-US" dirty="0" err="1"/>
            <a:t>centralisé</a:t>
          </a:r>
          <a:endParaRPr lang="en-US" dirty="0"/>
        </a:p>
      </dgm:t>
    </dgm:pt>
    <dgm:pt modelId="{076B3AF3-C84D-47C4-AE01-15FF2A69D507}" type="parTrans" cxnId="{B3CF6295-07EC-4D65-A709-A8A9AAF8240F}">
      <dgm:prSet/>
      <dgm:spPr/>
      <dgm:t>
        <a:bodyPr/>
        <a:lstStyle/>
        <a:p>
          <a:endParaRPr lang="en-US"/>
        </a:p>
      </dgm:t>
    </dgm:pt>
    <dgm:pt modelId="{B37A7C83-BC4C-4A47-A1EE-5D3AFD79FE43}" type="sibTrans" cxnId="{B3CF6295-07EC-4D65-A709-A8A9AAF8240F}">
      <dgm:prSet/>
      <dgm:spPr/>
      <dgm:t>
        <a:bodyPr/>
        <a:lstStyle/>
        <a:p>
          <a:endParaRPr lang="en-US"/>
        </a:p>
      </dgm:t>
    </dgm:pt>
    <dgm:pt modelId="{231132AC-EB1A-44A2-A8B0-6CF2E2839523}" type="pres">
      <dgm:prSet presAssocID="{EBD041B2-1018-43D1-9322-F597C933F9D6}" presName="root" presStyleCnt="0">
        <dgm:presLayoutVars>
          <dgm:dir/>
          <dgm:resizeHandles val="exact"/>
        </dgm:presLayoutVars>
      </dgm:prSet>
      <dgm:spPr/>
    </dgm:pt>
    <dgm:pt modelId="{E2F8812B-2DA8-4AE9-90AD-35B4A9A1AECE}" type="pres">
      <dgm:prSet presAssocID="{C7551884-7690-4C4A-A4F7-5675215F7CE3}" presName="compNode" presStyleCnt="0"/>
      <dgm:spPr/>
    </dgm:pt>
    <dgm:pt modelId="{30DCF0DA-A635-42DA-8F7F-7FF314B1E92A}" type="pres">
      <dgm:prSet presAssocID="{C7551884-7690-4C4A-A4F7-5675215F7CE3}" presName="bgRect" presStyleLbl="bgShp" presStyleIdx="0" presStyleCnt="4"/>
      <dgm:spPr/>
    </dgm:pt>
    <dgm:pt modelId="{0252C001-6477-4290-9DAD-789026DD584A}" type="pres">
      <dgm:prSet presAssocID="{C7551884-7690-4C4A-A4F7-5675215F7CE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uage"/>
        </a:ext>
      </dgm:extLst>
    </dgm:pt>
    <dgm:pt modelId="{AD45ADC2-BFB7-4A83-B957-70DACFFDA4B3}" type="pres">
      <dgm:prSet presAssocID="{C7551884-7690-4C4A-A4F7-5675215F7CE3}" presName="spaceRect" presStyleCnt="0"/>
      <dgm:spPr/>
    </dgm:pt>
    <dgm:pt modelId="{E802077E-83BF-4037-85FC-81FBC24E170B}" type="pres">
      <dgm:prSet presAssocID="{C7551884-7690-4C4A-A4F7-5675215F7CE3}" presName="parTx" presStyleLbl="revTx" presStyleIdx="0" presStyleCnt="4">
        <dgm:presLayoutVars>
          <dgm:chMax val="0"/>
          <dgm:chPref val="0"/>
        </dgm:presLayoutVars>
      </dgm:prSet>
      <dgm:spPr/>
    </dgm:pt>
    <dgm:pt modelId="{FE7F0846-2D5B-4D07-ADB0-42C73FDA49CC}" type="pres">
      <dgm:prSet presAssocID="{08D002A2-1175-4A61-B77D-8DBF31017243}" presName="sibTrans" presStyleCnt="0"/>
      <dgm:spPr/>
    </dgm:pt>
    <dgm:pt modelId="{02F190ED-9C9B-4A27-B13E-1FDD53279DDD}" type="pres">
      <dgm:prSet presAssocID="{514488A7-5ED8-4FED-BF78-B77235CEB22F}" presName="compNode" presStyleCnt="0"/>
      <dgm:spPr/>
    </dgm:pt>
    <dgm:pt modelId="{66B3DAF2-FF29-4CA3-9B96-B62CC1C03DD1}" type="pres">
      <dgm:prSet presAssocID="{514488A7-5ED8-4FED-BF78-B77235CEB22F}" presName="bgRect" presStyleLbl="bgShp" presStyleIdx="1" presStyleCnt="4"/>
      <dgm:spPr/>
    </dgm:pt>
    <dgm:pt modelId="{A876B31C-D77A-4B47-81F3-70869A36C0EA}" type="pres">
      <dgm:prSet presAssocID="{514488A7-5ED8-4FED-BF78-B77235CEB22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6E323EA2-5600-4682-9280-3D19896D0DAD}" type="pres">
      <dgm:prSet presAssocID="{514488A7-5ED8-4FED-BF78-B77235CEB22F}" presName="spaceRect" presStyleCnt="0"/>
      <dgm:spPr/>
    </dgm:pt>
    <dgm:pt modelId="{338E73C7-A4A8-4AA6-AA8B-DC86EA6FF05E}" type="pres">
      <dgm:prSet presAssocID="{514488A7-5ED8-4FED-BF78-B77235CEB22F}" presName="parTx" presStyleLbl="revTx" presStyleIdx="1" presStyleCnt="4">
        <dgm:presLayoutVars>
          <dgm:chMax val="0"/>
          <dgm:chPref val="0"/>
        </dgm:presLayoutVars>
      </dgm:prSet>
      <dgm:spPr/>
    </dgm:pt>
    <dgm:pt modelId="{C2458DBF-74BF-4BA0-A696-2D46D146752B}" type="pres">
      <dgm:prSet presAssocID="{AA346911-79D3-4BE8-B35C-279ACA713705}" presName="sibTrans" presStyleCnt="0"/>
      <dgm:spPr/>
    </dgm:pt>
    <dgm:pt modelId="{650174E8-9BA1-4DEF-92DF-1143644943B5}" type="pres">
      <dgm:prSet presAssocID="{5A5F6F95-39B2-43FD-88AC-587582DAAFAE}" presName="compNode" presStyleCnt="0"/>
      <dgm:spPr/>
    </dgm:pt>
    <dgm:pt modelId="{378A6334-1A18-444B-B11D-B86A7DD03470}" type="pres">
      <dgm:prSet presAssocID="{5A5F6F95-39B2-43FD-88AC-587582DAAFAE}" presName="bgRect" presStyleLbl="bgShp" presStyleIdx="2" presStyleCnt="4"/>
      <dgm:spPr/>
    </dgm:pt>
    <dgm:pt modelId="{D7CDFCD7-5F1F-488D-8786-96DAE9AD497F}" type="pres">
      <dgm:prSet presAssocID="{5A5F6F95-39B2-43FD-88AC-587582DAAFA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rrou"/>
        </a:ext>
      </dgm:extLst>
    </dgm:pt>
    <dgm:pt modelId="{08381CAE-C7B8-46B1-886B-4544017CCE32}" type="pres">
      <dgm:prSet presAssocID="{5A5F6F95-39B2-43FD-88AC-587582DAAFAE}" presName="spaceRect" presStyleCnt="0"/>
      <dgm:spPr/>
    </dgm:pt>
    <dgm:pt modelId="{EA491FD0-F56D-4B5D-B78E-3FC111F9D05D}" type="pres">
      <dgm:prSet presAssocID="{5A5F6F95-39B2-43FD-88AC-587582DAAFAE}" presName="parTx" presStyleLbl="revTx" presStyleIdx="2" presStyleCnt="4">
        <dgm:presLayoutVars>
          <dgm:chMax val="0"/>
          <dgm:chPref val="0"/>
        </dgm:presLayoutVars>
      </dgm:prSet>
      <dgm:spPr/>
    </dgm:pt>
    <dgm:pt modelId="{8E04C629-F5A5-4FFF-A83E-DBD6478723BC}" type="pres">
      <dgm:prSet presAssocID="{C39CAAA5-68B3-4273-9006-F0FF9C6A934A}" presName="sibTrans" presStyleCnt="0"/>
      <dgm:spPr/>
    </dgm:pt>
    <dgm:pt modelId="{6BF9C57E-EE1C-4424-9FD8-CB80E4A5D592}" type="pres">
      <dgm:prSet presAssocID="{B6598BDB-2DB9-4AF1-B113-5CBEDB92C7EB}" presName="compNode" presStyleCnt="0"/>
      <dgm:spPr/>
    </dgm:pt>
    <dgm:pt modelId="{95527F15-835F-403C-9972-91BC3467FE8B}" type="pres">
      <dgm:prSet presAssocID="{B6598BDB-2DB9-4AF1-B113-5CBEDB92C7EB}" presName="bgRect" presStyleLbl="bgShp" presStyleIdx="3" presStyleCnt="4"/>
      <dgm:spPr/>
    </dgm:pt>
    <dgm:pt modelId="{119D1034-7953-4C8B-953F-E50EF71FDD6C}" type="pres">
      <dgm:prSet presAssocID="{B6598BDB-2DB9-4AF1-B113-5CBEDB92C7E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que"/>
        </a:ext>
      </dgm:extLst>
    </dgm:pt>
    <dgm:pt modelId="{9B97B542-2B09-4B4E-A040-611478BE68F4}" type="pres">
      <dgm:prSet presAssocID="{B6598BDB-2DB9-4AF1-B113-5CBEDB92C7EB}" presName="spaceRect" presStyleCnt="0"/>
      <dgm:spPr/>
    </dgm:pt>
    <dgm:pt modelId="{B4F75D87-B58D-4B36-87F6-B7F2716DFBBF}" type="pres">
      <dgm:prSet presAssocID="{B6598BDB-2DB9-4AF1-B113-5CBEDB92C7E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BD3CC1D-8230-4C89-A291-52D01D27C95F}" srcId="{EBD041B2-1018-43D1-9322-F597C933F9D6}" destId="{C7551884-7690-4C4A-A4F7-5675215F7CE3}" srcOrd="0" destOrd="0" parTransId="{9CF97061-1C3E-4455-9744-76FFCCCD88F0}" sibTransId="{08D002A2-1175-4A61-B77D-8DBF31017243}"/>
    <dgm:cxn modelId="{1AD40122-784F-425B-9B0F-73EA40DB5E3B}" srcId="{EBD041B2-1018-43D1-9322-F597C933F9D6}" destId="{5A5F6F95-39B2-43FD-88AC-587582DAAFAE}" srcOrd="2" destOrd="0" parTransId="{60777440-F383-4B25-9841-3A404D5E979E}" sibTransId="{C39CAAA5-68B3-4273-9006-F0FF9C6A934A}"/>
    <dgm:cxn modelId="{6D79CA4F-F0CD-4C08-B29A-7C455991C2F9}" srcId="{EBD041B2-1018-43D1-9322-F597C933F9D6}" destId="{514488A7-5ED8-4FED-BF78-B77235CEB22F}" srcOrd="1" destOrd="0" parTransId="{F9D87270-107B-4523-9773-299FB1FEA5E7}" sibTransId="{AA346911-79D3-4BE8-B35C-279ACA713705}"/>
    <dgm:cxn modelId="{C5EF3F54-DA0F-4B41-8021-3F88BD2B844B}" type="presOf" srcId="{C7551884-7690-4C4A-A4F7-5675215F7CE3}" destId="{E802077E-83BF-4037-85FC-81FBC24E170B}" srcOrd="0" destOrd="0" presId="urn:microsoft.com/office/officeart/2018/2/layout/IconVerticalSolidList"/>
    <dgm:cxn modelId="{A0D9AE6E-A0B1-474E-8A52-823F622AFBE9}" type="presOf" srcId="{B6598BDB-2DB9-4AF1-B113-5CBEDB92C7EB}" destId="{B4F75D87-B58D-4B36-87F6-B7F2716DFBBF}" srcOrd="0" destOrd="0" presId="urn:microsoft.com/office/officeart/2018/2/layout/IconVerticalSolidList"/>
    <dgm:cxn modelId="{B3CF6295-07EC-4D65-A709-A8A9AAF8240F}" srcId="{EBD041B2-1018-43D1-9322-F597C933F9D6}" destId="{B6598BDB-2DB9-4AF1-B113-5CBEDB92C7EB}" srcOrd="3" destOrd="0" parTransId="{076B3AF3-C84D-47C4-AE01-15FF2A69D507}" sibTransId="{B37A7C83-BC4C-4A47-A1EE-5D3AFD79FE43}"/>
    <dgm:cxn modelId="{A1FBF89C-3409-4DE8-B1A6-03897F2DBDFA}" type="presOf" srcId="{514488A7-5ED8-4FED-BF78-B77235CEB22F}" destId="{338E73C7-A4A8-4AA6-AA8B-DC86EA6FF05E}" srcOrd="0" destOrd="0" presId="urn:microsoft.com/office/officeart/2018/2/layout/IconVerticalSolidList"/>
    <dgm:cxn modelId="{1106DAB2-5E74-4354-9138-AAD8DAB1A629}" type="presOf" srcId="{EBD041B2-1018-43D1-9322-F597C933F9D6}" destId="{231132AC-EB1A-44A2-A8B0-6CF2E2839523}" srcOrd="0" destOrd="0" presId="urn:microsoft.com/office/officeart/2018/2/layout/IconVerticalSolidList"/>
    <dgm:cxn modelId="{1A19C4BE-BAE2-4319-9B56-E74346493DF8}" type="presOf" srcId="{5A5F6F95-39B2-43FD-88AC-587582DAAFAE}" destId="{EA491FD0-F56D-4B5D-B78E-3FC111F9D05D}" srcOrd="0" destOrd="0" presId="urn:microsoft.com/office/officeart/2018/2/layout/IconVerticalSolidList"/>
    <dgm:cxn modelId="{5A834057-F38B-4664-99EA-E29DF2420C9E}" type="presParOf" srcId="{231132AC-EB1A-44A2-A8B0-6CF2E2839523}" destId="{E2F8812B-2DA8-4AE9-90AD-35B4A9A1AECE}" srcOrd="0" destOrd="0" presId="urn:microsoft.com/office/officeart/2018/2/layout/IconVerticalSolidList"/>
    <dgm:cxn modelId="{8895445D-0262-4B31-B976-3CA81695BC5A}" type="presParOf" srcId="{E2F8812B-2DA8-4AE9-90AD-35B4A9A1AECE}" destId="{30DCF0DA-A635-42DA-8F7F-7FF314B1E92A}" srcOrd="0" destOrd="0" presId="urn:microsoft.com/office/officeart/2018/2/layout/IconVerticalSolidList"/>
    <dgm:cxn modelId="{ED4A34DE-D0CD-4F23-830F-EBFC5BDCF589}" type="presParOf" srcId="{E2F8812B-2DA8-4AE9-90AD-35B4A9A1AECE}" destId="{0252C001-6477-4290-9DAD-789026DD584A}" srcOrd="1" destOrd="0" presId="urn:microsoft.com/office/officeart/2018/2/layout/IconVerticalSolidList"/>
    <dgm:cxn modelId="{BBD39BCD-33AF-4EF9-9142-17AF936F910A}" type="presParOf" srcId="{E2F8812B-2DA8-4AE9-90AD-35B4A9A1AECE}" destId="{AD45ADC2-BFB7-4A83-B957-70DACFFDA4B3}" srcOrd="2" destOrd="0" presId="urn:microsoft.com/office/officeart/2018/2/layout/IconVerticalSolidList"/>
    <dgm:cxn modelId="{F68218D9-0C20-4D45-BCCD-4F59ABA7A1BF}" type="presParOf" srcId="{E2F8812B-2DA8-4AE9-90AD-35B4A9A1AECE}" destId="{E802077E-83BF-4037-85FC-81FBC24E170B}" srcOrd="3" destOrd="0" presId="urn:microsoft.com/office/officeart/2018/2/layout/IconVerticalSolidList"/>
    <dgm:cxn modelId="{FE965EBE-7473-47CD-9FF4-2D572ABE6589}" type="presParOf" srcId="{231132AC-EB1A-44A2-A8B0-6CF2E2839523}" destId="{FE7F0846-2D5B-4D07-ADB0-42C73FDA49CC}" srcOrd="1" destOrd="0" presId="urn:microsoft.com/office/officeart/2018/2/layout/IconVerticalSolidList"/>
    <dgm:cxn modelId="{8475FFDD-8B5F-440D-9928-1DDB2F1652E7}" type="presParOf" srcId="{231132AC-EB1A-44A2-A8B0-6CF2E2839523}" destId="{02F190ED-9C9B-4A27-B13E-1FDD53279DDD}" srcOrd="2" destOrd="0" presId="urn:microsoft.com/office/officeart/2018/2/layout/IconVerticalSolidList"/>
    <dgm:cxn modelId="{DAFC854B-E79E-4EA0-BF73-24AD2E42F483}" type="presParOf" srcId="{02F190ED-9C9B-4A27-B13E-1FDD53279DDD}" destId="{66B3DAF2-FF29-4CA3-9B96-B62CC1C03DD1}" srcOrd="0" destOrd="0" presId="urn:microsoft.com/office/officeart/2018/2/layout/IconVerticalSolidList"/>
    <dgm:cxn modelId="{F726BFE0-49B4-4AC1-90B6-EDF448879FCB}" type="presParOf" srcId="{02F190ED-9C9B-4A27-B13E-1FDD53279DDD}" destId="{A876B31C-D77A-4B47-81F3-70869A36C0EA}" srcOrd="1" destOrd="0" presId="urn:microsoft.com/office/officeart/2018/2/layout/IconVerticalSolidList"/>
    <dgm:cxn modelId="{46B9C60A-7B70-4325-B520-803418416C41}" type="presParOf" srcId="{02F190ED-9C9B-4A27-B13E-1FDD53279DDD}" destId="{6E323EA2-5600-4682-9280-3D19896D0DAD}" srcOrd="2" destOrd="0" presId="urn:microsoft.com/office/officeart/2018/2/layout/IconVerticalSolidList"/>
    <dgm:cxn modelId="{0AA49AD8-9132-4A1A-86C0-6D742D73A50B}" type="presParOf" srcId="{02F190ED-9C9B-4A27-B13E-1FDD53279DDD}" destId="{338E73C7-A4A8-4AA6-AA8B-DC86EA6FF05E}" srcOrd="3" destOrd="0" presId="urn:microsoft.com/office/officeart/2018/2/layout/IconVerticalSolidList"/>
    <dgm:cxn modelId="{2E6B9901-103F-4EE4-866D-200D72D41AF5}" type="presParOf" srcId="{231132AC-EB1A-44A2-A8B0-6CF2E2839523}" destId="{C2458DBF-74BF-4BA0-A696-2D46D146752B}" srcOrd="3" destOrd="0" presId="urn:microsoft.com/office/officeart/2018/2/layout/IconVerticalSolidList"/>
    <dgm:cxn modelId="{FA399E3F-DC0D-4212-BE21-3E8EDDE69442}" type="presParOf" srcId="{231132AC-EB1A-44A2-A8B0-6CF2E2839523}" destId="{650174E8-9BA1-4DEF-92DF-1143644943B5}" srcOrd="4" destOrd="0" presId="urn:microsoft.com/office/officeart/2018/2/layout/IconVerticalSolidList"/>
    <dgm:cxn modelId="{E5C07E3A-09AA-4B19-90F5-0D326C1C0D7C}" type="presParOf" srcId="{650174E8-9BA1-4DEF-92DF-1143644943B5}" destId="{378A6334-1A18-444B-B11D-B86A7DD03470}" srcOrd="0" destOrd="0" presId="urn:microsoft.com/office/officeart/2018/2/layout/IconVerticalSolidList"/>
    <dgm:cxn modelId="{378001B8-2C91-4AB4-A16C-F56D1A21ED61}" type="presParOf" srcId="{650174E8-9BA1-4DEF-92DF-1143644943B5}" destId="{D7CDFCD7-5F1F-488D-8786-96DAE9AD497F}" srcOrd="1" destOrd="0" presId="urn:microsoft.com/office/officeart/2018/2/layout/IconVerticalSolidList"/>
    <dgm:cxn modelId="{B7E896AC-C26B-48D0-8F32-6886FEA20302}" type="presParOf" srcId="{650174E8-9BA1-4DEF-92DF-1143644943B5}" destId="{08381CAE-C7B8-46B1-886B-4544017CCE32}" srcOrd="2" destOrd="0" presId="urn:microsoft.com/office/officeart/2018/2/layout/IconVerticalSolidList"/>
    <dgm:cxn modelId="{31690561-D1D5-45B6-8959-8672C5A2F2C5}" type="presParOf" srcId="{650174E8-9BA1-4DEF-92DF-1143644943B5}" destId="{EA491FD0-F56D-4B5D-B78E-3FC111F9D05D}" srcOrd="3" destOrd="0" presId="urn:microsoft.com/office/officeart/2018/2/layout/IconVerticalSolidList"/>
    <dgm:cxn modelId="{B27D02A2-5CB9-47D8-B941-580DC9598726}" type="presParOf" srcId="{231132AC-EB1A-44A2-A8B0-6CF2E2839523}" destId="{8E04C629-F5A5-4FFF-A83E-DBD6478723BC}" srcOrd="5" destOrd="0" presId="urn:microsoft.com/office/officeart/2018/2/layout/IconVerticalSolidList"/>
    <dgm:cxn modelId="{B480C5C8-366D-46E7-8509-4AE8B4958BC9}" type="presParOf" srcId="{231132AC-EB1A-44A2-A8B0-6CF2E2839523}" destId="{6BF9C57E-EE1C-4424-9FD8-CB80E4A5D592}" srcOrd="6" destOrd="0" presId="urn:microsoft.com/office/officeart/2018/2/layout/IconVerticalSolidList"/>
    <dgm:cxn modelId="{E430B0FC-3D6B-4754-8B8A-1BA953361B31}" type="presParOf" srcId="{6BF9C57E-EE1C-4424-9FD8-CB80E4A5D592}" destId="{95527F15-835F-403C-9972-91BC3467FE8B}" srcOrd="0" destOrd="0" presId="urn:microsoft.com/office/officeart/2018/2/layout/IconVerticalSolidList"/>
    <dgm:cxn modelId="{31D9446F-FD73-42ED-934C-23D42FFF8D35}" type="presParOf" srcId="{6BF9C57E-EE1C-4424-9FD8-CB80E4A5D592}" destId="{119D1034-7953-4C8B-953F-E50EF71FDD6C}" srcOrd="1" destOrd="0" presId="urn:microsoft.com/office/officeart/2018/2/layout/IconVerticalSolidList"/>
    <dgm:cxn modelId="{FA76F1A6-57E0-4377-89F4-68B4B55E91C2}" type="presParOf" srcId="{6BF9C57E-EE1C-4424-9FD8-CB80E4A5D592}" destId="{9B97B542-2B09-4B4E-A040-611478BE68F4}" srcOrd="2" destOrd="0" presId="urn:microsoft.com/office/officeart/2018/2/layout/IconVerticalSolidList"/>
    <dgm:cxn modelId="{4CC0DB27-4B19-4063-A917-F7892D48C667}" type="presParOf" srcId="{6BF9C57E-EE1C-4424-9FD8-CB80E4A5D592}" destId="{B4F75D87-B58D-4B36-87F6-B7F2716DFB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CF0DA-A635-42DA-8F7F-7FF314B1E92A}">
      <dsp:nvSpPr>
        <dsp:cNvPr id="0" name=""/>
        <dsp:cNvSpPr/>
      </dsp:nvSpPr>
      <dsp:spPr>
        <a:xfrm>
          <a:off x="0" y="2137"/>
          <a:ext cx="9803038" cy="108327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52C001-6477-4290-9DAD-789026DD584A}">
      <dsp:nvSpPr>
        <dsp:cNvPr id="0" name=""/>
        <dsp:cNvSpPr/>
      </dsp:nvSpPr>
      <dsp:spPr>
        <a:xfrm>
          <a:off x="327691" y="245875"/>
          <a:ext cx="595803" cy="5958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02077E-83BF-4037-85FC-81FBC24E170B}">
      <dsp:nvSpPr>
        <dsp:cNvPr id="0" name=""/>
        <dsp:cNvSpPr/>
      </dsp:nvSpPr>
      <dsp:spPr>
        <a:xfrm>
          <a:off x="1251187" y="2137"/>
          <a:ext cx="8551850" cy="1083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647" tIns="114647" rIns="114647" bIns="1146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Pirulen Rg" panose="020B0605020200080104" pitchFamily="34" charset="77"/>
            </a:rPr>
            <a:t>EDA &amp; </a:t>
          </a:r>
          <a:r>
            <a:rPr lang="en-US" sz="2200" kern="1200" dirty="0" err="1">
              <a:latin typeface="Pirulen Rg" panose="020B0605020200080104" pitchFamily="34" charset="77"/>
            </a:rPr>
            <a:t>Contexte</a:t>
          </a:r>
          <a:br>
            <a:rPr lang="en-US" sz="2200" kern="1200" dirty="0"/>
          </a:br>
          <a:r>
            <a:rPr lang="en-US" sz="2200" kern="1200" dirty="0" err="1"/>
            <a:t>projet</a:t>
          </a:r>
          <a:r>
            <a:rPr lang="en-US" sz="2200" kern="1200" dirty="0"/>
            <a:t> cloud AXA</a:t>
          </a:r>
        </a:p>
      </dsp:txBody>
      <dsp:txXfrm>
        <a:off x="1251187" y="2137"/>
        <a:ext cx="8551850" cy="1083278"/>
      </dsp:txXfrm>
    </dsp:sp>
    <dsp:sp modelId="{66B3DAF2-FF29-4CA3-9B96-B62CC1C03DD1}">
      <dsp:nvSpPr>
        <dsp:cNvPr id="0" name=""/>
        <dsp:cNvSpPr/>
      </dsp:nvSpPr>
      <dsp:spPr>
        <a:xfrm>
          <a:off x="0" y="1356236"/>
          <a:ext cx="9803038" cy="108327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76B31C-D77A-4B47-81F3-70869A36C0EA}">
      <dsp:nvSpPr>
        <dsp:cNvPr id="0" name=""/>
        <dsp:cNvSpPr/>
      </dsp:nvSpPr>
      <dsp:spPr>
        <a:xfrm>
          <a:off x="327691" y="1599973"/>
          <a:ext cx="595803" cy="5958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E73C7-A4A8-4AA6-AA8B-DC86EA6FF05E}">
      <dsp:nvSpPr>
        <dsp:cNvPr id="0" name=""/>
        <dsp:cNvSpPr/>
      </dsp:nvSpPr>
      <dsp:spPr>
        <a:xfrm>
          <a:off x="1251187" y="1356236"/>
          <a:ext cx="8551850" cy="1083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647" tIns="114647" rIns="114647" bIns="1146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Pirulen Rg" panose="020B0605020200080104" pitchFamily="34" charset="77"/>
            </a:rPr>
            <a:t>Principe </a:t>
          </a:r>
          <a:r>
            <a:rPr lang="en-US" sz="2200" kern="1200" dirty="0" err="1">
              <a:latin typeface="Pirulen Rg" panose="020B0605020200080104" pitchFamily="34" charset="77"/>
            </a:rPr>
            <a:t>général</a:t>
          </a:r>
          <a:br>
            <a:rPr lang="en-US" sz="2200" kern="1200" dirty="0"/>
          </a:br>
          <a:r>
            <a:rPr lang="en-US" sz="2200" kern="1200" dirty="0" err="1"/>
            <a:t>démos</a:t>
          </a:r>
          <a:r>
            <a:rPr lang="en-US" sz="2200" kern="1200" dirty="0"/>
            <a:t> avec spring-</a:t>
          </a:r>
          <a:r>
            <a:rPr lang="en-US" sz="2200" kern="1200" dirty="0" err="1"/>
            <a:t>kafka</a:t>
          </a:r>
          <a:endParaRPr lang="en-US" sz="2200" kern="1200" dirty="0"/>
        </a:p>
      </dsp:txBody>
      <dsp:txXfrm>
        <a:off x="1251187" y="1356236"/>
        <a:ext cx="8551850" cy="1083278"/>
      </dsp:txXfrm>
    </dsp:sp>
    <dsp:sp modelId="{378A6334-1A18-444B-B11D-B86A7DD03470}">
      <dsp:nvSpPr>
        <dsp:cNvPr id="0" name=""/>
        <dsp:cNvSpPr/>
      </dsp:nvSpPr>
      <dsp:spPr>
        <a:xfrm>
          <a:off x="0" y="2710334"/>
          <a:ext cx="9803038" cy="108327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CDFCD7-5F1F-488D-8786-96DAE9AD497F}">
      <dsp:nvSpPr>
        <dsp:cNvPr id="0" name=""/>
        <dsp:cNvSpPr/>
      </dsp:nvSpPr>
      <dsp:spPr>
        <a:xfrm>
          <a:off x="327691" y="2954072"/>
          <a:ext cx="595803" cy="5958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491FD0-F56D-4B5D-B78E-3FC111F9D05D}">
      <dsp:nvSpPr>
        <dsp:cNvPr id="0" name=""/>
        <dsp:cNvSpPr/>
      </dsp:nvSpPr>
      <dsp:spPr>
        <a:xfrm>
          <a:off x="1251187" y="2710334"/>
          <a:ext cx="8551850" cy="1083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647" tIns="114647" rIns="114647" bIns="1146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Pirulen Rg" panose="020B0605020200080104" pitchFamily="34" charset="77"/>
            </a:rPr>
            <a:t>Vault </a:t>
          </a:r>
          <a:r>
            <a:rPr lang="en-US" sz="2200" kern="1200" dirty="0" err="1">
              <a:latin typeface="Pirulen Rg" panose="020B0605020200080104" pitchFamily="34" charset="77"/>
            </a:rPr>
            <a:t>centralisé</a:t>
          </a:r>
          <a:br>
            <a:rPr lang="en-US" sz="2200" kern="1200" dirty="0"/>
          </a:br>
          <a:r>
            <a:rPr lang="en-US" sz="2200" kern="1200" dirty="0" err="1"/>
            <a:t>principe</a:t>
          </a:r>
          <a:r>
            <a:rPr lang="en-US" sz="2200" kern="1200" dirty="0"/>
            <a:t> et </a:t>
          </a:r>
          <a:r>
            <a:rPr lang="en-US" sz="2200" kern="1200" dirty="0" err="1"/>
            <a:t>démo</a:t>
          </a:r>
          <a:r>
            <a:rPr lang="en-US" sz="2200" kern="1200" dirty="0"/>
            <a:t> spring-</a:t>
          </a:r>
          <a:r>
            <a:rPr lang="en-US" sz="2200" kern="1200" dirty="0" err="1"/>
            <a:t>kafka</a:t>
          </a:r>
          <a:endParaRPr lang="en-US" sz="2200" kern="1200" dirty="0"/>
        </a:p>
      </dsp:txBody>
      <dsp:txXfrm>
        <a:off x="1251187" y="2710334"/>
        <a:ext cx="8551850" cy="1083278"/>
      </dsp:txXfrm>
    </dsp:sp>
    <dsp:sp modelId="{95527F15-835F-403C-9972-91BC3467FE8B}">
      <dsp:nvSpPr>
        <dsp:cNvPr id="0" name=""/>
        <dsp:cNvSpPr/>
      </dsp:nvSpPr>
      <dsp:spPr>
        <a:xfrm>
          <a:off x="0" y="4064433"/>
          <a:ext cx="9803038" cy="108327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D1034-7953-4C8B-953F-E50EF71FDD6C}">
      <dsp:nvSpPr>
        <dsp:cNvPr id="0" name=""/>
        <dsp:cNvSpPr/>
      </dsp:nvSpPr>
      <dsp:spPr>
        <a:xfrm>
          <a:off x="327691" y="4308171"/>
          <a:ext cx="595803" cy="5958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75D87-B58D-4B36-87F6-B7F2716DFBBF}">
      <dsp:nvSpPr>
        <dsp:cNvPr id="0" name=""/>
        <dsp:cNvSpPr/>
      </dsp:nvSpPr>
      <dsp:spPr>
        <a:xfrm>
          <a:off x="1251187" y="4064433"/>
          <a:ext cx="8551850" cy="1083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647" tIns="114647" rIns="114647" bIns="1146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Pirulen Rg" panose="020B0605020200080104" pitchFamily="34" charset="77"/>
            </a:rPr>
            <a:t>avec pulsar</a:t>
          </a:r>
          <a:br>
            <a:rPr lang="en-US" sz="2200" kern="1200" dirty="0"/>
          </a:br>
          <a:r>
            <a:rPr lang="en-US" sz="2200" kern="1200" dirty="0"/>
            <a:t>et avec un vault </a:t>
          </a:r>
          <a:r>
            <a:rPr lang="en-US" sz="2200" kern="1200" dirty="0" err="1"/>
            <a:t>centralisé</a:t>
          </a:r>
          <a:endParaRPr lang="en-US" sz="2200" kern="1200" dirty="0"/>
        </a:p>
      </dsp:txBody>
      <dsp:txXfrm>
        <a:off x="1251187" y="4064433"/>
        <a:ext cx="8551850" cy="10832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4513DF8-9076-4CA9-9865-81BB97ED07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F8A9E13-C010-47F6-8D46-F8B188E905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E7585-75C8-4FA7-ACA4-114C327E60A9}" type="datetimeFigureOut">
              <a:rPr lang="fr-FR" smtClean="0"/>
              <a:t>09/10/2024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B0EC91E-A1CA-430C-A9A1-85DDEF0309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13D1D0F-A19A-449E-9EEA-8470B7E18D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869D2-851F-48BF-BFD3-0291AFF0D4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845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87E84-DCA9-4389-8F2B-4EF685417C47}" type="datetimeFigureOut">
              <a:rPr lang="fr-FR" smtClean="0"/>
              <a:t>09/10/2024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E512D-9685-4A7B-BC94-25CDFA9E36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5003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Qui sommes nous (</a:t>
            </a:r>
            <a:r>
              <a:rPr lang="fr-FR" dirty="0" err="1"/>
              <a:t>dév</a:t>
            </a:r>
            <a:r>
              <a:rPr lang="fr-FR" dirty="0"/>
              <a:t> EIP/MRM)</a:t>
            </a:r>
          </a:p>
          <a:p>
            <a:r>
              <a:rPr lang="fr-FR" dirty="0"/>
              <a:t>Agenda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E512D-9685-4A7B-BC94-25CDFA9E361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817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Principe proposé par pulsar très similaire à ce que l’on vient de voir :</a:t>
            </a:r>
            <a:br>
              <a:rPr lang="fr-FR" dirty="0"/>
            </a:br>
            <a:r>
              <a:rPr lang="fr-FR" dirty="0"/>
              <a:t>une clé de session généré régulièrement (toutes les 4h),</a:t>
            </a:r>
            <a:br>
              <a:rPr lang="fr-FR" dirty="0"/>
            </a:br>
            <a:r>
              <a:rPr lang="fr-FR" dirty="0"/>
              <a:t>chiffrement asymétrique de la clé et propagation de la clé chiffrée avec le message.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9140C-2C58-4C46-BC63-4348D42211EC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019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Au sein de la librairie Pulsar,</a:t>
            </a:r>
          </a:p>
          <a:p>
            <a:r>
              <a:rPr lang="fr-FR" dirty="0"/>
              <a:t>C’est une interface qui permet de charger la paire de clé permettant de chiffrer la clé de session …</a:t>
            </a:r>
            <a:br>
              <a:rPr lang="fr-FR" dirty="0"/>
            </a:br>
            <a:r>
              <a:rPr lang="fr-FR" dirty="0"/>
              <a:t>deux méthodes </a:t>
            </a:r>
            <a:r>
              <a:rPr lang="fr-FR" dirty="0" err="1"/>
              <a:t>getPublicKey</a:t>
            </a:r>
            <a:r>
              <a:rPr lang="fr-FR" dirty="0"/>
              <a:t> / </a:t>
            </a:r>
            <a:r>
              <a:rPr lang="fr-FR" dirty="0" err="1"/>
              <a:t>getPrivateKey</a:t>
            </a:r>
            <a:r>
              <a:rPr lang="fr-FR" dirty="0"/>
              <a:t> retourne le contenu de la clé à utiliser et des </a:t>
            </a:r>
            <a:r>
              <a:rPr lang="fr-FR" dirty="0" err="1"/>
              <a:t>méta-données</a:t>
            </a:r>
            <a:r>
              <a:rPr lang="fr-FR" dirty="0"/>
              <a:t>.</a:t>
            </a:r>
          </a:p>
          <a:p>
            <a:r>
              <a:rPr lang="fr-FR" dirty="0"/>
              <a:t>Pulsar (OSS) est livré avec une implémentation permettant de charger des fichiers PEM.</a:t>
            </a:r>
          </a:p>
          <a:p>
            <a:endParaRPr lang="fr-FR" dirty="0"/>
          </a:p>
          <a:p>
            <a:r>
              <a:rPr lang="fr-FR" dirty="0"/>
              <a:t>Mais si je veux appliquer le même pattern de décentralisation des opérations de chiffrement / déchiffrement ?</a:t>
            </a:r>
          </a:p>
          <a:p>
            <a:endParaRPr lang="fr-FR" dirty="0"/>
          </a:p>
          <a:p>
            <a:r>
              <a:rPr lang="fr-FR" dirty="0"/>
              <a:t>Cela reste possible mais il va falloir fournir un peu plus de travail </a:t>
            </a:r>
            <a:r>
              <a:rPr lang="fr-FR" dirty="0">
                <a:sym typeface="Wingdings" pitchFamily="2" charset="2"/>
              </a:rPr>
              <a:t>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9140C-2C58-4C46-BC63-4348D42211EC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1812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Regardons comment fonctionne l’envoie d’événement avec </a:t>
            </a:r>
            <a:r>
              <a:rPr lang="fr-FR" dirty="0" err="1"/>
              <a:t>spring</a:t>
            </a:r>
            <a:r>
              <a:rPr lang="fr-FR" dirty="0"/>
              <a:t>-pulsar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9140C-2C58-4C46-BC63-4348D42211EC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485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9140C-2C58-4C46-BC63-4348D42211EC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239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Nous avons vu un pattern de chiffrement de bout en bout réalisables sur les plateformes Kafka et Pulsar,</a:t>
            </a:r>
            <a:br>
              <a:rPr lang="fr-FR" dirty="0"/>
            </a:br>
            <a:r>
              <a:rPr lang="fr-FR" dirty="0"/>
              <a:t>avec un </a:t>
            </a:r>
            <a:r>
              <a:rPr lang="fr-FR" dirty="0" err="1"/>
              <a:t>vault</a:t>
            </a:r>
            <a:r>
              <a:rPr lang="fr-FR" dirty="0"/>
              <a:t> centralisé permettant de facilement renouveler le matériel de chiffrement sans impact sur l’ensemble.</a:t>
            </a:r>
          </a:p>
          <a:p>
            <a:endParaRPr lang="fr-FR" dirty="0"/>
          </a:p>
          <a:p>
            <a:r>
              <a:rPr lang="fr-FR" dirty="0"/>
              <a:t>Ce mode de fonctionnement est utilisé par AXA France depuis maintenant 3-4 ans et je souhaitais aussi vous donner quelques conseils</a:t>
            </a:r>
          </a:p>
          <a:p>
            <a:r>
              <a:rPr lang="fr-FR" dirty="0"/>
              <a:t>Si vous souhaitez implémenter ce pattern 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9140C-2C58-4C46-BC63-4348D42211EC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154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génération de clé est couteuse, réutiliser la même clé pendant un certain temps.</a:t>
            </a:r>
            <a:br>
              <a:rPr lang="fr-FR" dirty="0"/>
            </a:br>
            <a:r>
              <a:rPr lang="fr-FR" dirty="0"/>
              <a:t>Si vous avez des traitements concurrent : Utilisez la même clé pour les différent </a:t>
            </a:r>
            <a:r>
              <a:rPr lang="fr-FR" dirty="0" err="1"/>
              <a:t>producer</a:t>
            </a:r>
            <a:r>
              <a:rPr lang="fr-FR" dirty="0"/>
              <a:t> d’un topic.</a:t>
            </a:r>
            <a:br>
              <a:rPr lang="fr-FR" dirty="0"/>
            </a:br>
            <a:r>
              <a:rPr lang="fr-FR" dirty="0"/>
              <a:t>Idéalement, utilisez une tâche </a:t>
            </a:r>
            <a:r>
              <a:rPr lang="fr-FR" dirty="0" err="1"/>
              <a:t>schédulée</a:t>
            </a:r>
            <a:r>
              <a:rPr lang="fr-FR" dirty="0"/>
              <a:t> pour renouveler en avance de son utilisation les clés de chiffrement pour ne pas impacter le processus d’émission des événements.</a:t>
            </a:r>
          </a:p>
          <a:p>
            <a:endParaRPr lang="fr-FR" dirty="0"/>
          </a:p>
          <a:p>
            <a:r>
              <a:rPr lang="fr-FR" dirty="0"/>
              <a:t>Utilisez un mode de chiffrement robuste, surtout pas AES-ECB. Le mode GCM avec des clés de 256 bits est une solution réputée robuste.</a:t>
            </a:r>
          </a:p>
          <a:p>
            <a:endParaRPr lang="fr-FR" dirty="0"/>
          </a:p>
          <a:p>
            <a:r>
              <a:rPr lang="fr-FR" dirty="0"/>
              <a:t>Sur votre solution de coffre centralisé, monitorez bien la disponibilités et auditer les opérations.</a:t>
            </a:r>
          </a:p>
          <a:p>
            <a:r>
              <a:rPr lang="fr-FR" dirty="0"/>
              <a:t>Attentions au seuils qui pourraient vous être imposés par votre provider si vous utilisez une solution managée.</a:t>
            </a:r>
          </a:p>
          <a:p>
            <a:endParaRPr lang="fr-FR" dirty="0"/>
          </a:p>
          <a:p>
            <a:r>
              <a:rPr lang="fr-FR" dirty="0"/>
              <a:t>Utilisez un cache partagé entre vos consommateurs, limiter le cache en taille et en temps, fonction du nombre de producteurs différents et du temps de session des clé.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9140C-2C58-4C46-BC63-4348D42211EC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443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Exposez votre clé publique de manière fiable et avec le moins de contraintes techniques possible pour vos consommateurs.</a:t>
            </a:r>
            <a:br>
              <a:rPr lang="fr-FR" dirty="0"/>
            </a:br>
            <a:r>
              <a:rPr lang="fr-FR" dirty="0"/>
              <a:t>Il est beaucoup plus difficile de remédier des soucis de chiffrement à la production (souvent synchrone) que ceux de déchiffrement (par nature asynchrone).</a:t>
            </a:r>
          </a:p>
          <a:p>
            <a:endParaRPr lang="fr-FR" dirty="0"/>
          </a:p>
          <a:p>
            <a:r>
              <a:rPr lang="fr-FR" dirty="0"/>
              <a:t>Assurez une bonne gouvernance des comptes de service utilisés pour manipuler votre coffre,</a:t>
            </a:r>
            <a:br>
              <a:rPr lang="fr-FR" dirty="0"/>
            </a:br>
            <a:r>
              <a:rPr lang="fr-FR" dirty="0"/>
              <a:t>cela facilitera grandement les interventions sur incident ou les opération de migration.</a:t>
            </a:r>
            <a:br>
              <a:rPr lang="fr-FR" dirty="0"/>
            </a:br>
            <a:r>
              <a:rPr lang="fr-FR" dirty="0"/>
              <a:t>Idem sur les comptes de votre provider de solution EDA.</a:t>
            </a:r>
            <a:br>
              <a:rPr lang="fr-FR" dirty="0"/>
            </a:br>
            <a:r>
              <a:rPr lang="fr-FR" dirty="0"/>
              <a:t>Utiliser un </a:t>
            </a:r>
            <a:r>
              <a:rPr lang="fr-FR" dirty="0" err="1"/>
              <a:t>token</a:t>
            </a:r>
            <a:r>
              <a:rPr lang="fr-FR" dirty="0"/>
              <a:t> commun Oauth2 fourni par votre provider d’identité est peut-être une bonne idée.</a:t>
            </a:r>
          </a:p>
          <a:p>
            <a:endParaRPr lang="fr-FR" dirty="0"/>
          </a:p>
          <a:p>
            <a:r>
              <a:rPr lang="fr-FR" dirty="0"/>
              <a:t>Automatisez autant que possible les tests cross-techno et les tests sur le scénario de rotation des secrets.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9140C-2C58-4C46-BC63-4348D42211EC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696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E512D-9685-4A7B-BC94-25CDFA9E3614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994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Notre première plateforme était hébergée dans nos datacenters, au sein de notre zone de confiance.</a:t>
            </a:r>
          </a:p>
          <a:p>
            <a:endParaRPr lang="fr-FR" dirty="0"/>
          </a:p>
          <a:p>
            <a:r>
              <a:rPr lang="fr-FR" dirty="0"/>
              <a:t>Mais comme la majorité des entreprises, nous avons suivi une démarche de </a:t>
            </a:r>
            <a:r>
              <a:rPr lang="fr-FR" dirty="0" err="1"/>
              <a:t>cloudification</a:t>
            </a:r>
            <a:r>
              <a:rPr lang="fr-FR" dirty="0"/>
              <a:t> de notre SI pour </a:t>
            </a:r>
          </a:p>
          <a:p>
            <a:r>
              <a:rPr lang="fr-FR" dirty="0"/>
              <a:t>déléguer la gestion de nos serveurs et offres d’</a:t>
            </a:r>
            <a:r>
              <a:rPr lang="fr-FR" dirty="0" err="1"/>
              <a:t>intrastructure</a:t>
            </a:r>
            <a:r>
              <a:rPr lang="fr-FR" dirty="0"/>
              <a:t>.</a:t>
            </a:r>
          </a:p>
          <a:p>
            <a:r>
              <a:rPr lang="fr-FR" dirty="0"/>
              <a:t>Nos serveurs Kafka ont suivi cette démarche, et nous sommes passés sur une offre SaaS, managée par Confluent.</a:t>
            </a:r>
          </a:p>
          <a:p>
            <a:endParaRPr lang="fr-FR" dirty="0"/>
          </a:p>
          <a:p>
            <a:r>
              <a:rPr lang="fr-FR" dirty="0"/>
              <a:t>Donc, nous faisons transiter des informations en dehors de notre zone de confiance.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9140C-2C58-4C46-BC63-4348D42211E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917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connexions aux différents serveurs du cluster managé par confluent sont sécurisées avec TLS,</a:t>
            </a:r>
          </a:p>
          <a:p>
            <a:r>
              <a:rPr lang="fr-FR" dirty="0"/>
              <a:t>reconnu robuste pour assurer la confidentialité des données échangées.</a:t>
            </a:r>
          </a:p>
          <a:p>
            <a:r>
              <a:rPr lang="fr-FR" dirty="0"/>
              <a:t>Mais TLS est un mécanisme de chiffrement point à point, </a:t>
            </a:r>
          </a:p>
          <a:p>
            <a:r>
              <a:rPr lang="fr-FR" dirty="0"/>
              <a:t>Son rôle est de s’assurer que personne ne soit en mesure d’écouter la communication.</a:t>
            </a:r>
          </a:p>
          <a:p>
            <a:r>
              <a:rPr lang="fr-FR" dirty="0"/>
              <a:t>La donnée elle-même reste lisible par les deux interlocuteurs, c’est généralement ce que l’on souhaite.</a:t>
            </a:r>
          </a:p>
          <a:p>
            <a:r>
              <a:rPr lang="fr-FR" dirty="0"/>
              <a:t>Dans le cas d’un cluster EDA, le provider n’a pas vraiment besoin de connaitre les données applicatives, il ne fait que les transporter.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9140C-2C58-4C46-BC63-4348D42211E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848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solution simple à ce problème serait d’appliquer un chiffrement des données à chaque événement qui sort de notre zone de confiance,</a:t>
            </a:r>
          </a:p>
          <a:p>
            <a:r>
              <a:rPr lang="fr-FR" dirty="0"/>
              <a:t>Et de déchiffrer la donnée lorsqu’on la consomme.</a:t>
            </a:r>
          </a:p>
          <a:p>
            <a:r>
              <a:rPr lang="fr-FR" dirty="0"/>
              <a:t>Il reste nécessaire de chiffrer la communication pour protéger les informations du protocoles et les </a:t>
            </a:r>
            <a:r>
              <a:rPr lang="fr-FR" dirty="0" err="1"/>
              <a:t>méta-données</a:t>
            </a:r>
            <a:r>
              <a:rPr lang="fr-FR" dirty="0"/>
              <a:t> utiles au traitement des événements.</a:t>
            </a:r>
          </a:p>
          <a:p>
            <a:endParaRPr lang="fr-FR" dirty="0"/>
          </a:p>
          <a:p>
            <a:r>
              <a:rPr lang="fr-FR" dirty="0"/>
              <a:t>Une manière simple de faire est de mettre en œuvre un chiffrement symétrique type AES avec un secret partagé entre le producteur et le consommateur.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9140C-2C58-4C46-BC63-4348D42211E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858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 vous souhaitez en apprendre plus sur le chiffrement AES et comprendre un peu comment cela fonctionne,</a:t>
            </a:r>
          </a:p>
          <a:p>
            <a:r>
              <a:rPr lang="fr-FR" dirty="0"/>
              <a:t>Je vous recommande l’excellente chaine YouTube « </a:t>
            </a:r>
            <a:r>
              <a:rPr lang="fr-FR" dirty="0" err="1"/>
              <a:t>Computerphile</a:t>
            </a:r>
            <a:r>
              <a:rPr lang="fr-FR" dirty="0"/>
              <a:t> » et les vidéos de </a:t>
            </a:r>
            <a:r>
              <a:rPr lang="fr-FR" b="1" dirty="0"/>
              <a:t>Mike Pound</a:t>
            </a:r>
            <a:r>
              <a:rPr lang="fr-FR" dirty="0"/>
              <a:t> !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9140C-2C58-4C46-BC63-4348D42211E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7126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Je vous propose une démo d’implémentation naïve avec </a:t>
            </a:r>
            <a:r>
              <a:rPr lang="fr-FR" dirty="0" err="1"/>
              <a:t>spring-kafka</a:t>
            </a:r>
            <a:r>
              <a:rPr lang="fr-FR" dirty="0"/>
              <a:t>, </a:t>
            </a:r>
          </a:p>
          <a:p>
            <a:r>
              <a:rPr lang="fr-FR" dirty="0"/>
              <a:t>Ça tourne en java 21 avec </a:t>
            </a:r>
            <a:r>
              <a:rPr lang="fr-FR" dirty="0" err="1"/>
              <a:t>spring</a:t>
            </a:r>
            <a:r>
              <a:rPr lang="fr-FR" dirty="0"/>
              <a:t>-boot 3.2.1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9140C-2C58-4C46-BC63-4348D42211E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011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Deux limites se posent sur le chiffrement symétrique avec un secret partagé :</a:t>
            </a:r>
          </a:p>
          <a:p>
            <a:pPr marL="171450" indent="-171450">
              <a:buFontTx/>
              <a:buChar char="-"/>
            </a:pPr>
            <a:r>
              <a:rPr lang="fr-FR" dirty="0"/>
              <a:t>Il est </a:t>
            </a:r>
            <a:r>
              <a:rPr lang="fr-FR" b="1" dirty="0"/>
              <a:t>difficile de renouveler</a:t>
            </a:r>
            <a:r>
              <a:rPr lang="fr-FR" dirty="0"/>
              <a:t> le secret, à cause de la nature asynchrone de l’EDA</a:t>
            </a:r>
          </a:p>
          <a:p>
            <a:pPr marL="171450" indent="-171450">
              <a:buFontTx/>
              <a:buChar char="-"/>
            </a:pPr>
            <a:r>
              <a:rPr lang="fr-FR" b="1" dirty="0"/>
              <a:t>Impact fort</a:t>
            </a:r>
            <a:r>
              <a:rPr lang="fr-FR" dirty="0"/>
              <a:t> Si mon secret est </a:t>
            </a:r>
            <a:r>
              <a:rPr lang="fr-FR" b="1" dirty="0"/>
              <a:t>compromis : </a:t>
            </a:r>
            <a:r>
              <a:rPr lang="fr-FR" b="0" dirty="0"/>
              <a:t>il est possible de déchiffrer l’ensemble des événements envoyés avec ce secret.</a:t>
            </a:r>
          </a:p>
          <a:p>
            <a:pPr marL="171450" indent="-171450">
              <a:buFontTx/>
              <a:buChar char="-"/>
            </a:pPr>
            <a:endParaRPr lang="fr-FR" b="0" dirty="0"/>
          </a:p>
          <a:p>
            <a:pPr marL="0" indent="0">
              <a:buFontTx/>
              <a:buNone/>
            </a:pPr>
            <a:r>
              <a:rPr lang="fr-FR" b="0" dirty="0"/>
              <a:t>Face à cette problématique, un pattern commun est de générer une clé à durée de vie courte,</a:t>
            </a:r>
          </a:p>
          <a:p>
            <a:pPr marL="0" indent="0">
              <a:buFontTx/>
              <a:buNone/>
            </a:pPr>
            <a:r>
              <a:rPr lang="fr-FR" b="0" dirty="0"/>
              <a:t>Elle-même chiffrée et envoyé avec les données protégées.</a:t>
            </a:r>
            <a:br>
              <a:rPr lang="fr-FR" b="0" dirty="0"/>
            </a:br>
            <a:endParaRPr lang="fr-FR" b="0" dirty="0"/>
          </a:p>
          <a:p>
            <a:pPr marL="0" indent="0">
              <a:buFontTx/>
              <a:buNone/>
            </a:pPr>
            <a:r>
              <a:rPr lang="fr-FR" b="0" dirty="0"/>
              <a:t>Et afin de permettre de garder le matériel de chiffrement de cette clé de session confidentielle et renouvelable facilement,</a:t>
            </a:r>
            <a:br>
              <a:rPr lang="fr-FR" b="0" dirty="0"/>
            </a:br>
            <a:r>
              <a:rPr lang="fr-FR" b="0" dirty="0"/>
              <a:t>il peut être intéressant de déléguer le stockage et les opérations de chiffrement / déchiffrement de cette clé à un système central.</a:t>
            </a:r>
            <a:br>
              <a:rPr lang="fr-FR" b="0" dirty="0"/>
            </a:br>
            <a:r>
              <a:rPr lang="fr-FR" b="0" dirty="0"/>
              <a:t>Ces opérations sont généralement proposées par les systèmes de coffre-fort.</a:t>
            </a:r>
          </a:p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9140C-2C58-4C46-BC63-4348D42211E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416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Pulsar est une solution open-source permettant le streaming de message de manière distribuée…. Comme </a:t>
            </a:r>
            <a:r>
              <a:rPr lang="fr-FR" dirty="0" err="1"/>
              <a:t>kafka</a:t>
            </a:r>
            <a:r>
              <a:rPr lang="fr-FR" dirty="0"/>
              <a:t>.</a:t>
            </a:r>
          </a:p>
          <a:p>
            <a:r>
              <a:rPr lang="fr-FR" dirty="0"/>
              <a:t>Ce qui le distingue de Kafka.</a:t>
            </a:r>
          </a:p>
          <a:p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La manière de stocker et distribuer les messages, à travers la solution </a:t>
            </a:r>
            <a:r>
              <a:rPr lang="fr-FR" dirty="0" err="1"/>
              <a:t>Bookeeper</a:t>
            </a:r>
            <a:r>
              <a:rPr lang="fr-FR" dirty="0"/>
              <a:t>, qui promet d’être plus « élastique » : souplesse du stockage et scalabilité des traitements.</a:t>
            </a:r>
          </a:p>
          <a:p>
            <a:pPr marL="171450" indent="-171450">
              <a:buFontTx/>
              <a:buChar char="-"/>
            </a:pPr>
            <a:r>
              <a:rPr lang="fr-FR" dirty="0"/>
              <a:t>Le support de la géo-réplication ;</a:t>
            </a:r>
          </a:p>
          <a:p>
            <a:pPr marL="171450" indent="-171450">
              <a:buFontTx/>
              <a:buChar char="-"/>
            </a:pPr>
            <a:r>
              <a:rPr lang="fr-FR" dirty="0"/>
              <a:t>Le choix du mode de souscription à un topic par un consommateur (Exclusive, Failover, </a:t>
            </a:r>
            <a:r>
              <a:rPr lang="fr-FR" dirty="0" err="1"/>
              <a:t>Shared</a:t>
            </a:r>
            <a:r>
              <a:rPr lang="fr-FR" dirty="0"/>
              <a:t>, </a:t>
            </a:r>
            <a:r>
              <a:rPr lang="fr-FR" dirty="0" err="1"/>
              <a:t>Key_Shared</a:t>
            </a:r>
            <a:r>
              <a:rPr lang="fr-FR" dirty="0"/>
              <a:t>)</a:t>
            </a:r>
          </a:p>
          <a:p>
            <a:pPr marL="171450" indent="-171450">
              <a:buFontTx/>
              <a:buChar char="-"/>
            </a:pPr>
            <a:r>
              <a:rPr lang="fr-FR" dirty="0"/>
              <a:t>Ce qui m’intéresse pour cette présentation : Le support du chiffrement du bout en bout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9140C-2C58-4C46-BC63-4348D42211EC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671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 vous voulez en apprendre plus sur apache pulsar, je vous recommande un des </a:t>
            </a:r>
            <a:r>
              <a:rPr lang="fr-FR" dirty="0" err="1"/>
              <a:t>talks</a:t>
            </a:r>
            <a:r>
              <a:rPr lang="fr-FR" dirty="0"/>
              <a:t> de Julien </a:t>
            </a:r>
            <a:r>
              <a:rPr lang="fr-FR" dirty="0" err="1"/>
              <a:t>Jakubowski</a:t>
            </a:r>
            <a:r>
              <a:rPr lang="fr-FR" dirty="0"/>
              <a:t>, par exemple à </a:t>
            </a:r>
            <a:r>
              <a:rPr lang="fr-FR" dirty="0" err="1"/>
              <a:t>Devoxx</a:t>
            </a:r>
            <a:r>
              <a:rPr lang="fr-FR" dirty="0"/>
              <a:t> France cette année.</a:t>
            </a:r>
          </a:p>
          <a:p>
            <a:endParaRPr lang="fr-FR" dirty="0"/>
          </a:p>
          <a:p>
            <a:r>
              <a:rPr lang="fr-FR" dirty="0"/>
              <a:t>Julien est, entre autre, membre actif et reconnu de la communauté Chti JUG.</a:t>
            </a:r>
          </a:p>
          <a:p>
            <a:r>
              <a:rPr lang="fr-FR" dirty="0"/>
              <a:t>Comme moi, il aime la bonne bière et Java.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9140C-2C58-4C46-BC63-4348D42211EC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092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986FA2C1-E50D-4674-B2DE-8176A2239DE8}"/>
              </a:ext>
            </a:extLst>
          </p:cNvPr>
          <p:cNvGrpSpPr/>
          <p:nvPr userDrawn="1"/>
        </p:nvGrpSpPr>
        <p:grpSpPr>
          <a:xfrm>
            <a:off x="0" y="-10886"/>
            <a:ext cx="7456714" cy="6868886"/>
            <a:chOff x="0" y="-10886"/>
            <a:chExt cx="7456714" cy="6868888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AB0A847E-94DF-444C-91A5-F5EF1C4C047B}"/>
                </a:ext>
              </a:extLst>
            </p:cNvPr>
            <p:cNvGrpSpPr/>
            <p:nvPr userDrawn="1"/>
          </p:nvGrpSpPr>
          <p:grpSpPr>
            <a:xfrm>
              <a:off x="0" y="-10885"/>
              <a:ext cx="7456714" cy="6868887"/>
              <a:chOff x="0" y="-10885"/>
              <a:chExt cx="7456714" cy="6868887"/>
            </a:xfrm>
          </p:grpSpPr>
          <p:sp>
            <p:nvSpPr>
              <p:cNvPr id="20" name="Bande diagonale 19">
                <a:extLst>
                  <a:ext uri="{FF2B5EF4-FFF2-40B4-BE49-F238E27FC236}">
                    <a16:creationId xmlns:a16="http://schemas.microsoft.com/office/drawing/2014/main" id="{25424B5F-4A1E-424B-8A6D-CFF42D52F45A}"/>
                  </a:ext>
                </a:extLst>
              </p:cNvPr>
              <p:cNvSpPr/>
              <p:nvPr userDrawn="1"/>
            </p:nvSpPr>
            <p:spPr>
              <a:xfrm>
                <a:off x="2165684" y="-10885"/>
                <a:ext cx="5291030" cy="6868887"/>
              </a:xfrm>
              <a:prstGeom prst="diagStripe">
                <a:avLst>
                  <a:gd name="adj" fmla="val 0"/>
                </a:avLst>
              </a:prstGeom>
              <a:solidFill>
                <a:srgbClr val="282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DAEAA33-BFD6-4404-B9C7-C6E581B9A6D7}"/>
                  </a:ext>
                </a:extLst>
              </p:cNvPr>
              <p:cNvSpPr/>
              <p:nvPr userDrawn="1"/>
            </p:nvSpPr>
            <p:spPr>
              <a:xfrm>
                <a:off x="0" y="-10884"/>
                <a:ext cx="2165684" cy="6862102"/>
              </a:xfrm>
              <a:prstGeom prst="rect">
                <a:avLst/>
              </a:prstGeom>
              <a:solidFill>
                <a:srgbClr val="282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3" name="Image 22">
                <a:extLst>
                  <a:ext uri="{FF2B5EF4-FFF2-40B4-BE49-F238E27FC236}">
                    <a16:creationId xmlns:a16="http://schemas.microsoft.com/office/drawing/2014/main" id="{A54D483F-21AF-4A49-89E0-E80AF47EEB0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1435895" y="1647952"/>
                <a:ext cx="5790946" cy="5210047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11DF6CD-3D97-435E-BADC-CFC469745B8F}"/>
                </a:ext>
              </a:extLst>
            </p:cNvPr>
            <p:cNvSpPr/>
            <p:nvPr userDrawn="1"/>
          </p:nvSpPr>
          <p:spPr>
            <a:xfrm>
              <a:off x="1303104" y="-10886"/>
              <a:ext cx="978568" cy="1034143"/>
            </a:xfrm>
            <a:prstGeom prst="rect">
              <a:avLst/>
            </a:prstGeom>
            <a:solidFill>
              <a:srgbClr val="FFA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800" b="1">
                <a:latin typeface="Source Sans Pro" panose="020B0503030403020204" pitchFamily="34" charset="0"/>
              </a:endParaRPr>
            </a:p>
          </p:txBody>
        </p:sp>
      </p:grpSp>
      <p:sp>
        <p:nvSpPr>
          <p:cNvPr id="25" name="Titre 24">
            <a:extLst>
              <a:ext uri="{FF2B5EF4-FFF2-40B4-BE49-F238E27FC236}">
                <a16:creationId xmlns:a16="http://schemas.microsoft.com/office/drawing/2014/main" id="{5C4D9047-8B2A-40E4-AE63-F7C956AA2EB2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22763" y="1654633"/>
            <a:ext cx="3322806" cy="2373423"/>
          </a:xfrm>
        </p:spPr>
        <p:txBody>
          <a:bodyPr/>
          <a:lstStyle>
            <a:lvl1pPr>
              <a:defRPr lang="fr-FR" sz="5400" kern="1200" dirty="0" smtClean="0">
                <a:solidFill>
                  <a:schemeClr val="bg1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6863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ande diagonale 19">
            <a:extLst>
              <a:ext uri="{FF2B5EF4-FFF2-40B4-BE49-F238E27FC236}">
                <a16:creationId xmlns:a16="http://schemas.microsoft.com/office/drawing/2014/main" id="{25424B5F-4A1E-424B-8A6D-CFF42D52F45A}"/>
              </a:ext>
            </a:extLst>
          </p:cNvPr>
          <p:cNvSpPr/>
          <p:nvPr userDrawn="1"/>
        </p:nvSpPr>
        <p:spPr>
          <a:xfrm>
            <a:off x="2165684" y="0"/>
            <a:ext cx="2503521" cy="3250104"/>
          </a:xfrm>
          <a:prstGeom prst="diagStripe">
            <a:avLst>
              <a:gd name="adj" fmla="val 0"/>
            </a:avLst>
          </a:prstGeom>
          <a:solidFill>
            <a:srgbClr val="282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AEAA33-BFD6-4404-B9C7-C6E581B9A6D7}"/>
              </a:ext>
            </a:extLst>
          </p:cNvPr>
          <p:cNvSpPr/>
          <p:nvPr userDrawn="1"/>
        </p:nvSpPr>
        <p:spPr>
          <a:xfrm>
            <a:off x="8626" y="-4100"/>
            <a:ext cx="2165684" cy="6862100"/>
          </a:xfrm>
          <a:prstGeom prst="rect">
            <a:avLst/>
          </a:prstGeom>
          <a:solidFill>
            <a:srgbClr val="282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1DF6CD-3D97-435E-BADC-CFC469745B8F}"/>
              </a:ext>
            </a:extLst>
          </p:cNvPr>
          <p:cNvSpPr/>
          <p:nvPr userDrawn="1"/>
        </p:nvSpPr>
        <p:spPr>
          <a:xfrm>
            <a:off x="1883690" y="2042620"/>
            <a:ext cx="707366" cy="726460"/>
          </a:xfrm>
          <a:prstGeom prst="rect">
            <a:avLst/>
          </a:prstGeom>
          <a:solidFill>
            <a:srgbClr val="FF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800" b="1">
              <a:latin typeface="Source Sans Pro" panose="020B0503030403020204" pitchFamily="34" charset="0"/>
            </a:endParaRPr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5C4D9047-8B2A-40E4-AE63-F7C956AA2EB2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007802" y="2344748"/>
            <a:ext cx="8629232" cy="1263150"/>
          </a:xfrm>
        </p:spPr>
        <p:txBody>
          <a:bodyPr/>
          <a:lstStyle>
            <a:lvl1pPr>
              <a:defRPr lang="fr-FR" sz="5400" kern="1200" dirty="0" smtClean="0">
                <a:solidFill>
                  <a:srgbClr val="280D19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A54D483F-21AF-4A49-89E0-E80AF47EEB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71309" y="1575123"/>
            <a:ext cx="2259421" cy="203277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427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14815D-886A-47D3-98D8-C894088B65C6}"/>
              </a:ext>
            </a:extLst>
          </p:cNvPr>
          <p:cNvSpPr/>
          <p:nvPr userDrawn="1"/>
        </p:nvSpPr>
        <p:spPr>
          <a:xfrm>
            <a:off x="0" y="0"/>
            <a:ext cx="1197429" cy="6858000"/>
          </a:xfrm>
          <a:prstGeom prst="rect">
            <a:avLst/>
          </a:prstGeom>
          <a:solidFill>
            <a:srgbClr val="2829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280D19"/>
              </a:solidFill>
            </a:endParaRPr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E099FA48-8742-4701-AFBA-82CC053442E2}"/>
              </a:ext>
            </a:extLst>
          </p:cNvPr>
          <p:cNvSpPr/>
          <p:nvPr userDrawn="1"/>
        </p:nvSpPr>
        <p:spPr>
          <a:xfrm rot="5400000">
            <a:off x="579665" y="2790697"/>
            <a:ext cx="1475015" cy="968829"/>
          </a:xfrm>
          <a:prstGeom prst="triangle">
            <a:avLst/>
          </a:prstGeom>
          <a:solidFill>
            <a:srgbClr val="FF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A99054F5-0E1A-4B18-83E8-B208DF2A6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172" y="0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DFF432B0-D635-4881-A723-CB311034620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30187" y="1524000"/>
            <a:ext cx="9803038" cy="514985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F4F490-2E38-464B-A4E1-A133B0A4E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28" y="6673850"/>
            <a:ext cx="589472" cy="198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E2FB6-0DF6-4392-84AB-390E05E46C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2939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14815D-886A-47D3-98D8-C894088B65C6}"/>
              </a:ext>
            </a:extLst>
          </p:cNvPr>
          <p:cNvSpPr/>
          <p:nvPr userDrawn="1"/>
        </p:nvSpPr>
        <p:spPr>
          <a:xfrm>
            <a:off x="0" y="0"/>
            <a:ext cx="1197429" cy="6858000"/>
          </a:xfrm>
          <a:prstGeom prst="rect">
            <a:avLst/>
          </a:prstGeom>
          <a:solidFill>
            <a:srgbClr val="2829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280D19"/>
              </a:solidFill>
            </a:endParaRPr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A99054F5-0E1A-4B18-83E8-B208DF2A6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749" y="0"/>
            <a:ext cx="10515600" cy="801112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DFF432B0-D635-4881-A723-CB311034620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30187" y="1524000"/>
            <a:ext cx="9803038" cy="514985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C8BA8C3-E4BC-CDF4-95E2-719CC22E52F2}"/>
              </a:ext>
            </a:extLst>
          </p:cNvPr>
          <p:cNvSpPr txBox="1"/>
          <p:nvPr userDrawn="1"/>
        </p:nvSpPr>
        <p:spPr>
          <a:xfrm>
            <a:off x="1277531" y="138946"/>
            <a:ext cx="186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E01A4F"/>
                </a:solidFill>
                <a:latin typeface="Pirulen Rg" panose="020B0605020200080104" pitchFamily="34" charset="0"/>
              </a:rPr>
              <a:t>/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481213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8316C62-1BB5-40ED-9471-A8040D56F0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77E8EBD-32DB-4A96-89C4-5D6FE7E035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59" y="901126"/>
            <a:ext cx="3547892" cy="5055748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CD83D963-E624-4604-9F83-86D430C39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695" y="2887578"/>
            <a:ext cx="5755105" cy="1114049"/>
          </a:xfrm>
        </p:spPr>
        <p:txBody>
          <a:bodyPr>
            <a:noAutofit/>
          </a:bodyPr>
          <a:lstStyle>
            <a:lvl1pPr>
              <a:defRPr sz="8000" b="0"/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79276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Custom Layout">
    <p:bg>
      <p:bgPr>
        <a:solidFill>
          <a:srgbClr val="E01A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1">
            <a:extLst>
              <a:ext uri="{FF2B5EF4-FFF2-40B4-BE49-F238E27FC236}">
                <a16:creationId xmlns:a16="http://schemas.microsoft.com/office/drawing/2014/main" id="{4B9E4A97-3F96-0EFD-720E-70DD30F164D1}"/>
              </a:ext>
            </a:extLst>
          </p:cNvPr>
          <p:cNvSpPr/>
          <p:nvPr userDrawn="1"/>
        </p:nvSpPr>
        <p:spPr>
          <a:xfrm rot="10800000" flipV="1">
            <a:off x="306956" y="0"/>
            <a:ext cx="11897044" cy="6685227"/>
          </a:xfrm>
          <a:custGeom>
            <a:avLst/>
            <a:gdLst>
              <a:gd name="connsiteX0" fmla="*/ 0 w 6583376"/>
              <a:gd name="connsiteY0" fmla="*/ 6858000 h 6858000"/>
              <a:gd name="connsiteX1" fmla="*/ 3771900 w 6583376"/>
              <a:gd name="connsiteY1" fmla="*/ 6858000 h 6858000"/>
              <a:gd name="connsiteX2" fmla="*/ 6583376 w 6583376"/>
              <a:gd name="connsiteY2" fmla="*/ 6858000 h 6858000"/>
              <a:gd name="connsiteX3" fmla="*/ 3771900 w 6583376"/>
              <a:gd name="connsiteY3" fmla="*/ 0 h 6858000"/>
              <a:gd name="connsiteX4" fmla="*/ 0 w 6583376"/>
              <a:gd name="connsiteY4" fmla="*/ 0 h 6858000"/>
              <a:gd name="connsiteX0" fmla="*/ 0 w 6583376"/>
              <a:gd name="connsiteY0" fmla="*/ 6870879 h 6870879"/>
              <a:gd name="connsiteX1" fmla="*/ 3771900 w 6583376"/>
              <a:gd name="connsiteY1" fmla="*/ 6870879 h 6870879"/>
              <a:gd name="connsiteX2" fmla="*/ 6583376 w 6583376"/>
              <a:gd name="connsiteY2" fmla="*/ 6870879 h 6870879"/>
              <a:gd name="connsiteX3" fmla="*/ 5626458 w 6583376"/>
              <a:gd name="connsiteY3" fmla="*/ 0 h 6870879"/>
              <a:gd name="connsiteX4" fmla="*/ 0 w 6583376"/>
              <a:gd name="connsiteY4" fmla="*/ 12879 h 6870879"/>
              <a:gd name="connsiteX5" fmla="*/ 0 w 6583376"/>
              <a:gd name="connsiteY5" fmla="*/ 6870879 h 6870879"/>
              <a:gd name="connsiteX0" fmla="*/ 0 w 6583376"/>
              <a:gd name="connsiteY0" fmla="*/ 6858000 h 6858000"/>
              <a:gd name="connsiteX1" fmla="*/ 3771900 w 6583376"/>
              <a:gd name="connsiteY1" fmla="*/ 6858000 h 6858000"/>
              <a:gd name="connsiteX2" fmla="*/ 6583376 w 6583376"/>
              <a:gd name="connsiteY2" fmla="*/ 6858000 h 6858000"/>
              <a:gd name="connsiteX3" fmla="*/ 5665094 w 6583376"/>
              <a:gd name="connsiteY3" fmla="*/ 12879 h 6858000"/>
              <a:gd name="connsiteX4" fmla="*/ 0 w 6583376"/>
              <a:gd name="connsiteY4" fmla="*/ 0 h 6858000"/>
              <a:gd name="connsiteX5" fmla="*/ 0 w 6583376"/>
              <a:gd name="connsiteY5" fmla="*/ 6858000 h 6858000"/>
              <a:gd name="connsiteX0" fmla="*/ 2228045 w 8811421"/>
              <a:gd name="connsiteY0" fmla="*/ 6870879 h 6870879"/>
              <a:gd name="connsiteX1" fmla="*/ 5999945 w 8811421"/>
              <a:gd name="connsiteY1" fmla="*/ 6870879 h 6870879"/>
              <a:gd name="connsiteX2" fmla="*/ 8811421 w 8811421"/>
              <a:gd name="connsiteY2" fmla="*/ 6870879 h 6870879"/>
              <a:gd name="connsiteX3" fmla="*/ 7893139 w 8811421"/>
              <a:gd name="connsiteY3" fmla="*/ 25758 h 6870879"/>
              <a:gd name="connsiteX4" fmla="*/ 0 w 8811421"/>
              <a:gd name="connsiteY4" fmla="*/ 0 h 6870879"/>
              <a:gd name="connsiteX5" fmla="*/ 2228045 w 8811421"/>
              <a:gd name="connsiteY5" fmla="*/ 6870879 h 6870879"/>
              <a:gd name="connsiteX0" fmla="*/ 0 w 8824300"/>
              <a:gd name="connsiteY0" fmla="*/ 6883758 h 6883758"/>
              <a:gd name="connsiteX1" fmla="*/ 6012824 w 8824300"/>
              <a:gd name="connsiteY1" fmla="*/ 6870879 h 6883758"/>
              <a:gd name="connsiteX2" fmla="*/ 8824300 w 8824300"/>
              <a:gd name="connsiteY2" fmla="*/ 6870879 h 6883758"/>
              <a:gd name="connsiteX3" fmla="*/ 7906018 w 8824300"/>
              <a:gd name="connsiteY3" fmla="*/ 25758 h 6883758"/>
              <a:gd name="connsiteX4" fmla="*/ 12879 w 8824300"/>
              <a:gd name="connsiteY4" fmla="*/ 0 h 6883758"/>
              <a:gd name="connsiteX5" fmla="*/ 0 w 8824300"/>
              <a:gd name="connsiteY5" fmla="*/ 6883758 h 6883758"/>
              <a:gd name="connsiteX0" fmla="*/ 1197735 w 10022035"/>
              <a:gd name="connsiteY0" fmla="*/ 6870879 h 6870879"/>
              <a:gd name="connsiteX1" fmla="*/ 7210559 w 10022035"/>
              <a:gd name="connsiteY1" fmla="*/ 6858000 h 6870879"/>
              <a:gd name="connsiteX2" fmla="*/ 10022035 w 10022035"/>
              <a:gd name="connsiteY2" fmla="*/ 6858000 h 6870879"/>
              <a:gd name="connsiteX3" fmla="*/ 9103753 w 10022035"/>
              <a:gd name="connsiteY3" fmla="*/ 12879 h 6870879"/>
              <a:gd name="connsiteX4" fmla="*/ 0 w 10022035"/>
              <a:gd name="connsiteY4" fmla="*/ 0 h 6870879"/>
              <a:gd name="connsiteX5" fmla="*/ 1197735 w 10022035"/>
              <a:gd name="connsiteY5" fmla="*/ 6870879 h 6870879"/>
              <a:gd name="connsiteX0" fmla="*/ 38637 w 10022035"/>
              <a:gd name="connsiteY0" fmla="*/ 6870879 h 6870879"/>
              <a:gd name="connsiteX1" fmla="*/ 7210559 w 10022035"/>
              <a:gd name="connsiteY1" fmla="*/ 6858000 h 6870879"/>
              <a:gd name="connsiteX2" fmla="*/ 10022035 w 10022035"/>
              <a:gd name="connsiteY2" fmla="*/ 6858000 h 6870879"/>
              <a:gd name="connsiteX3" fmla="*/ 9103753 w 10022035"/>
              <a:gd name="connsiteY3" fmla="*/ 12879 h 6870879"/>
              <a:gd name="connsiteX4" fmla="*/ 0 w 10022035"/>
              <a:gd name="connsiteY4" fmla="*/ 0 h 6870879"/>
              <a:gd name="connsiteX5" fmla="*/ 38637 w 10022035"/>
              <a:gd name="connsiteY5" fmla="*/ 6870879 h 6870879"/>
              <a:gd name="connsiteX0" fmla="*/ 1 w 9983399"/>
              <a:gd name="connsiteY0" fmla="*/ 6883758 h 6883758"/>
              <a:gd name="connsiteX1" fmla="*/ 7171923 w 9983399"/>
              <a:gd name="connsiteY1" fmla="*/ 6870879 h 6883758"/>
              <a:gd name="connsiteX2" fmla="*/ 9983399 w 9983399"/>
              <a:gd name="connsiteY2" fmla="*/ 6870879 h 6883758"/>
              <a:gd name="connsiteX3" fmla="*/ 9065117 w 9983399"/>
              <a:gd name="connsiteY3" fmla="*/ 25758 h 6883758"/>
              <a:gd name="connsiteX4" fmla="*/ 0 w 9983399"/>
              <a:gd name="connsiteY4" fmla="*/ 0 h 6883758"/>
              <a:gd name="connsiteX5" fmla="*/ 1 w 9983399"/>
              <a:gd name="connsiteY5" fmla="*/ 6883758 h 6883758"/>
              <a:gd name="connsiteX0" fmla="*/ 1 w 9983399"/>
              <a:gd name="connsiteY0" fmla="*/ 6883758 h 6883758"/>
              <a:gd name="connsiteX1" fmla="*/ 7171923 w 9983399"/>
              <a:gd name="connsiteY1" fmla="*/ 6870879 h 6883758"/>
              <a:gd name="connsiteX2" fmla="*/ 9983399 w 9983399"/>
              <a:gd name="connsiteY2" fmla="*/ 6870879 h 6883758"/>
              <a:gd name="connsiteX3" fmla="*/ 9065118 w 9983399"/>
              <a:gd name="connsiteY3" fmla="*/ 6459 h 6883758"/>
              <a:gd name="connsiteX4" fmla="*/ 0 w 9983399"/>
              <a:gd name="connsiteY4" fmla="*/ 0 h 6883758"/>
              <a:gd name="connsiteX5" fmla="*/ 1 w 9983399"/>
              <a:gd name="connsiteY5" fmla="*/ 6883758 h 6883758"/>
              <a:gd name="connsiteX0" fmla="*/ 0 w 9983398"/>
              <a:gd name="connsiteY0" fmla="*/ 6877299 h 6877299"/>
              <a:gd name="connsiteX1" fmla="*/ 7171922 w 9983398"/>
              <a:gd name="connsiteY1" fmla="*/ 6864420 h 6877299"/>
              <a:gd name="connsiteX2" fmla="*/ 9983398 w 9983398"/>
              <a:gd name="connsiteY2" fmla="*/ 6864420 h 6877299"/>
              <a:gd name="connsiteX3" fmla="*/ 9065117 w 9983398"/>
              <a:gd name="connsiteY3" fmla="*/ 0 h 6877299"/>
              <a:gd name="connsiteX4" fmla="*/ 352349 w 9983398"/>
              <a:gd name="connsiteY4" fmla="*/ 366648 h 6877299"/>
              <a:gd name="connsiteX5" fmla="*/ 0 w 9983398"/>
              <a:gd name="connsiteY5" fmla="*/ 6877299 h 6877299"/>
              <a:gd name="connsiteX0" fmla="*/ 0 w 9983398"/>
              <a:gd name="connsiteY0" fmla="*/ 6877326 h 6877326"/>
              <a:gd name="connsiteX1" fmla="*/ 7171922 w 9983398"/>
              <a:gd name="connsiteY1" fmla="*/ 6864447 h 6877326"/>
              <a:gd name="connsiteX2" fmla="*/ 9983398 w 9983398"/>
              <a:gd name="connsiteY2" fmla="*/ 6864447 h 6877326"/>
              <a:gd name="connsiteX3" fmla="*/ 9065117 w 9983398"/>
              <a:gd name="connsiteY3" fmla="*/ 27 h 6877326"/>
              <a:gd name="connsiteX4" fmla="*/ 2868134 w 9983398"/>
              <a:gd name="connsiteY4" fmla="*/ 0 h 6877326"/>
              <a:gd name="connsiteX5" fmla="*/ 0 w 9983398"/>
              <a:gd name="connsiteY5" fmla="*/ 6877326 h 6877326"/>
              <a:gd name="connsiteX0" fmla="*/ 1057055 w 7115264"/>
              <a:gd name="connsiteY0" fmla="*/ 6652175 h 6864447"/>
              <a:gd name="connsiteX1" fmla="*/ 4303788 w 7115264"/>
              <a:gd name="connsiteY1" fmla="*/ 6864447 h 6864447"/>
              <a:gd name="connsiteX2" fmla="*/ 7115264 w 7115264"/>
              <a:gd name="connsiteY2" fmla="*/ 6864447 h 6864447"/>
              <a:gd name="connsiteX3" fmla="*/ 6196983 w 7115264"/>
              <a:gd name="connsiteY3" fmla="*/ 27 h 6864447"/>
              <a:gd name="connsiteX4" fmla="*/ 0 w 7115264"/>
              <a:gd name="connsiteY4" fmla="*/ 0 h 6864447"/>
              <a:gd name="connsiteX5" fmla="*/ 1057055 w 7115264"/>
              <a:gd name="connsiteY5" fmla="*/ 6652175 h 6864447"/>
              <a:gd name="connsiteX0" fmla="*/ 2 w 7115264"/>
              <a:gd name="connsiteY0" fmla="*/ 6845162 h 6864447"/>
              <a:gd name="connsiteX1" fmla="*/ 4303788 w 7115264"/>
              <a:gd name="connsiteY1" fmla="*/ 6864447 h 6864447"/>
              <a:gd name="connsiteX2" fmla="*/ 7115264 w 7115264"/>
              <a:gd name="connsiteY2" fmla="*/ 6864447 h 6864447"/>
              <a:gd name="connsiteX3" fmla="*/ 6196983 w 7115264"/>
              <a:gd name="connsiteY3" fmla="*/ 27 h 6864447"/>
              <a:gd name="connsiteX4" fmla="*/ 0 w 7115264"/>
              <a:gd name="connsiteY4" fmla="*/ 0 h 6864447"/>
              <a:gd name="connsiteX5" fmla="*/ 2 w 7115264"/>
              <a:gd name="connsiteY5" fmla="*/ 6845162 h 6864447"/>
              <a:gd name="connsiteX0" fmla="*/ 2 w 7115264"/>
              <a:gd name="connsiteY0" fmla="*/ 6845162 h 6864447"/>
              <a:gd name="connsiteX1" fmla="*/ 4346070 w 7115264"/>
              <a:gd name="connsiteY1" fmla="*/ 6767954 h 6864447"/>
              <a:gd name="connsiteX2" fmla="*/ 7115264 w 7115264"/>
              <a:gd name="connsiteY2" fmla="*/ 6864447 h 6864447"/>
              <a:gd name="connsiteX3" fmla="*/ 6196983 w 7115264"/>
              <a:gd name="connsiteY3" fmla="*/ 27 h 6864447"/>
              <a:gd name="connsiteX4" fmla="*/ 0 w 7115264"/>
              <a:gd name="connsiteY4" fmla="*/ 0 h 6864447"/>
              <a:gd name="connsiteX5" fmla="*/ 2 w 7115264"/>
              <a:gd name="connsiteY5" fmla="*/ 6845162 h 6864447"/>
              <a:gd name="connsiteX0" fmla="*/ 2 w 7115264"/>
              <a:gd name="connsiteY0" fmla="*/ 6845162 h 6864447"/>
              <a:gd name="connsiteX1" fmla="*/ 4353118 w 7115264"/>
              <a:gd name="connsiteY1" fmla="*/ 6845149 h 6864447"/>
              <a:gd name="connsiteX2" fmla="*/ 7115264 w 7115264"/>
              <a:gd name="connsiteY2" fmla="*/ 6864447 h 6864447"/>
              <a:gd name="connsiteX3" fmla="*/ 6196983 w 7115264"/>
              <a:gd name="connsiteY3" fmla="*/ 27 h 6864447"/>
              <a:gd name="connsiteX4" fmla="*/ 0 w 7115264"/>
              <a:gd name="connsiteY4" fmla="*/ 0 h 6864447"/>
              <a:gd name="connsiteX5" fmla="*/ 2 w 7115264"/>
              <a:gd name="connsiteY5" fmla="*/ 6845162 h 6864447"/>
              <a:gd name="connsiteX0" fmla="*/ 2 w 7115264"/>
              <a:gd name="connsiteY0" fmla="*/ 6845162 h 6845162"/>
              <a:gd name="connsiteX1" fmla="*/ 4353118 w 7115264"/>
              <a:gd name="connsiteY1" fmla="*/ 6845149 h 6845162"/>
              <a:gd name="connsiteX2" fmla="*/ 7115264 w 7115264"/>
              <a:gd name="connsiteY2" fmla="*/ 6819417 h 6845162"/>
              <a:gd name="connsiteX3" fmla="*/ 6196983 w 7115264"/>
              <a:gd name="connsiteY3" fmla="*/ 27 h 6845162"/>
              <a:gd name="connsiteX4" fmla="*/ 0 w 7115264"/>
              <a:gd name="connsiteY4" fmla="*/ 0 h 6845162"/>
              <a:gd name="connsiteX5" fmla="*/ 2 w 7115264"/>
              <a:gd name="connsiteY5" fmla="*/ 6845162 h 6845162"/>
              <a:gd name="connsiteX0" fmla="*/ 2 w 7115264"/>
              <a:gd name="connsiteY0" fmla="*/ 6845162 h 6845162"/>
              <a:gd name="connsiteX1" fmla="*/ 4353118 w 7115264"/>
              <a:gd name="connsiteY1" fmla="*/ 6845149 h 6845162"/>
              <a:gd name="connsiteX2" fmla="*/ 7115264 w 7115264"/>
              <a:gd name="connsiteY2" fmla="*/ 6845149 h 6845162"/>
              <a:gd name="connsiteX3" fmla="*/ 6196983 w 7115264"/>
              <a:gd name="connsiteY3" fmla="*/ 27 h 6845162"/>
              <a:gd name="connsiteX4" fmla="*/ 0 w 7115264"/>
              <a:gd name="connsiteY4" fmla="*/ 0 h 6845162"/>
              <a:gd name="connsiteX5" fmla="*/ 2 w 7115264"/>
              <a:gd name="connsiteY5" fmla="*/ 6845162 h 6845162"/>
              <a:gd name="connsiteX0" fmla="*/ 2 w 7115264"/>
              <a:gd name="connsiteY0" fmla="*/ 6845162 h 6845162"/>
              <a:gd name="connsiteX1" fmla="*/ 4353118 w 7115264"/>
              <a:gd name="connsiteY1" fmla="*/ 6845149 h 6845162"/>
              <a:gd name="connsiteX2" fmla="*/ 7115264 w 7115264"/>
              <a:gd name="connsiteY2" fmla="*/ 6845149 h 6845162"/>
              <a:gd name="connsiteX3" fmla="*/ 6196984 w 7115264"/>
              <a:gd name="connsiteY3" fmla="*/ 6459 h 6845162"/>
              <a:gd name="connsiteX4" fmla="*/ 0 w 7115264"/>
              <a:gd name="connsiteY4" fmla="*/ 0 h 6845162"/>
              <a:gd name="connsiteX5" fmla="*/ 2 w 7115264"/>
              <a:gd name="connsiteY5" fmla="*/ 6845162 h 6845162"/>
              <a:gd name="connsiteX0" fmla="*/ 2 w 7115264"/>
              <a:gd name="connsiteY0" fmla="*/ 6851594 h 6851594"/>
              <a:gd name="connsiteX1" fmla="*/ 4353118 w 7115264"/>
              <a:gd name="connsiteY1" fmla="*/ 6851581 h 6851594"/>
              <a:gd name="connsiteX2" fmla="*/ 7115264 w 7115264"/>
              <a:gd name="connsiteY2" fmla="*/ 6851581 h 6851594"/>
              <a:gd name="connsiteX3" fmla="*/ 6196984 w 7115264"/>
              <a:gd name="connsiteY3" fmla="*/ 12891 h 6851594"/>
              <a:gd name="connsiteX4" fmla="*/ 0 w 7115264"/>
              <a:gd name="connsiteY4" fmla="*/ 0 h 6851594"/>
              <a:gd name="connsiteX5" fmla="*/ 2 w 7115264"/>
              <a:gd name="connsiteY5" fmla="*/ 6851594 h 6851594"/>
              <a:gd name="connsiteX0" fmla="*/ 2 w 7115264"/>
              <a:gd name="connsiteY0" fmla="*/ 6851594 h 6851594"/>
              <a:gd name="connsiteX1" fmla="*/ 4353118 w 7115264"/>
              <a:gd name="connsiteY1" fmla="*/ 6851581 h 6851594"/>
              <a:gd name="connsiteX2" fmla="*/ 7115264 w 7115264"/>
              <a:gd name="connsiteY2" fmla="*/ 6851581 h 6851594"/>
              <a:gd name="connsiteX3" fmla="*/ 6204032 w 7115264"/>
              <a:gd name="connsiteY3" fmla="*/ 6458 h 6851594"/>
              <a:gd name="connsiteX4" fmla="*/ 0 w 7115264"/>
              <a:gd name="connsiteY4" fmla="*/ 0 h 6851594"/>
              <a:gd name="connsiteX5" fmla="*/ 2 w 7115264"/>
              <a:gd name="connsiteY5" fmla="*/ 6851594 h 6851594"/>
              <a:gd name="connsiteX0" fmla="*/ 2 w 7115264"/>
              <a:gd name="connsiteY0" fmla="*/ 6851594 h 6851594"/>
              <a:gd name="connsiteX1" fmla="*/ 4353118 w 7115264"/>
              <a:gd name="connsiteY1" fmla="*/ 6851581 h 6851594"/>
              <a:gd name="connsiteX2" fmla="*/ 7115264 w 7115264"/>
              <a:gd name="connsiteY2" fmla="*/ 6851581 h 6851594"/>
              <a:gd name="connsiteX3" fmla="*/ 6204032 w 7115264"/>
              <a:gd name="connsiteY3" fmla="*/ 6458 h 6851594"/>
              <a:gd name="connsiteX4" fmla="*/ 0 w 7115264"/>
              <a:gd name="connsiteY4" fmla="*/ 0 h 6851594"/>
              <a:gd name="connsiteX5" fmla="*/ 2 w 7115264"/>
              <a:gd name="connsiteY5" fmla="*/ 6851594 h 6851594"/>
              <a:gd name="connsiteX0" fmla="*/ 2 w 7115264"/>
              <a:gd name="connsiteY0" fmla="*/ 6851594 h 6851594"/>
              <a:gd name="connsiteX1" fmla="*/ 4353118 w 7115264"/>
              <a:gd name="connsiteY1" fmla="*/ 6851581 h 6851594"/>
              <a:gd name="connsiteX2" fmla="*/ 7115264 w 7115264"/>
              <a:gd name="connsiteY2" fmla="*/ 6851581 h 6851594"/>
              <a:gd name="connsiteX3" fmla="*/ 6204032 w 7115264"/>
              <a:gd name="connsiteY3" fmla="*/ 25 h 6851594"/>
              <a:gd name="connsiteX4" fmla="*/ 0 w 7115264"/>
              <a:gd name="connsiteY4" fmla="*/ 0 h 6851594"/>
              <a:gd name="connsiteX5" fmla="*/ 2 w 7115264"/>
              <a:gd name="connsiteY5" fmla="*/ 6851594 h 6851594"/>
              <a:gd name="connsiteX0" fmla="*/ 2 w 6204032"/>
              <a:gd name="connsiteY0" fmla="*/ 6851594 h 6859542"/>
              <a:gd name="connsiteX1" fmla="*/ 4353118 w 6204032"/>
              <a:gd name="connsiteY1" fmla="*/ 6851581 h 6859542"/>
              <a:gd name="connsiteX2" fmla="*/ 6096967 w 6204032"/>
              <a:gd name="connsiteY2" fmla="*/ 6859542 h 6859542"/>
              <a:gd name="connsiteX3" fmla="*/ 6204032 w 6204032"/>
              <a:gd name="connsiteY3" fmla="*/ 25 h 6859542"/>
              <a:gd name="connsiteX4" fmla="*/ 0 w 6204032"/>
              <a:gd name="connsiteY4" fmla="*/ 0 h 6859542"/>
              <a:gd name="connsiteX5" fmla="*/ 2 w 6204032"/>
              <a:gd name="connsiteY5" fmla="*/ 6851594 h 6859542"/>
              <a:gd name="connsiteX0" fmla="*/ 2 w 7138633"/>
              <a:gd name="connsiteY0" fmla="*/ 6851594 h 6859542"/>
              <a:gd name="connsiteX1" fmla="*/ 4353118 w 7138633"/>
              <a:gd name="connsiteY1" fmla="*/ 6851581 h 6859542"/>
              <a:gd name="connsiteX2" fmla="*/ 6096967 w 7138633"/>
              <a:gd name="connsiteY2" fmla="*/ 6859542 h 6859542"/>
              <a:gd name="connsiteX3" fmla="*/ 7138633 w 7138633"/>
              <a:gd name="connsiteY3" fmla="*/ 25 h 6859542"/>
              <a:gd name="connsiteX4" fmla="*/ 0 w 7138633"/>
              <a:gd name="connsiteY4" fmla="*/ 0 h 6859542"/>
              <a:gd name="connsiteX5" fmla="*/ 2 w 7138633"/>
              <a:gd name="connsiteY5" fmla="*/ 6851594 h 6859542"/>
              <a:gd name="connsiteX0" fmla="*/ 2 w 7138633"/>
              <a:gd name="connsiteY0" fmla="*/ 6851594 h 6867502"/>
              <a:gd name="connsiteX1" fmla="*/ 4353118 w 7138633"/>
              <a:gd name="connsiteY1" fmla="*/ 6851581 h 6867502"/>
              <a:gd name="connsiteX2" fmla="*/ 6273658 w 7138633"/>
              <a:gd name="connsiteY2" fmla="*/ 6867502 h 6867502"/>
              <a:gd name="connsiteX3" fmla="*/ 7138633 w 7138633"/>
              <a:gd name="connsiteY3" fmla="*/ 25 h 6867502"/>
              <a:gd name="connsiteX4" fmla="*/ 0 w 7138633"/>
              <a:gd name="connsiteY4" fmla="*/ 0 h 6867502"/>
              <a:gd name="connsiteX5" fmla="*/ 2 w 7138633"/>
              <a:gd name="connsiteY5" fmla="*/ 6851594 h 686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38633" h="6867502">
                <a:moveTo>
                  <a:pt x="2" y="6851594"/>
                </a:moveTo>
                <a:lnTo>
                  <a:pt x="4353118" y="6851581"/>
                </a:lnTo>
                <a:lnTo>
                  <a:pt x="6273658" y="6867502"/>
                </a:lnTo>
                <a:lnTo>
                  <a:pt x="7138633" y="25"/>
                </a:lnTo>
                <a:lnTo>
                  <a:pt x="0" y="0"/>
                </a:lnTo>
                <a:cubicBezTo>
                  <a:pt x="0" y="2294586"/>
                  <a:pt x="2" y="4557008"/>
                  <a:pt x="2" y="6851594"/>
                </a:cubicBezTo>
                <a:close/>
              </a:path>
            </a:pathLst>
          </a:custGeom>
          <a:solidFill>
            <a:srgbClr val="15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5C4968-3F34-F96F-5FEB-893EF92B8245}"/>
              </a:ext>
            </a:extLst>
          </p:cNvPr>
          <p:cNvSpPr/>
          <p:nvPr userDrawn="1"/>
        </p:nvSpPr>
        <p:spPr>
          <a:xfrm>
            <a:off x="0" y="6614048"/>
            <a:ext cx="12192000" cy="243952"/>
          </a:xfrm>
          <a:prstGeom prst="rect">
            <a:avLst/>
          </a:prstGeom>
          <a:solidFill>
            <a:srgbClr val="E01A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681450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7400A5-7232-4217-85F5-D0452D136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428D65-A3AB-4A52-925F-54B584153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C3E3F1-02B1-43AC-8C4C-5038A2FD5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56FC4C-B5A9-4ED0-BB24-C152930CF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BBL Axa Webcenter -- Spring IO 2019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5D609A-60EB-4D50-BA54-8B26BEBF9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E2FB6-0DF6-4392-84AB-390E05E46CF9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20C981B-D199-861C-3D61-E978E07619B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489700"/>
            <a:ext cx="1155700" cy="3048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
 Classification : Public </a:t>
            </a:r>
          </a:p>
        </p:txBody>
      </p:sp>
    </p:spTree>
    <p:extLst>
      <p:ext uri="{BB962C8B-B14F-4D97-AF65-F5344CB8AC3E}">
        <p14:creationId xmlns:p14="http://schemas.microsoft.com/office/powerpoint/2010/main" val="296458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0" r:id="rId3"/>
    <p:sldLayoutId id="2147483664" r:id="rId4"/>
    <p:sldLayoutId id="2147483661" r:id="rId5"/>
    <p:sldLayoutId id="2147483665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Source Sans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8"/>
        </a:buBlip>
        <a:defRPr sz="2800" kern="1200">
          <a:solidFill>
            <a:schemeClr val="tx1"/>
          </a:solidFill>
          <a:latin typeface="Source Sans Pro" panose="020B05030304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8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8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pulsar.apache.org/docs/3.2.x/security-encryption/" TargetMode="External"/><Relationship Id="rId4" Type="http://schemas.openxmlformats.org/officeDocument/2006/relationships/image" Target="../media/image40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6.png"/><Relationship Id="rId7" Type="http://schemas.openxmlformats.org/officeDocument/2006/relationships/image" Target="../media/image43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sv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7.svg"/><Relationship Id="rId9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s://www.youtube.com/watch?v=-fpVv_T4xwA" TargetMode="External"/><Relationship Id="rId7" Type="http://schemas.openxmlformats.org/officeDocument/2006/relationships/hyperlink" Target="https://www.youtube.com/@Computerphil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hyperlink" Target="https://www.youtube.com/watch?v=O4xNJsjtN6E" TargetMode="External"/><Relationship Id="rId4" Type="http://schemas.openxmlformats.org/officeDocument/2006/relationships/image" Target="../media/image25.png"/><Relationship Id="rId9" Type="http://schemas.openxmlformats.org/officeDocument/2006/relationships/image" Target="../media/image2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E36F367-E0AC-058D-7E64-90D7F5444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53" y="1059260"/>
            <a:ext cx="4593393" cy="86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8D087B78-6E83-5944-5AF5-6991A1500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3954" y="3984098"/>
            <a:ext cx="6849835" cy="2483461"/>
          </a:xfrm>
        </p:spPr>
        <p:txBody>
          <a:bodyPr>
            <a:normAutofit/>
          </a:bodyPr>
          <a:lstStyle/>
          <a:p>
            <a:pPr algn="r"/>
            <a:r>
              <a:rPr lang="fr-FR" dirty="0">
                <a:solidFill>
                  <a:schemeClr val="accent1"/>
                </a:solidFill>
              </a:rPr>
              <a:t>Confidentialité des données sur les offres SaaS EDA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F2EF26-F090-A6CD-6119-BD648DB6D8BF}"/>
              </a:ext>
            </a:extLst>
          </p:cNvPr>
          <p:cNvSpPr txBox="1"/>
          <p:nvPr/>
        </p:nvSpPr>
        <p:spPr>
          <a:xfrm>
            <a:off x="2047286" y="1828800"/>
            <a:ext cx="1268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</a:rPr>
              <a:t>2024</a:t>
            </a: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CFE71076-F163-27ED-EE3F-0B7A08AD43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379" y="5038653"/>
            <a:ext cx="1210421" cy="121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90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7EC3D74-9D74-4196-7DBB-574E1F3DBC1E}"/>
              </a:ext>
            </a:extLst>
          </p:cNvPr>
          <p:cNvSpPr/>
          <p:nvPr/>
        </p:nvSpPr>
        <p:spPr>
          <a:xfrm>
            <a:off x="2556588" y="2565917"/>
            <a:ext cx="2373088" cy="2062065"/>
          </a:xfrm>
          <a:prstGeom prst="roundRect">
            <a:avLst>
              <a:gd name="adj" fmla="val 6456"/>
            </a:avLst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E7A9B79-777D-519E-BF91-7D93E9210D71}"/>
              </a:ext>
            </a:extLst>
          </p:cNvPr>
          <p:cNvSpPr txBox="1"/>
          <p:nvPr/>
        </p:nvSpPr>
        <p:spPr>
          <a:xfrm>
            <a:off x="5611531" y="3922630"/>
            <a:ext cx="1170705" cy="369332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Producer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AB3877-7302-70B7-2317-ADE28A04D37C}"/>
              </a:ext>
            </a:extLst>
          </p:cNvPr>
          <p:cNvSpPr txBox="1"/>
          <p:nvPr/>
        </p:nvSpPr>
        <p:spPr>
          <a:xfrm>
            <a:off x="5611531" y="2898294"/>
            <a:ext cx="1168910" cy="369332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Serializer</a:t>
            </a:r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C51B4BE-0C73-92B1-7529-7B8CD7168735}"/>
              </a:ext>
            </a:extLst>
          </p:cNvPr>
          <p:cNvSpPr txBox="1"/>
          <p:nvPr/>
        </p:nvSpPr>
        <p:spPr>
          <a:xfrm>
            <a:off x="7261427" y="3927528"/>
            <a:ext cx="2304029" cy="369332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RecordAccumulator</a:t>
            </a:r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6835131-C452-140B-21FF-22646D0CF206}"/>
              </a:ext>
            </a:extLst>
          </p:cNvPr>
          <p:cNvSpPr txBox="1"/>
          <p:nvPr/>
        </p:nvSpPr>
        <p:spPr>
          <a:xfrm>
            <a:off x="9905057" y="3922630"/>
            <a:ext cx="1720343" cy="369332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NetworkClient</a:t>
            </a:r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E9CC8B90-2D91-0951-233F-E44686ECC863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4659999" y="4106576"/>
            <a:ext cx="951532" cy="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7DEE768-6ACE-ADF4-A004-2C1597AD639E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H="1" flipV="1">
            <a:off x="6195986" y="3267626"/>
            <a:ext cx="898" cy="655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6CFA223-4D0E-35E4-FDAB-D55547C3BF88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6782236" y="4107296"/>
            <a:ext cx="479191" cy="4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7D026A1-D773-33A2-0368-1CA4000A4DE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9565456" y="4107296"/>
            <a:ext cx="339601" cy="4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50300C98-B41D-D3AC-D7E3-74994A70583F}"/>
              </a:ext>
            </a:extLst>
          </p:cNvPr>
          <p:cNvSpPr txBox="1"/>
          <p:nvPr/>
        </p:nvSpPr>
        <p:spPr>
          <a:xfrm>
            <a:off x="2882012" y="3921910"/>
            <a:ext cx="1777987" cy="369332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KafkaTemplate</a:t>
            </a:r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4FA81C2-FD87-1C3B-83A0-66504B49EFA6}"/>
              </a:ext>
            </a:extLst>
          </p:cNvPr>
          <p:cNvSpPr txBox="1"/>
          <p:nvPr/>
        </p:nvSpPr>
        <p:spPr>
          <a:xfrm>
            <a:off x="2790513" y="2898294"/>
            <a:ext cx="1960986" cy="369332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ProducerFactory</a:t>
            </a:r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039BE2E-65C9-DF71-D74A-C72A7FCD5D77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3771006" y="3267626"/>
            <a:ext cx="0" cy="65428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C6BA3BBF-B0E3-AC94-688A-C689AFFFB01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168716" y="4106576"/>
            <a:ext cx="713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6" descr="Kafka Logo PNG vector in SVG, PDF, AI, CDR format">
            <a:extLst>
              <a:ext uri="{FF2B5EF4-FFF2-40B4-BE49-F238E27FC236}">
                <a16:creationId xmlns:a16="http://schemas.microsoft.com/office/drawing/2014/main" id="{21F8117E-7ABB-0892-F8CF-EEEA61C5C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348" y="4652373"/>
            <a:ext cx="1404730" cy="105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Spring Logo PNG Transparent &amp; SVG Vector - Freebie Supply">
            <a:extLst>
              <a:ext uri="{FF2B5EF4-FFF2-40B4-BE49-F238E27FC236}">
                <a16:creationId xmlns:a16="http://schemas.microsoft.com/office/drawing/2014/main" id="{4DE7ED19-9EAE-2D9F-11E6-8D99B2815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768" y="4828257"/>
            <a:ext cx="702187" cy="70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ED5ECA17-59E9-7EE2-5F2F-D577503C553F}"/>
              </a:ext>
            </a:extLst>
          </p:cNvPr>
          <p:cNvSpPr/>
          <p:nvPr/>
        </p:nvSpPr>
        <p:spPr>
          <a:xfrm>
            <a:off x="5317548" y="2570219"/>
            <a:ext cx="6532330" cy="2062065"/>
          </a:xfrm>
          <a:prstGeom prst="roundRect">
            <a:avLst>
              <a:gd name="adj" fmla="val 6456"/>
            </a:avLst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TextBox 24">
            <a:extLst>
              <a:ext uri="{FF2B5EF4-FFF2-40B4-BE49-F238E27FC236}">
                <a16:creationId xmlns:a16="http://schemas.microsoft.com/office/drawing/2014/main" id="{35B46341-B0EA-2939-F02E-B21CC42DF820}"/>
              </a:ext>
            </a:extLst>
          </p:cNvPr>
          <p:cNvSpPr txBox="1"/>
          <p:nvPr/>
        </p:nvSpPr>
        <p:spPr>
          <a:xfrm rot="16200000">
            <a:off x="-1434924" y="4436265"/>
            <a:ext cx="38802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bg1"/>
                </a:solidFill>
                <a:latin typeface="Pirulen Rg" panose="020B06050202000801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principe</a:t>
            </a:r>
            <a:endParaRPr lang="en-US" sz="3000" b="1" dirty="0">
              <a:solidFill>
                <a:schemeClr val="bg1"/>
              </a:solidFill>
              <a:latin typeface="Pirulen Rg" panose="020B06050202000801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Titre 16">
            <a:extLst>
              <a:ext uri="{FF2B5EF4-FFF2-40B4-BE49-F238E27FC236}">
                <a16:creationId xmlns:a16="http://schemas.microsoft.com/office/drawing/2014/main" id="{3FC1F55D-70EF-49B2-9EF3-CD0AE1FF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Production Kafka</a:t>
            </a:r>
          </a:p>
        </p:txBody>
      </p:sp>
    </p:spTree>
    <p:extLst>
      <p:ext uri="{BB962C8B-B14F-4D97-AF65-F5344CB8AC3E}">
        <p14:creationId xmlns:p14="http://schemas.microsoft.com/office/powerpoint/2010/main" val="11661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14CDB21B-C848-3F51-D7DE-4A7792161AAB}"/>
              </a:ext>
            </a:extLst>
          </p:cNvPr>
          <p:cNvSpPr txBox="1"/>
          <p:nvPr/>
        </p:nvSpPr>
        <p:spPr>
          <a:xfrm>
            <a:off x="1511631" y="3613005"/>
            <a:ext cx="1720343" cy="369332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NetworkClient</a:t>
            </a:r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669256F-04B8-783B-2F3B-01DFF1A598D0}"/>
              </a:ext>
            </a:extLst>
          </p:cNvPr>
          <p:cNvSpPr txBox="1"/>
          <p:nvPr/>
        </p:nvSpPr>
        <p:spPr>
          <a:xfrm>
            <a:off x="3930892" y="3608107"/>
            <a:ext cx="1301959" cy="369332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Consumer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E580338-5E3C-8B7A-846F-9CC4CB7BF2B6}"/>
              </a:ext>
            </a:extLst>
          </p:cNvPr>
          <p:cNvSpPr txBox="1"/>
          <p:nvPr/>
        </p:nvSpPr>
        <p:spPr>
          <a:xfrm>
            <a:off x="3854942" y="2561444"/>
            <a:ext cx="1451038" cy="369332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Deserializer</a:t>
            </a:r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6B3840A4-06AE-406C-E625-1383E23F1DE4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H="1" flipV="1">
            <a:off x="4580461" y="2930776"/>
            <a:ext cx="1411" cy="677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F6942C30-3E25-38AF-C57A-05EE7D6A396D}"/>
              </a:ext>
            </a:extLst>
          </p:cNvPr>
          <p:cNvSpPr txBox="1"/>
          <p:nvPr/>
        </p:nvSpPr>
        <p:spPr>
          <a:xfrm>
            <a:off x="8868534" y="4605147"/>
            <a:ext cx="1854995" cy="369332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KafkaListener</a:t>
            </a:r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6954317-463C-9A93-F39E-54A24D426687}"/>
              </a:ext>
            </a:extLst>
          </p:cNvPr>
          <p:cNvSpPr txBox="1"/>
          <p:nvPr/>
        </p:nvSpPr>
        <p:spPr>
          <a:xfrm>
            <a:off x="8046995" y="2561444"/>
            <a:ext cx="3498073" cy="369332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KafkaListenerContainerFactory</a:t>
            </a:r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6D89D1A-6F6A-A936-20CA-4CED4CAA6507}"/>
              </a:ext>
            </a:extLst>
          </p:cNvPr>
          <p:cNvSpPr txBox="1"/>
          <p:nvPr/>
        </p:nvSpPr>
        <p:spPr>
          <a:xfrm>
            <a:off x="7661377" y="3585780"/>
            <a:ext cx="4269310" cy="369332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ConcurrentMessageListenerContainer</a:t>
            </a:r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E6681CE-69B8-B872-1924-1F4E9258D8E4}"/>
              </a:ext>
            </a:extLst>
          </p:cNvPr>
          <p:cNvSpPr txBox="1"/>
          <p:nvPr/>
        </p:nvSpPr>
        <p:spPr>
          <a:xfrm>
            <a:off x="5663103" y="2561444"/>
            <a:ext cx="2092239" cy="369332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ConsumerFactory</a:t>
            </a:r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12BABD5-93A0-6FD6-439D-D1FB3ECED0A2}"/>
              </a:ext>
            </a:extLst>
          </p:cNvPr>
          <p:cNvCxnSpPr>
            <a:cxnSpLocks/>
          </p:cNvCxnSpPr>
          <p:nvPr/>
        </p:nvCxnSpPr>
        <p:spPr>
          <a:xfrm flipH="1">
            <a:off x="4767990" y="2930776"/>
            <a:ext cx="1066715" cy="67733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BB4D133-2A7B-622C-69FE-5451D488E21F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231974" y="3792773"/>
            <a:ext cx="698918" cy="4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64F7A4B-AF5B-63BF-9CD0-D2CE2466AF28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 flipV="1">
            <a:off x="5232851" y="3770446"/>
            <a:ext cx="2428526" cy="22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63B8EE6-08C0-A514-3256-7D2BABAF7B0A}"/>
              </a:ext>
            </a:extLst>
          </p:cNvPr>
          <p:cNvCxnSpPr>
            <a:cxnSpLocks/>
          </p:cNvCxnSpPr>
          <p:nvPr/>
        </p:nvCxnSpPr>
        <p:spPr>
          <a:xfrm flipH="1" flipV="1">
            <a:off x="7089747" y="2935745"/>
            <a:ext cx="930117" cy="65003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7035D2C-08CF-6F2A-1FE8-76A1322E5585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9796032" y="3955112"/>
            <a:ext cx="0" cy="6500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940A640C-2099-DF12-1B48-E99CB113197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796032" y="2930776"/>
            <a:ext cx="0" cy="65500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7BF1F210-1898-C20F-8594-C4748A53D0DF}"/>
              </a:ext>
            </a:extLst>
          </p:cNvPr>
          <p:cNvSpPr/>
          <p:nvPr/>
        </p:nvSpPr>
        <p:spPr>
          <a:xfrm>
            <a:off x="5567940" y="2477291"/>
            <a:ext cx="6477880" cy="2589231"/>
          </a:xfrm>
          <a:prstGeom prst="roundRect">
            <a:avLst>
              <a:gd name="adj" fmla="val 6456"/>
            </a:avLst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21" name="Picture 6" descr="Kafka Logo PNG vector in SVG, PDF, AI, CDR format">
            <a:extLst>
              <a:ext uri="{FF2B5EF4-FFF2-40B4-BE49-F238E27FC236}">
                <a16:creationId xmlns:a16="http://schemas.microsoft.com/office/drawing/2014/main" id="{25E16E29-2C6A-80C5-7A4E-BD6F948C4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788" y="4127630"/>
            <a:ext cx="1404730" cy="105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Spring Logo PNG Transparent &amp; SVG Vector - Freebie Supply">
            <a:extLst>
              <a:ext uri="{FF2B5EF4-FFF2-40B4-BE49-F238E27FC236}">
                <a16:creationId xmlns:a16="http://schemas.microsoft.com/office/drawing/2014/main" id="{5B50F15B-C88C-EE99-F52F-307FAE793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258" y="5181910"/>
            <a:ext cx="702187" cy="70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1597AABE-257D-3AF8-70AB-01912FEC1535}"/>
              </a:ext>
            </a:extLst>
          </p:cNvPr>
          <p:cNvSpPr/>
          <p:nvPr/>
        </p:nvSpPr>
        <p:spPr>
          <a:xfrm>
            <a:off x="1373290" y="2477292"/>
            <a:ext cx="4112956" cy="1628178"/>
          </a:xfrm>
          <a:prstGeom prst="roundRect">
            <a:avLst>
              <a:gd name="adj" fmla="val 6456"/>
            </a:avLst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9787EF-3A2A-41B6-347C-063A735362DD}"/>
              </a:ext>
            </a:extLst>
          </p:cNvPr>
          <p:cNvSpPr txBox="1"/>
          <p:nvPr/>
        </p:nvSpPr>
        <p:spPr>
          <a:xfrm rot="16200000">
            <a:off x="-1434924" y="4436265"/>
            <a:ext cx="38802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bg1"/>
                </a:solidFill>
                <a:latin typeface="Pirulen Rg" panose="020B06050202000801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principe</a:t>
            </a:r>
            <a:endParaRPr lang="en-US" sz="3000" b="1" dirty="0">
              <a:solidFill>
                <a:schemeClr val="bg1"/>
              </a:solidFill>
              <a:latin typeface="Pirulen Rg" panose="020B06050202000801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DEC6A896-3388-6F3C-E155-7D9FAC1E2CA6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782178" y="3797671"/>
            <a:ext cx="7294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re 15">
            <a:extLst>
              <a:ext uri="{FF2B5EF4-FFF2-40B4-BE49-F238E27FC236}">
                <a16:creationId xmlns:a16="http://schemas.microsoft.com/office/drawing/2014/main" id="{1B239005-C85A-1745-4C1B-1AD8AF20E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Consommation Kafka</a:t>
            </a:r>
          </a:p>
        </p:txBody>
      </p:sp>
    </p:spTree>
    <p:extLst>
      <p:ext uri="{BB962C8B-B14F-4D97-AF65-F5344CB8AC3E}">
        <p14:creationId xmlns:p14="http://schemas.microsoft.com/office/powerpoint/2010/main" val="307895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12B0653F-8862-2089-FF81-A9EC550CA975}"/>
              </a:ext>
            </a:extLst>
          </p:cNvPr>
          <p:cNvSpPr txBox="1"/>
          <p:nvPr/>
        </p:nvSpPr>
        <p:spPr>
          <a:xfrm>
            <a:off x="1884783" y="1630137"/>
            <a:ext cx="6102220" cy="1122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Chiffrement-Déchiffrement d’objets JSON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Utilisation de 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Serializer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 / 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Deserializer</a:t>
            </a:r>
            <a:endParaRPr lang="fr-FR" dirty="0"/>
          </a:p>
        </p:txBody>
      </p:sp>
      <p:sp>
        <p:nvSpPr>
          <p:cNvPr id="4" name="TextBox 24">
            <a:extLst>
              <a:ext uri="{FF2B5EF4-FFF2-40B4-BE49-F238E27FC236}">
                <a16:creationId xmlns:a16="http://schemas.microsoft.com/office/drawing/2014/main" id="{B21DAB90-A6FD-8092-45A6-D37638F8E97E}"/>
              </a:ext>
            </a:extLst>
          </p:cNvPr>
          <p:cNvSpPr txBox="1"/>
          <p:nvPr/>
        </p:nvSpPr>
        <p:spPr>
          <a:xfrm rot="16200000">
            <a:off x="-1434924" y="4436265"/>
            <a:ext cx="38802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bg1"/>
                </a:solidFill>
                <a:latin typeface="Pirulen Rg" panose="020B06050202000801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principe</a:t>
            </a:r>
            <a:endParaRPr lang="en-US" sz="3000" b="1" dirty="0">
              <a:solidFill>
                <a:schemeClr val="bg1"/>
              </a:solidFill>
              <a:latin typeface="Pirulen Rg" panose="020B06050202000801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03931B8B-84A6-3514-1E90-82085C507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 2</a:t>
            </a:r>
          </a:p>
        </p:txBody>
      </p:sp>
    </p:spTree>
    <p:extLst>
      <p:ext uri="{BB962C8B-B14F-4D97-AF65-F5344CB8AC3E}">
        <p14:creationId xmlns:p14="http://schemas.microsoft.com/office/powerpoint/2010/main" val="769651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CC55AC9D-8657-59C0-C67B-AD51B6D7DB06}"/>
              </a:ext>
            </a:extLst>
          </p:cNvPr>
          <p:cNvSpPr/>
          <p:nvPr/>
        </p:nvSpPr>
        <p:spPr>
          <a:xfrm>
            <a:off x="8375415" y="3259836"/>
            <a:ext cx="2526978" cy="1243468"/>
          </a:xfrm>
          <a:prstGeom prst="roundRect">
            <a:avLst>
              <a:gd name="adj" fmla="val 10727"/>
            </a:avLst>
          </a:prstGeom>
          <a:solidFill>
            <a:schemeClr val="bg1"/>
          </a:solidFill>
          <a:ln w="28575">
            <a:solidFill>
              <a:srgbClr val="E01A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64F224F-D2F9-F0A1-3DD7-253DC8F10D60}"/>
              </a:ext>
            </a:extLst>
          </p:cNvPr>
          <p:cNvSpPr/>
          <p:nvPr/>
        </p:nvSpPr>
        <p:spPr>
          <a:xfrm>
            <a:off x="3702915" y="2029619"/>
            <a:ext cx="3800909" cy="3666073"/>
          </a:xfrm>
          <a:prstGeom prst="roundRect">
            <a:avLst>
              <a:gd name="adj" fmla="val 3785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78F2B9-3013-BFC9-5009-5C1BA498517E}"/>
              </a:ext>
            </a:extLst>
          </p:cNvPr>
          <p:cNvSpPr/>
          <p:nvPr/>
        </p:nvSpPr>
        <p:spPr>
          <a:xfrm>
            <a:off x="4897499" y="2276100"/>
            <a:ext cx="1206663" cy="58727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2920C1F-243D-4EBF-BE18-9CD3AED259E3}"/>
              </a:ext>
            </a:extLst>
          </p:cNvPr>
          <p:cNvSpPr txBox="1"/>
          <p:nvPr/>
        </p:nvSpPr>
        <p:spPr>
          <a:xfrm>
            <a:off x="5218065" y="2718384"/>
            <a:ext cx="54694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400" dirty="0" err="1"/>
              <a:t>send</a:t>
            </a:r>
            <a:endParaRPr lang="fr-FR" sz="1400" dirty="0"/>
          </a:p>
        </p:txBody>
      </p:sp>
      <p:pic>
        <p:nvPicPr>
          <p:cNvPr id="6" name="Picture 4" descr="Computer - Free computer icons">
            <a:extLst>
              <a:ext uri="{FF2B5EF4-FFF2-40B4-BE49-F238E27FC236}">
                <a16:creationId xmlns:a16="http://schemas.microsoft.com/office/drawing/2014/main" id="{0DC844D5-39E1-3F4E-03C8-A89C3124D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589" y="2257780"/>
            <a:ext cx="587272" cy="58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erver - Free technology icons">
            <a:extLst>
              <a:ext uri="{FF2B5EF4-FFF2-40B4-BE49-F238E27FC236}">
                <a16:creationId xmlns:a16="http://schemas.microsoft.com/office/drawing/2014/main" id="{88487482-06C8-05A6-0470-5596D3F15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120" y="3587934"/>
            <a:ext cx="587272" cy="58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omputer - Free computer icons">
            <a:extLst>
              <a:ext uri="{FF2B5EF4-FFF2-40B4-BE49-F238E27FC236}">
                <a16:creationId xmlns:a16="http://schemas.microsoft.com/office/drawing/2014/main" id="{5DA2A67B-3867-5166-B1ED-FD6EC1498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147" y="4799897"/>
            <a:ext cx="587272" cy="58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DC256FB-B5A2-9FAD-C84D-3575EEED8FBD}"/>
              </a:ext>
            </a:extLst>
          </p:cNvPr>
          <p:cNvSpPr/>
          <p:nvPr/>
        </p:nvSpPr>
        <p:spPr>
          <a:xfrm>
            <a:off x="4855636" y="4811098"/>
            <a:ext cx="1206663" cy="58727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822F99AA-AC21-6883-4611-F50898A6A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77" y="4900240"/>
            <a:ext cx="348966" cy="34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6A27302A-E7AC-DE56-46C5-09CB34F8B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557" y="2365242"/>
            <a:ext cx="348966" cy="34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70F53A20-601B-9BD8-BB53-FF9EE846B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77" y="2365242"/>
            <a:ext cx="348966" cy="34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BA49267B-CAB9-CCE3-1C85-F4776CC93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124" y="3697538"/>
            <a:ext cx="348966" cy="34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67C82A2C-CADC-6759-B9E9-0C456B1F3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6805" y="3697538"/>
            <a:ext cx="348966" cy="34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onfluent : Data in Motion | FR">
            <a:extLst>
              <a:ext uri="{FF2B5EF4-FFF2-40B4-BE49-F238E27FC236}">
                <a16:creationId xmlns:a16="http://schemas.microsoft.com/office/drawing/2014/main" id="{E851B238-55E7-DE59-B45A-7C6D4B428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0447" y="3372507"/>
            <a:ext cx="937845" cy="1524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6" name="Picture 4" descr="Mon AXA dans l'App Store">
            <a:extLst>
              <a:ext uri="{FF2B5EF4-FFF2-40B4-BE49-F238E27FC236}">
                <a16:creationId xmlns:a16="http://schemas.microsoft.com/office/drawing/2014/main" id="{6C7A7D03-CA12-1316-A720-2110F036ED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47" t="15195" r="31547" b="14497"/>
          <a:stretch/>
        </p:blipFill>
        <p:spPr bwMode="auto">
          <a:xfrm>
            <a:off x="7058754" y="2124619"/>
            <a:ext cx="348996" cy="34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43053E3-4779-0E74-05E3-F98CF063D9EF}"/>
              </a:ext>
            </a:extLst>
          </p:cNvPr>
          <p:cNvSpPr txBox="1"/>
          <p:nvPr/>
        </p:nvSpPr>
        <p:spPr>
          <a:xfrm>
            <a:off x="5162783" y="5273986"/>
            <a:ext cx="47481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400" dirty="0" err="1"/>
              <a:t>poll</a:t>
            </a:r>
            <a:endParaRPr lang="fr-FR" sz="1400" dirty="0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B5F1E79-C738-BA11-9D9C-A952031CFC3F}"/>
              </a:ext>
            </a:extLst>
          </p:cNvPr>
          <p:cNvGrpSpPr/>
          <p:nvPr/>
        </p:nvGrpSpPr>
        <p:grpSpPr>
          <a:xfrm>
            <a:off x="5246399" y="3509836"/>
            <a:ext cx="2041387" cy="743467"/>
            <a:chOff x="3419799" y="3795495"/>
            <a:chExt cx="2041387" cy="74346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ACD49B1-8870-A7C9-4C70-AB332C297D9C}"/>
                </a:ext>
              </a:extLst>
            </p:cNvPr>
            <p:cNvSpPr/>
            <p:nvPr/>
          </p:nvSpPr>
          <p:spPr>
            <a:xfrm>
              <a:off x="3614336" y="3795495"/>
              <a:ext cx="1846850" cy="743467"/>
            </a:xfrm>
            <a:prstGeom prst="rect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D4F3C974-334E-AB9E-8031-34C6DDA2325A}"/>
                </a:ext>
              </a:extLst>
            </p:cNvPr>
            <p:cNvSpPr txBox="1"/>
            <p:nvPr/>
          </p:nvSpPr>
          <p:spPr>
            <a:xfrm>
              <a:off x="3906658" y="3852583"/>
              <a:ext cx="1162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Vault keys</a:t>
              </a:r>
            </a:p>
          </p:txBody>
        </p:sp>
        <p:pic>
          <p:nvPicPr>
            <p:cNvPr id="22" name="Picture 2" descr="Key - Free marketing icons">
              <a:extLst>
                <a:ext uri="{FF2B5EF4-FFF2-40B4-BE49-F238E27FC236}">
                  <a16:creationId xmlns:a16="http://schemas.microsoft.com/office/drawing/2014/main" id="{C31CA919-996D-5B0D-6DBA-46B722C505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512" y="4173980"/>
              <a:ext cx="245035" cy="245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2C480D4B-9FA3-0B24-F604-72EBBB73D0FD}"/>
                </a:ext>
              </a:extLst>
            </p:cNvPr>
            <p:cNvSpPr txBox="1"/>
            <p:nvPr/>
          </p:nvSpPr>
          <p:spPr>
            <a:xfrm>
              <a:off x="4314520" y="4142609"/>
              <a:ext cx="9913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Master key</a:t>
              </a:r>
            </a:p>
          </p:txBody>
        </p:sp>
        <p:pic>
          <p:nvPicPr>
            <p:cNvPr id="20" name="Picture 4" descr="Pricing Details - Key Vault | Microsoft Azure">
              <a:extLst>
                <a:ext uri="{FF2B5EF4-FFF2-40B4-BE49-F238E27FC236}">
                  <a16:creationId xmlns:a16="http://schemas.microsoft.com/office/drawing/2014/main" id="{B5D0BFC2-A07D-BCB2-05F6-6F3EC8101D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33" r="23177"/>
            <a:stretch/>
          </p:blipFill>
          <p:spPr bwMode="auto">
            <a:xfrm>
              <a:off x="3419799" y="3924943"/>
              <a:ext cx="476247" cy="465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" name="Picture 2" descr="Key - Free marketing icons">
            <a:extLst>
              <a:ext uri="{FF2B5EF4-FFF2-40B4-BE49-F238E27FC236}">
                <a16:creationId xmlns:a16="http://schemas.microsoft.com/office/drawing/2014/main" id="{C88EF459-6B78-A5A4-3E82-1C1F609DD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028" y="3749503"/>
            <a:ext cx="245035" cy="24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3650B51D-053C-F327-7E3E-31C2EBB2A4FD}"/>
              </a:ext>
            </a:extLst>
          </p:cNvPr>
          <p:cNvCxnSpPr>
            <a:cxnSpLocks/>
          </p:cNvCxnSpPr>
          <p:nvPr/>
        </p:nvCxnSpPr>
        <p:spPr>
          <a:xfrm flipV="1">
            <a:off x="5452467" y="3153071"/>
            <a:ext cx="6500" cy="371836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465766F-2FF0-EDA6-54FE-BDDCEC63C66C}"/>
              </a:ext>
            </a:extLst>
          </p:cNvPr>
          <p:cNvCxnSpPr/>
          <p:nvPr/>
        </p:nvCxnSpPr>
        <p:spPr>
          <a:xfrm>
            <a:off x="5445062" y="4268374"/>
            <a:ext cx="0" cy="386612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en angle 26">
            <a:extLst>
              <a:ext uri="{FF2B5EF4-FFF2-40B4-BE49-F238E27FC236}">
                <a16:creationId xmlns:a16="http://schemas.microsoft.com/office/drawing/2014/main" id="{0AD03A14-0C56-47CD-CDBC-30A5DF3A8F69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6104162" y="2569736"/>
            <a:ext cx="3534742" cy="690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en angle 27">
            <a:extLst>
              <a:ext uri="{FF2B5EF4-FFF2-40B4-BE49-F238E27FC236}">
                <a16:creationId xmlns:a16="http://schemas.microsoft.com/office/drawing/2014/main" id="{2F51B7BF-D12F-39C1-E81C-7373C61C6022}"/>
              </a:ext>
            </a:extLst>
          </p:cNvPr>
          <p:cNvCxnSpPr>
            <a:cxnSpLocks/>
            <a:stCxn id="9" idx="3"/>
            <a:endCxn id="2" idx="2"/>
          </p:cNvCxnSpPr>
          <p:nvPr/>
        </p:nvCxnSpPr>
        <p:spPr>
          <a:xfrm flipV="1">
            <a:off x="6062299" y="4503304"/>
            <a:ext cx="3576605" cy="6014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3424D53A-22FD-4DEE-689D-82B04167B106}"/>
              </a:ext>
            </a:extLst>
          </p:cNvPr>
          <p:cNvSpPr txBox="1"/>
          <p:nvPr/>
        </p:nvSpPr>
        <p:spPr>
          <a:xfrm>
            <a:off x="2455410" y="2355059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producer</a:t>
            </a:r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D50D675-25E7-4A06-4DC6-107A81504AF0}"/>
              </a:ext>
            </a:extLst>
          </p:cNvPr>
          <p:cNvSpPr txBox="1"/>
          <p:nvPr/>
        </p:nvSpPr>
        <p:spPr>
          <a:xfrm>
            <a:off x="2412578" y="4890057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consumer</a:t>
            </a:r>
          </a:p>
        </p:txBody>
      </p:sp>
      <p:pic>
        <p:nvPicPr>
          <p:cNvPr id="31" name="Picture 2" descr="Key - Free marketing icons">
            <a:extLst>
              <a:ext uri="{FF2B5EF4-FFF2-40B4-BE49-F238E27FC236}">
                <a16:creationId xmlns:a16="http://schemas.microsoft.com/office/drawing/2014/main" id="{43CCA9C8-CC18-6D2A-40BB-9F200AA04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055" y="4056172"/>
            <a:ext cx="245035" cy="24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Key - Free marketing icons">
            <a:extLst>
              <a:ext uri="{FF2B5EF4-FFF2-40B4-BE49-F238E27FC236}">
                <a16:creationId xmlns:a16="http://schemas.microsoft.com/office/drawing/2014/main" id="{A2AF522F-F825-7B04-DFEF-01D1779EE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736" y="4056172"/>
            <a:ext cx="245035" cy="24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Key - Free marketing icons">
            <a:extLst>
              <a:ext uri="{FF2B5EF4-FFF2-40B4-BE49-F238E27FC236}">
                <a16:creationId xmlns:a16="http://schemas.microsoft.com/office/drawing/2014/main" id="{DEB77143-0E6E-EC74-C187-7FCD4B41F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552" y="3753920"/>
            <a:ext cx="245035" cy="24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Key - Free marketing icons">
            <a:extLst>
              <a:ext uri="{FF2B5EF4-FFF2-40B4-BE49-F238E27FC236}">
                <a16:creationId xmlns:a16="http://schemas.microsoft.com/office/drawing/2014/main" id="{EC9C6B10-5D34-3EF7-2416-34C519B23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207" y="3015915"/>
            <a:ext cx="245035" cy="24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24">
            <a:extLst>
              <a:ext uri="{FF2B5EF4-FFF2-40B4-BE49-F238E27FC236}">
                <a16:creationId xmlns:a16="http://schemas.microsoft.com/office/drawing/2014/main" id="{3E5176F4-4100-6B17-BBC9-11002373BCC6}"/>
              </a:ext>
            </a:extLst>
          </p:cNvPr>
          <p:cNvSpPr txBox="1"/>
          <p:nvPr/>
        </p:nvSpPr>
        <p:spPr>
          <a:xfrm rot="16200000">
            <a:off x="-1434924" y="4205433"/>
            <a:ext cx="3880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Pirulen Rg" panose="020B06050202000801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Vault </a:t>
            </a:r>
            <a:r>
              <a:rPr lang="en-US" sz="3000" b="1" dirty="0" err="1">
                <a:solidFill>
                  <a:schemeClr val="bg1"/>
                </a:solidFill>
                <a:latin typeface="Pirulen Rg" panose="020B06050202000801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centralisé</a:t>
            </a:r>
            <a:endParaRPr lang="en-US" sz="3000" b="1" dirty="0">
              <a:solidFill>
                <a:schemeClr val="bg1"/>
              </a:solidFill>
              <a:latin typeface="Pirulen Rg" panose="020B06050202000801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Titre 36">
            <a:extLst>
              <a:ext uri="{FF2B5EF4-FFF2-40B4-BE49-F238E27FC236}">
                <a16:creationId xmlns:a16="http://schemas.microsoft.com/office/drawing/2014/main" id="{CE2950D3-DBB8-7A36-8D59-34682F86D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Porte clé centralisé</a:t>
            </a:r>
          </a:p>
        </p:txBody>
      </p:sp>
    </p:spTree>
    <p:extLst>
      <p:ext uri="{BB962C8B-B14F-4D97-AF65-F5344CB8AC3E}">
        <p14:creationId xmlns:p14="http://schemas.microsoft.com/office/powerpoint/2010/main" val="165196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0044 L 0.05039 0.0044 " pathEditMode="relative" ptsTypes="AA">
                                      <p:cBhvr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0.00046 L 0.028 0.10579 " pathEditMode="relative" ptsTypes="AA">
                                      <p:cBhvr>
                                        <p:cTn id="3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81481E-6 L 0.02318 -0.1476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" y="-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7 C 0.10182 0.00532 0.2039 0.01088 0.25468 0.04329 C 0.30573 0.07569 0.3056 0.13472 0.30547 0.19444 " pathEditMode="relative" rAng="0" ptsTypes="AAA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73" y="9722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18 -0.14769 C 0.12683 -0.14769 0.23047 -0.14769 0.28112 -0.11528 C 0.33164 -0.08264 0.32917 -0.01736 0.32643 0.04838 " pathEditMode="relative" rAng="0" ptsTypes="AAA">
                                      <p:cBhvr>
                                        <p:cTn id="4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21" y="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5 -0.00439 C -0.0043 0.06088 -0.01029 0.12662 -0.0737 0.15579 C -0.13724 0.18496 -0.25834 0.17778 -0.37917 0.17084 " pathEditMode="relative" rAng="0" ptsTypes="AAA">
                                      <p:cBhvr>
                                        <p:cTn id="6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62" y="9051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7.40741E-7 C -0.00847 0.02847 -0.0168 0.05741 -0.0806 0.0706 C -0.1444 0.08356 -0.26367 0.08125 -0.38282 0.07847 " pathEditMode="relative" rAng="0" ptsTypes="AAA">
                                      <p:cBhvr>
                                        <p:cTn id="6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1" y="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19 0.07315 L -0.40547 -0.04028 " pathEditMode="relative" ptsTypes="AA">
                                      <p:cBhvr>
                                        <p:cTn id="7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037 L -0.03125 0.11851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3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917 0.17083 L -0.42721 0.16921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12B0653F-8862-2089-FF81-A9EC550CA975}"/>
              </a:ext>
            </a:extLst>
          </p:cNvPr>
          <p:cNvSpPr txBox="1"/>
          <p:nvPr/>
        </p:nvSpPr>
        <p:spPr>
          <a:xfrm>
            <a:off x="1884783" y="1630137"/>
            <a:ext cx="6102220" cy="1676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Mock</a:t>
            </a:r>
            <a:r>
              <a:rPr lang="fr-F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 d’un coffre de clés centralisées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Utilisation du 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vault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 centralisé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Rotation des clés de session / clés centrales</a:t>
            </a:r>
            <a:endParaRPr lang="fr-FR" dirty="0"/>
          </a:p>
        </p:txBody>
      </p:sp>
      <p:sp>
        <p:nvSpPr>
          <p:cNvPr id="5" name="TextBox 24">
            <a:extLst>
              <a:ext uri="{FF2B5EF4-FFF2-40B4-BE49-F238E27FC236}">
                <a16:creationId xmlns:a16="http://schemas.microsoft.com/office/drawing/2014/main" id="{00A7F6EB-A528-03C6-5BB8-B85B34EBC8C6}"/>
              </a:ext>
            </a:extLst>
          </p:cNvPr>
          <p:cNvSpPr txBox="1"/>
          <p:nvPr/>
        </p:nvSpPr>
        <p:spPr>
          <a:xfrm rot="16200000">
            <a:off x="-1434924" y="4205433"/>
            <a:ext cx="3880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Pirulen Rg" panose="020B06050202000801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Vault </a:t>
            </a:r>
            <a:r>
              <a:rPr lang="en-US" sz="3000" b="1" dirty="0" err="1">
                <a:solidFill>
                  <a:schemeClr val="bg1"/>
                </a:solidFill>
                <a:latin typeface="Pirulen Rg" panose="020B06050202000801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centralisé</a:t>
            </a:r>
            <a:endParaRPr lang="en-US" sz="3000" b="1" dirty="0">
              <a:solidFill>
                <a:schemeClr val="bg1"/>
              </a:solidFill>
              <a:latin typeface="Pirulen Rg" panose="020B06050202000801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85CC708F-9456-1ACB-0AD2-6D2ED5E5E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 3</a:t>
            </a:r>
          </a:p>
        </p:txBody>
      </p:sp>
    </p:spTree>
    <p:extLst>
      <p:ext uri="{BB962C8B-B14F-4D97-AF65-F5344CB8AC3E}">
        <p14:creationId xmlns:p14="http://schemas.microsoft.com/office/powerpoint/2010/main" val="1892112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4">
            <a:extLst>
              <a:ext uri="{FF2B5EF4-FFF2-40B4-BE49-F238E27FC236}">
                <a16:creationId xmlns:a16="http://schemas.microsoft.com/office/drawing/2014/main" id="{1AADD847-F730-7070-9A23-51CFB1046ED2}"/>
              </a:ext>
            </a:extLst>
          </p:cNvPr>
          <p:cNvSpPr txBox="1"/>
          <p:nvPr/>
        </p:nvSpPr>
        <p:spPr>
          <a:xfrm rot="16200000">
            <a:off x="-1434924" y="4205433"/>
            <a:ext cx="3880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Pirulen Rg" panose="020B06050202000801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Avec pulsar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7076A31-E289-CFE1-34FD-D4E910A8179B}"/>
              </a:ext>
            </a:extLst>
          </p:cNvPr>
          <p:cNvSpPr txBox="1"/>
          <p:nvPr/>
        </p:nvSpPr>
        <p:spPr>
          <a:xfrm>
            <a:off x="1590336" y="2897382"/>
            <a:ext cx="48986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Cloud-Native, Distributed </a:t>
            </a:r>
            <a:b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fr-FR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Messaging and Streaming</a:t>
            </a:r>
          </a:p>
          <a:p>
            <a:endParaRPr lang="fr-FR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Apache Pulsar </a:t>
            </a:r>
            <a:r>
              <a:rPr lang="fr-FR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lang="fr-F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 open-source, </a:t>
            </a:r>
            <a:r>
              <a:rPr lang="fr-FR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distributed</a:t>
            </a:r>
            <a:r>
              <a:rPr lang="fr-F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br>
              <a:rPr lang="fr-F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fr-F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messaging and streaming platform </a:t>
            </a:r>
            <a:r>
              <a:rPr lang="fr-FR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built</a:t>
            </a:r>
            <a:r>
              <a:rPr lang="fr-F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the cloud.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4D553E6-C40C-D67D-21A8-A1921C36F950}"/>
              </a:ext>
            </a:extLst>
          </p:cNvPr>
          <p:cNvSpPr txBox="1"/>
          <p:nvPr/>
        </p:nvSpPr>
        <p:spPr>
          <a:xfrm>
            <a:off x="6879303" y="2482525"/>
            <a:ext cx="5143788" cy="2230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Bookeeper</a:t>
            </a:r>
            <a:endParaRPr lang="fr-F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Menlo Regular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Géo-réplication</a:t>
            </a:r>
            <a:endParaRPr lang="fr-F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Menlo Regular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Consumer : mode de souscription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Support du chiffrement bout en bout</a:t>
            </a:r>
            <a:endParaRPr lang="fr-FR" dirty="0"/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AED0F641-3026-3AD1-B7E0-56D6C72F9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25247" y="2237348"/>
            <a:ext cx="2280820" cy="528190"/>
          </a:xfrm>
          <a:prstGeom prst="rect">
            <a:avLst/>
          </a:prstGeom>
        </p:spPr>
      </p:pic>
      <p:sp>
        <p:nvSpPr>
          <p:cNvPr id="7" name="Titre 6">
            <a:extLst>
              <a:ext uri="{FF2B5EF4-FFF2-40B4-BE49-F238E27FC236}">
                <a16:creationId xmlns:a16="http://schemas.microsoft.com/office/drawing/2014/main" id="{2B9638BE-3051-AC02-1C0B-9936C9A6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Apache Pulsar</a:t>
            </a:r>
          </a:p>
        </p:txBody>
      </p:sp>
    </p:spTree>
    <p:extLst>
      <p:ext uri="{BB962C8B-B14F-4D97-AF65-F5344CB8AC3E}">
        <p14:creationId xmlns:p14="http://schemas.microsoft.com/office/powerpoint/2010/main" val="2737547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5978B385-0A5A-7754-D9C0-34474EABE2DD}"/>
              </a:ext>
            </a:extLst>
          </p:cNvPr>
          <p:cNvSpPr/>
          <p:nvPr/>
        </p:nvSpPr>
        <p:spPr>
          <a:xfrm>
            <a:off x="2260601" y="1999023"/>
            <a:ext cx="8534400" cy="3048000"/>
          </a:xfrm>
          <a:prstGeom prst="roundRect">
            <a:avLst>
              <a:gd name="adj" fmla="val 507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63B5665-774C-21CE-1789-CB0116B4B2B9}"/>
              </a:ext>
            </a:extLst>
          </p:cNvPr>
          <p:cNvSpPr txBox="1"/>
          <p:nvPr/>
        </p:nvSpPr>
        <p:spPr>
          <a:xfrm>
            <a:off x="4808225" y="3077491"/>
            <a:ext cx="539014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i="0" dirty="0">
                <a:solidFill>
                  <a:srgbClr val="FFFFFF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Apache Pulsar : </a:t>
            </a:r>
            <a:br>
              <a:rPr lang="fr-FR" sz="2000" b="1" i="0" dirty="0">
                <a:solidFill>
                  <a:srgbClr val="FFFFFF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fr-FR" sz="2000" b="1" i="0" dirty="0">
                <a:solidFill>
                  <a:srgbClr val="FFFFFF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enfin une alternative à Kafka ?</a:t>
            </a:r>
            <a:endParaRPr lang="fr-FR" sz="20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8" name="Image 7" descr="Une image contenant Visage humain, sourire, personne, Front&#10;&#10;Description générée automatiquement">
            <a:extLst>
              <a:ext uri="{FF2B5EF4-FFF2-40B4-BE49-F238E27FC236}">
                <a16:creationId xmlns:a16="http://schemas.microsoft.com/office/drawing/2014/main" id="{7D7A1D44-6909-FC92-451C-ECE55E6FA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479" y="2306868"/>
            <a:ext cx="1541245" cy="15412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Graphique 12">
            <a:extLst>
              <a:ext uri="{FF2B5EF4-FFF2-40B4-BE49-F238E27FC236}">
                <a16:creationId xmlns:a16="http://schemas.microsoft.com/office/drawing/2014/main" id="{8FCCC52A-759F-5C89-1C53-A45E483164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7697" y="2154312"/>
            <a:ext cx="3778985" cy="23069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294C204-79BE-2DB6-BC5E-B49F380DC0B5}"/>
              </a:ext>
            </a:extLst>
          </p:cNvPr>
          <p:cNvSpPr txBox="1"/>
          <p:nvPr/>
        </p:nvSpPr>
        <p:spPr>
          <a:xfrm>
            <a:off x="4808225" y="3963332"/>
            <a:ext cx="2285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Julien </a:t>
            </a:r>
            <a:r>
              <a:rPr lang="fr-FR" i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Jakubowski</a:t>
            </a:r>
            <a:endParaRPr lang="fr-FR" i="1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6" name="TextBox 24">
            <a:extLst>
              <a:ext uri="{FF2B5EF4-FFF2-40B4-BE49-F238E27FC236}">
                <a16:creationId xmlns:a16="http://schemas.microsoft.com/office/drawing/2014/main" id="{D23D2B07-1B59-CE79-4EC3-8348A0784905}"/>
              </a:ext>
            </a:extLst>
          </p:cNvPr>
          <p:cNvSpPr txBox="1"/>
          <p:nvPr/>
        </p:nvSpPr>
        <p:spPr>
          <a:xfrm rot="16200000">
            <a:off x="-1434924" y="4205433"/>
            <a:ext cx="3880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Pirulen Rg" panose="020B06050202000801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Avec pulsar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6611F5B-FD43-D859-95F1-88D0BD06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Apache Pulsar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9267335-2B5E-2392-23BB-F04E84E53E62}"/>
              </a:ext>
            </a:extLst>
          </p:cNvPr>
          <p:cNvSpPr txBox="1"/>
          <p:nvPr/>
        </p:nvSpPr>
        <p:spPr>
          <a:xfrm>
            <a:off x="2260601" y="5071318"/>
            <a:ext cx="3084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https://</a:t>
            </a:r>
            <a:r>
              <a:rPr lang="fr-FR" dirty="0" err="1"/>
              <a:t>youtu.be</a:t>
            </a:r>
            <a:r>
              <a:rPr lang="fr-FR" dirty="0"/>
              <a:t>/jb2-P_Z3FG0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1AA35C4-61DB-8FEF-50A6-47A8AAEB99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6898" y="2540295"/>
            <a:ext cx="2287328" cy="231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56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4">
            <a:extLst>
              <a:ext uri="{FF2B5EF4-FFF2-40B4-BE49-F238E27FC236}">
                <a16:creationId xmlns:a16="http://schemas.microsoft.com/office/drawing/2014/main" id="{EE21768E-727A-2A4F-5CAB-78C42474C0D6}"/>
              </a:ext>
            </a:extLst>
          </p:cNvPr>
          <p:cNvSpPr txBox="1"/>
          <p:nvPr/>
        </p:nvSpPr>
        <p:spPr>
          <a:xfrm rot="16200000">
            <a:off x="-1434924" y="4205433"/>
            <a:ext cx="3880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Pirulen Rg" panose="020B06050202000801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Avec pulsar</a:t>
            </a: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635E8B17-D857-D7F9-AF39-1B0513A62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1009" y="2504774"/>
            <a:ext cx="10371535" cy="251106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4A0647F-81AE-2855-3752-2C4975910832}"/>
              </a:ext>
            </a:extLst>
          </p:cNvPr>
          <p:cNvSpPr txBox="1"/>
          <p:nvPr/>
        </p:nvSpPr>
        <p:spPr>
          <a:xfrm>
            <a:off x="6433271" y="5979987"/>
            <a:ext cx="57757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fr-FR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pulsar.apache.org</a:t>
            </a:r>
            <a:r>
              <a:rPr lang="fr-FR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/docs/3.2.x/</a:t>
            </a:r>
            <a:r>
              <a:rPr lang="fr-FR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security-encryption</a:t>
            </a:r>
            <a:r>
              <a:rPr lang="fr-FR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D2CE447-739D-B74E-B624-E4EE13081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E2E </a:t>
            </a:r>
            <a:r>
              <a:rPr lang="fr-FR" dirty="0" err="1"/>
              <a:t>Encryption</a:t>
            </a:r>
            <a:endParaRPr lang="fr-FR" dirty="0"/>
          </a:p>
        </p:txBody>
      </p:sp>
      <p:grpSp>
        <p:nvGrpSpPr>
          <p:cNvPr id="9" name="Graphique 5">
            <a:extLst>
              <a:ext uri="{FF2B5EF4-FFF2-40B4-BE49-F238E27FC236}">
                <a16:creationId xmlns:a16="http://schemas.microsoft.com/office/drawing/2014/main" id="{0FECC36B-A887-AB7E-4A48-A86C5C82F244}"/>
              </a:ext>
            </a:extLst>
          </p:cNvPr>
          <p:cNvGrpSpPr/>
          <p:nvPr/>
        </p:nvGrpSpPr>
        <p:grpSpPr>
          <a:xfrm>
            <a:off x="6042565" y="5979986"/>
            <a:ext cx="385648" cy="405172"/>
            <a:chOff x="6042565" y="5979986"/>
            <a:chExt cx="385648" cy="405172"/>
          </a:xfrm>
          <a:solidFill>
            <a:schemeClr val="bg1"/>
          </a:solidFill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0926DB77-61E7-F529-2955-4A93DACC5F3B}"/>
                </a:ext>
              </a:extLst>
            </p:cNvPr>
            <p:cNvSpPr/>
            <p:nvPr/>
          </p:nvSpPr>
          <p:spPr>
            <a:xfrm>
              <a:off x="6201720" y="6091090"/>
              <a:ext cx="226493" cy="206649"/>
            </a:xfrm>
            <a:custGeom>
              <a:avLst/>
              <a:gdLst>
                <a:gd name="connsiteX0" fmla="*/ 215347 w 226493"/>
                <a:gd name="connsiteY0" fmla="*/ 72559 h 206649"/>
                <a:gd name="connsiteX1" fmla="*/ 155248 w 226493"/>
                <a:gd name="connsiteY1" fmla="*/ 72559 h 206649"/>
                <a:gd name="connsiteX2" fmla="*/ 155248 w 226493"/>
                <a:gd name="connsiteY2" fmla="*/ 38892 h 206649"/>
                <a:gd name="connsiteX3" fmla="*/ 150881 w 226493"/>
                <a:gd name="connsiteY3" fmla="*/ 34480 h 206649"/>
                <a:gd name="connsiteX4" fmla="*/ 146628 w 226493"/>
                <a:gd name="connsiteY4" fmla="*/ 38775 h 206649"/>
                <a:gd name="connsiteX5" fmla="*/ 146629 w 226493"/>
                <a:gd name="connsiteY5" fmla="*/ 38892 h 206649"/>
                <a:gd name="connsiteX6" fmla="*/ 146629 w 226493"/>
                <a:gd name="connsiteY6" fmla="*/ 76855 h 206649"/>
                <a:gd name="connsiteX7" fmla="*/ 150765 w 226493"/>
                <a:gd name="connsiteY7" fmla="*/ 81265 h 206649"/>
                <a:gd name="connsiteX8" fmla="*/ 150881 w 226493"/>
                <a:gd name="connsiteY8" fmla="*/ 81267 h 206649"/>
                <a:gd name="connsiteX9" fmla="*/ 215347 w 226493"/>
                <a:gd name="connsiteY9" fmla="*/ 81267 h 206649"/>
                <a:gd name="connsiteX10" fmla="*/ 217419 w 226493"/>
                <a:gd name="connsiteY10" fmla="*/ 83353 h 206649"/>
                <a:gd name="connsiteX11" fmla="*/ 217416 w 226493"/>
                <a:gd name="connsiteY11" fmla="*/ 83472 h 206649"/>
                <a:gd name="connsiteX12" fmla="*/ 217416 w 226493"/>
                <a:gd name="connsiteY12" fmla="*/ 123061 h 206649"/>
                <a:gd name="connsiteX13" fmla="*/ 215347 w 226493"/>
                <a:gd name="connsiteY13" fmla="*/ 125267 h 206649"/>
                <a:gd name="connsiteX14" fmla="*/ 151111 w 226493"/>
                <a:gd name="connsiteY14" fmla="*/ 125267 h 206649"/>
                <a:gd name="connsiteX15" fmla="*/ 146858 w 226493"/>
                <a:gd name="connsiteY15" fmla="*/ 129561 h 206649"/>
                <a:gd name="connsiteX16" fmla="*/ 146859 w 226493"/>
                <a:gd name="connsiteY16" fmla="*/ 129678 h 206649"/>
                <a:gd name="connsiteX17" fmla="*/ 146859 w 226493"/>
                <a:gd name="connsiteY17" fmla="*/ 195620 h 206649"/>
                <a:gd name="connsiteX18" fmla="*/ 144676 w 226493"/>
                <a:gd name="connsiteY18" fmla="*/ 197826 h 206649"/>
                <a:gd name="connsiteX19" fmla="*/ 105835 w 226493"/>
                <a:gd name="connsiteY19" fmla="*/ 197826 h 206649"/>
                <a:gd name="connsiteX20" fmla="*/ 103652 w 226493"/>
                <a:gd name="connsiteY20" fmla="*/ 195620 h 206649"/>
                <a:gd name="connsiteX21" fmla="*/ 103652 w 226493"/>
                <a:gd name="connsiteY21" fmla="*/ 129678 h 206649"/>
                <a:gd name="connsiteX22" fmla="*/ 99400 w 226493"/>
                <a:gd name="connsiteY22" fmla="*/ 125267 h 206649"/>
                <a:gd name="connsiteX23" fmla="*/ 34934 w 226493"/>
                <a:gd name="connsiteY23" fmla="*/ 125267 h 206649"/>
                <a:gd name="connsiteX24" fmla="*/ 32865 w 226493"/>
                <a:gd name="connsiteY24" fmla="*/ 123061 h 206649"/>
                <a:gd name="connsiteX25" fmla="*/ 32865 w 226493"/>
                <a:gd name="connsiteY25" fmla="*/ 99842 h 206649"/>
                <a:gd name="connsiteX26" fmla="*/ 76187 w 226493"/>
                <a:gd name="connsiteY26" fmla="*/ 99842 h 206649"/>
                <a:gd name="connsiteX27" fmla="*/ 80440 w 226493"/>
                <a:gd name="connsiteY27" fmla="*/ 95547 h 206649"/>
                <a:gd name="connsiteX28" fmla="*/ 80439 w 226493"/>
                <a:gd name="connsiteY28" fmla="*/ 95430 h 206649"/>
                <a:gd name="connsiteX29" fmla="*/ 76421 w 226493"/>
                <a:gd name="connsiteY29" fmla="*/ 91135 h 206649"/>
                <a:gd name="connsiteX30" fmla="*/ 76187 w 226493"/>
                <a:gd name="connsiteY30" fmla="*/ 91135 h 206649"/>
                <a:gd name="connsiteX31" fmla="*/ 32865 w 226493"/>
                <a:gd name="connsiteY31" fmla="*/ 91135 h 206649"/>
                <a:gd name="connsiteX32" fmla="*/ 32865 w 226493"/>
                <a:gd name="connsiteY32" fmla="*/ 83356 h 206649"/>
                <a:gd name="connsiteX33" fmla="*/ 34815 w 226493"/>
                <a:gd name="connsiteY33" fmla="*/ 81154 h 206649"/>
                <a:gd name="connsiteX34" fmla="*/ 34934 w 226493"/>
                <a:gd name="connsiteY34" fmla="*/ 81151 h 206649"/>
                <a:gd name="connsiteX35" fmla="*/ 99400 w 226493"/>
                <a:gd name="connsiteY35" fmla="*/ 81151 h 206649"/>
                <a:gd name="connsiteX36" fmla="*/ 103652 w 226493"/>
                <a:gd name="connsiteY36" fmla="*/ 76739 h 206649"/>
                <a:gd name="connsiteX37" fmla="*/ 103652 w 226493"/>
                <a:gd name="connsiteY37" fmla="*/ 10913 h 206649"/>
                <a:gd name="connsiteX38" fmla="*/ 105598 w 226493"/>
                <a:gd name="connsiteY38" fmla="*/ 8707 h 206649"/>
                <a:gd name="connsiteX39" fmla="*/ 105835 w 226493"/>
                <a:gd name="connsiteY39" fmla="*/ 8707 h 206649"/>
                <a:gd name="connsiteX40" fmla="*/ 144446 w 226493"/>
                <a:gd name="connsiteY40" fmla="*/ 8707 h 206649"/>
                <a:gd name="connsiteX41" fmla="*/ 148050 w 226493"/>
                <a:gd name="connsiteY41" fmla="*/ 3640 h 206649"/>
                <a:gd name="connsiteX42" fmla="*/ 144446 w 226493"/>
                <a:gd name="connsiteY42" fmla="*/ 0 h 206649"/>
                <a:gd name="connsiteX43" fmla="*/ 105835 w 226493"/>
                <a:gd name="connsiteY43" fmla="*/ 0 h 206649"/>
                <a:gd name="connsiteX44" fmla="*/ 95033 w 226493"/>
                <a:gd name="connsiteY44" fmla="*/ 10913 h 206649"/>
                <a:gd name="connsiteX45" fmla="*/ 95033 w 226493"/>
                <a:gd name="connsiteY45" fmla="*/ 72559 h 206649"/>
                <a:gd name="connsiteX46" fmla="*/ 34934 w 226493"/>
                <a:gd name="connsiteY46" fmla="*/ 72559 h 206649"/>
                <a:gd name="connsiteX47" fmla="*/ 24247 w 226493"/>
                <a:gd name="connsiteY47" fmla="*/ 83472 h 206649"/>
                <a:gd name="connsiteX48" fmla="*/ 24247 w 226493"/>
                <a:gd name="connsiteY48" fmla="*/ 91251 h 206649"/>
                <a:gd name="connsiteX49" fmla="*/ 4367 w 226493"/>
                <a:gd name="connsiteY49" fmla="*/ 91251 h 206649"/>
                <a:gd name="connsiteX50" fmla="*/ 1 w 226493"/>
                <a:gd name="connsiteY50" fmla="*/ 95429 h 206649"/>
                <a:gd name="connsiteX51" fmla="*/ 0 w 226493"/>
                <a:gd name="connsiteY51" fmla="*/ 95546 h 206649"/>
                <a:gd name="connsiteX52" fmla="*/ 4367 w 226493"/>
                <a:gd name="connsiteY52" fmla="*/ 99958 h 206649"/>
                <a:gd name="connsiteX53" fmla="*/ 24706 w 226493"/>
                <a:gd name="connsiteY53" fmla="*/ 99958 h 206649"/>
                <a:gd name="connsiteX54" fmla="*/ 24706 w 226493"/>
                <a:gd name="connsiteY54" fmla="*/ 123177 h 206649"/>
                <a:gd name="connsiteX55" fmla="*/ 35393 w 226493"/>
                <a:gd name="connsiteY55" fmla="*/ 134090 h 206649"/>
                <a:gd name="connsiteX56" fmla="*/ 95493 w 226493"/>
                <a:gd name="connsiteY56" fmla="*/ 134090 h 206649"/>
                <a:gd name="connsiteX57" fmla="*/ 95493 w 226493"/>
                <a:gd name="connsiteY57" fmla="*/ 195736 h 206649"/>
                <a:gd name="connsiteX58" fmla="*/ 106295 w 226493"/>
                <a:gd name="connsiteY58" fmla="*/ 206649 h 206649"/>
                <a:gd name="connsiteX59" fmla="*/ 144906 w 226493"/>
                <a:gd name="connsiteY59" fmla="*/ 206649 h 206649"/>
                <a:gd name="connsiteX60" fmla="*/ 155707 w 226493"/>
                <a:gd name="connsiteY60" fmla="*/ 195736 h 206649"/>
                <a:gd name="connsiteX61" fmla="*/ 155707 w 226493"/>
                <a:gd name="connsiteY61" fmla="*/ 133974 h 206649"/>
                <a:gd name="connsiteX62" fmla="*/ 215807 w 226493"/>
                <a:gd name="connsiteY62" fmla="*/ 133974 h 206649"/>
                <a:gd name="connsiteX63" fmla="*/ 226494 w 226493"/>
                <a:gd name="connsiteY63" fmla="*/ 123061 h 206649"/>
                <a:gd name="connsiteX64" fmla="*/ 226494 w 226493"/>
                <a:gd name="connsiteY64" fmla="*/ 83472 h 206649"/>
                <a:gd name="connsiteX65" fmla="*/ 215698 w 226493"/>
                <a:gd name="connsiteY65" fmla="*/ 72554 h 206649"/>
                <a:gd name="connsiteX66" fmla="*/ 215347 w 226493"/>
                <a:gd name="connsiteY66" fmla="*/ 72559 h 206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26493" h="206649">
                  <a:moveTo>
                    <a:pt x="215347" y="72559"/>
                  </a:moveTo>
                  <a:lnTo>
                    <a:pt x="155248" y="72559"/>
                  </a:lnTo>
                  <a:lnTo>
                    <a:pt x="155248" y="38892"/>
                  </a:lnTo>
                  <a:cubicBezTo>
                    <a:pt x="155248" y="36455"/>
                    <a:pt x="153293" y="34480"/>
                    <a:pt x="150881" y="34480"/>
                  </a:cubicBezTo>
                  <a:cubicBezTo>
                    <a:pt x="148533" y="34479"/>
                    <a:pt x="146628" y="36402"/>
                    <a:pt x="146628" y="38775"/>
                  </a:cubicBezTo>
                  <a:cubicBezTo>
                    <a:pt x="146628" y="38813"/>
                    <a:pt x="146628" y="38852"/>
                    <a:pt x="146629" y="38892"/>
                  </a:cubicBezTo>
                  <a:lnTo>
                    <a:pt x="146629" y="76855"/>
                  </a:lnTo>
                  <a:cubicBezTo>
                    <a:pt x="146566" y="79227"/>
                    <a:pt x="148417" y="81200"/>
                    <a:pt x="150765" y="81265"/>
                  </a:cubicBezTo>
                  <a:cubicBezTo>
                    <a:pt x="150803" y="81267"/>
                    <a:pt x="150842" y="81267"/>
                    <a:pt x="150881" y="81267"/>
                  </a:cubicBezTo>
                  <a:lnTo>
                    <a:pt x="215347" y="81267"/>
                  </a:lnTo>
                  <a:cubicBezTo>
                    <a:pt x="216490" y="81264"/>
                    <a:pt x="217417" y="82199"/>
                    <a:pt x="217419" y="83353"/>
                  </a:cubicBezTo>
                  <a:cubicBezTo>
                    <a:pt x="217419" y="83392"/>
                    <a:pt x="217418" y="83433"/>
                    <a:pt x="217416" y="83472"/>
                  </a:cubicBezTo>
                  <a:lnTo>
                    <a:pt x="217416" y="123061"/>
                  </a:lnTo>
                  <a:cubicBezTo>
                    <a:pt x="217417" y="124236"/>
                    <a:pt x="216508" y="125205"/>
                    <a:pt x="215347" y="125267"/>
                  </a:cubicBezTo>
                  <a:lnTo>
                    <a:pt x="151111" y="125267"/>
                  </a:lnTo>
                  <a:cubicBezTo>
                    <a:pt x="148763" y="125266"/>
                    <a:pt x="146858" y="127188"/>
                    <a:pt x="146858" y="129561"/>
                  </a:cubicBezTo>
                  <a:cubicBezTo>
                    <a:pt x="146858" y="129599"/>
                    <a:pt x="146858" y="129639"/>
                    <a:pt x="146859" y="129678"/>
                  </a:cubicBezTo>
                  <a:lnTo>
                    <a:pt x="146859" y="195620"/>
                  </a:lnTo>
                  <a:cubicBezTo>
                    <a:pt x="146802" y="196814"/>
                    <a:pt x="145857" y="197768"/>
                    <a:pt x="144676" y="197826"/>
                  </a:cubicBezTo>
                  <a:lnTo>
                    <a:pt x="105835" y="197826"/>
                  </a:lnTo>
                  <a:cubicBezTo>
                    <a:pt x="104630" y="197826"/>
                    <a:pt x="103652" y="196838"/>
                    <a:pt x="103652" y="195620"/>
                  </a:cubicBezTo>
                  <a:lnTo>
                    <a:pt x="103652" y="129678"/>
                  </a:lnTo>
                  <a:cubicBezTo>
                    <a:pt x="103653" y="127287"/>
                    <a:pt x="101767" y="125329"/>
                    <a:pt x="99400" y="125267"/>
                  </a:cubicBezTo>
                  <a:lnTo>
                    <a:pt x="34934" y="125267"/>
                  </a:lnTo>
                  <a:cubicBezTo>
                    <a:pt x="33773" y="125205"/>
                    <a:pt x="32864" y="124236"/>
                    <a:pt x="32865" y="123061"/>
                  </a:cubicBezTo>
                  <a:lnTo>
                    <a:pt x="32865" y="99842"/>
                  </a:lnTo>
                  <a:lnTo>
                    <a:pt x="76187" y="99842"/>
                  </a:lnTo>
                  <a:cubicBezTo>
                    <a:pt x="78535" y="99843"/>
                    <a:pt x="80440" y="97920"/>
                    <a:pt x="80440" y="95547"/>
                  </a:cubicBezTo>
                  <a:cubicBezTo>
                    <a:pt x="80440" y="95509"/>
                    <a:pt x="80440" y="95470"/>
                    <a:pt x="80439" y="95430"/>
                  </a:cubicBezTo>
                  <a:cubicBezTo>
                    <a:pt x="80504" y="93123"/>
                    <a:pt x="78704" y="91200"/>
                    <a:pt x="76421" y="91135"/>
                  </a:cubicBezTo>
                  <a:cubicBezTo>
                    <a:pt x="76343" y="91132"/>
                    <a:pt x="76266" y="91132"/>
                    <a:pt x="76187" y="91135"/>
                  </a:cubicBezTo>
                  <a:lnTo>
                    <a:pt x="32865" y="91135"/>
                  </a:lnTo>
                  <a:lnTo>
                    <a:pt x="32865" y="83356"/>
                  </a:lnTo>
                  <a:cubicBezTo>
                    <a:pt x="32802" y="82203"/>
                    <a:pt x="33675" y="81218"/>
                    <a:pt x="34815" y="81154"/>
                  </a:cubicBezTo>
                  <a:cubicBezTo>
                    <a:pt x="34854" y="81152"/>
                    <a:pt x="34895" y="81151"/>
                    <a:pt x="34934" y="81151"/>
                  </a:cubicBezTo>
                  <a:lnTo>
                    <a:pt x="99400" y="81151"/>
                  </a:lnTo>
                  <a:cubicBezTo>
                    <a:pt x="101767" y="81088"/>
                    <a:pt x="103653" y="79130"/>
                    <a:pt x="103652" y="76739"/>
                  </a:cubicBezTo>
                  <a:lnTo>
                    <a:pt x="103652" y="10913"/>
                  </a:lnTo>
                  <a:cubicBezTo>
                    <a:pt x="103586" y="9761"/>
                    <a:pt x="104458" y="8773"/>
                    <a:pt x="105598" y="8707"/>
                  </a:cubicBezTo>
                  <a:cubicBezTo>
                    <a:pt x="105678" y="8702"/>
                    <a:pt x="105756" y="8702"/>
                    <a:pt x="105835" y="8707"/>
                  </a:cubicBezTo>
                  <a:lnTo>
                    <a:pt x="144446" y="8707"/>
                  </a:lnTo>
                  <a:cubicBezTo>
                    <a:pt x="146826" y="8314"/>
                    <a:pt x="148439" y="6045"/>
                    <a:pt x="148050" y="3640"/>
                  </a:cubicBezTo>
                  <a:cubicBezTo>
                    <a:pt x="147746" y="1771"/>
                    <a:pt x="146296" y="306"/>
                    <a:pt x="144446" y="0"/>
                  </a:cubicBezTo>
                  <a:lnTo>
                    <a:pt x="105835" y="0"/>
                  </a:lnTo>
                  <a:cubicBezTo>
                    <a:pt x="99870" y="0"/>
                    <a:pt x="95033" y="4886"/>
                    <a:pt x="95033" y="10913"/>
                  </a:cubicBezTo>
                  <a:lnTo>
                    <a:pt x="95033" y="72559"/>
                  </a:lnTo>
                  <a:lnTo>
                    <a:pt x="34934" y="72559"/>
                  </a:lnTo>
                  <a:cubicBezTo>
                    <a:pt x="29013" y="72623"/>
                    <a:pt x="24247" y="77490"/>
                    <a:pt x="24247" y="83472"/>
                  </a:cubicBezTo>
                  <a:lnTo>
                    <a:pt x="24247" y="91251"/>
                  </a:lnTo>
                  <a:lnTo>
                    <a:pt x="4367" y="91251"/>
                  </a:lnTo>
                  <a:cubicBezTo>
                    <a:pt x="2019" y="91187"/>
                    <a:pt x="65" y="93057"/>
                    <a:pt x="1" y="95429"/>
                  </a:cubicBezTo>
                  <a:cubicBezTo>
                    <a:pt x="0" y="95467"/>
                    <a:pt x="0" y="95507"/>
                    <a:pt x="0" y="95546"/>
                  </a:cubicBezTo>
                  <a:cubicBezTo>
                    <a:pt x="0" y="97983"/>
                    <a:pt x="1955" y="99958"/>
                    <a:pt x="4367" y="99958"/>
                  </a:cubicBezTo>
                  <a:lnTo>
                    <a:pt x="24706" y="99958"/>
                  </a:lnTo>
                  <a:lnTo>
                    <a:pt x="24706" y="123177"/>
                  </a:lnTo>
                  <a:cubicBezTo>
                    <a:pt x="24706" y="129159"/>
                    <a:pt x="29473" y="134026"/>
                    <a:pt x="35393" y="134090"/>
                  </a:cubicBezTo>
                  <a:lnTo>
                    <a:pt x="95493" y="134090"/>
                  </a:lnTo>
                  <a:lnTo>
                    <a:pt x="95493" y="195736"/>
                  </a:lnTo>
                  <a:cubicBezTo>
                    <a:pt x="95493" y="201763"/>
                    <a:pt x="100330" y="206649"/>
                    <a:pt x="106295" y="206649"/>
                  </a:cubicBezTo>
                  <a:lnTo>
                    <a:pt x="144906" y="206649"/>
                  </a:lnTo>
                  <a:cubicBezTo>
                    <a:pt x="150871" y="206649"/>
                    <a:pt x="155707" y="201763"/>
                    <a:pt x="155707" y="195736"/>
                  </a:cubicBezTo>
                  <a:lnTo>
                    <a:pt x="155707" y="133974"/>
                  </a:lnTo>
                  <a:lnTo>
                    <a:pt x="215807" y="133974"/>
                  </a:lnTo>
                  <a:cubicBezTo>
                    <a:pt x="221727" y="133910"/>
                    <a:pt x="226494" y="129043"/>
                    <a:pt x="226494" y="123061"/>
                  </a:cubicBezTo>
                  <a:lnTo>
                    <a:pt x="226494" y="83472"/>
                  </a:lnTo>
                  <a:cubicBezTo>
                    <a:pt x="226497" y="77446"/>
                    <a:pt x="221663" y="72557"/>
                    <a:pt x="215698" y="72554"/>
                  </a:cubicBezTo>
                  <a:cubicBezTo>
                    <a:pt x="215581" y="72554"/>
                    <a:pt x="215465" y="72556"/>
                    <a:pt x="215347" y="72559"/>
                  </a:cubicBezTo>
                  <a:close/>
                </a:path>
              </a:pathLst>
            </a:custGeom>
            <a:solidFill>
              <a:schemeClr val="bg1"/>
            </a:solidFill>
            <a:ln w="11486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" name="Forme libre 10">
              <a:extLst>
                <a:ext uri="{FF2B5EF4-FFF2-40B4-BE49-F238E27FC236}">
                  <a16:creationId xmlns:a16="http://schemas.microsoft.com/office/drawing/2014/main" id="{EA76AAC0-3F7B-A5EA-0CEB-5FFD6568FB42}"/>
                </a:ext>
              </a:extLst>
            </p:cNvPr>
            <p:cNvSpPr/>
            <p:nvPr/>
          </p:nvSpPr>
          <p:spPr>
            <a:xfrm>
              <a:off x="6348866" y="6109918"/>
              <a:ext cx="7815" cy="9244"/>
            </a:xfrm>
            <a:custGeom>
              <a:avLst/>
              <a:gdLst>
                <a:gd name="connsiteX0" fmla="*/ 58 w 7815"/>
                <a:gd name="connsiteY0" fmla="*/ 4622 h 9244"/>
                <a:gd name="connsiteX1" fmla="*/ 3240 w 7815"/>
                <a:gd name="connsiteY1" fmla="*/ 9186 h 9244"/>
                <a:gd name="connsiteX2" fmla="*/ 7757 w 7815"/>
                <a:gd name="connsiteY2" fmla="*/ 5971 h 9244"/>
                <a:gd name="connsiteX3" fmla="*/ 7757 w 7815"/>
                <a:gd name="connsiteY3" fmla="*/ 4622 h 9244"/>
                <a:gd name="connsiteX4" fmla="*/ 4575 w 7815"/>
                <a:gd name="connsiteY4" fmla="*/ 59 h 9244"/>
                <a:gd name="connsiteX5" fmla="*/ 58 w 7815"/>
                <a:gd name="connsiteY5" fmla="*/ 3273 h 9244"/>
                <a:gd name="connsiteX6" fmla="*/ 58 w 7815"/>
                <a:gd name="connsiteY6" fmla="*/ 4622 h 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5" h="9244">
                  <a:moveTo>
                    <a:pt x="58" y="4622"/>
                  </a:moveTo>
                  <a:cubicBezTo>
                    <a:pt x="-311" y="6770"/>
                    <a:pt x="1114" y="8813"/>
                    <a:pt x="3240" y="9186"/>
                  </a:cubicBezTo>
                  <a:cubicBezTo>
                    <a:pt x="5366" y="9559"/>
                    <a:pt x="7388" y="8119"/>
                    <a:pt x="7757" y="5971"/>
                  </a:cubicBezTo>
                  <a:cubicBezTo>
                    <a:pt x="7834" y="5524"/>
                    <a:pt x="7834" y="5068"/>
                    <a:pt x="7757" y="4622"/>
                  </a:cubicBezTo>
                  <a:cubicBezTo>
                    <a:pt x="8126" y="2475"/>
                    <a:pt x="6701" y="431"/>
                    <a:pt x="4575" y="59"/>
                  </a:cubicBezTo>
                  <a:cubicBezTo>
                    <a:pt x="2449" y="-314"/>
                    <a:pt x="427" y="1126"/>
                    <a:pt x="58" y="3273"/>
                  </a:cubicBezTo>
                  <a:cubicBezTo>
                    <a:pt x="-19" y="3720"/>
                    <a:pt x="-19" y="4177"/>
                    <a:pt x="58" y="4622"/>
                  </a:cubicBezTo>
                  <a:close/>
                </a:path>
              </a:pathLst>
            </a:custGeom>
            <a:solidFill>
              <a:schemeClr val="bg1"/>
            </a:solidFill>
            <a:ln w="11486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" name="Forme libre 11">
              <a:extLst>
                <a:ext uri="{FF2B5EF4-FFF2-40B4-BE49-F238E27FC236}">
                  <a16:creationId xmlns:a16="http://schemas.microsoft.com/office/drawing/2014/main" id="{667029F9-2BE2-6295-0F4B-16413F78AAEB}"/>
                </a:ext>
              </a:extLst>
            </p:cNvPr>
            <p:cNvSpPr/>
            <p:nvPr/>
          </p:nvSpPr>
          <p:spPr>
            <a:xfrm>
              <a:off x="6326746" y="6322815"/>
              <a:ext cx="7814" cy="7894"/>
            </a:xfrm>
            <a:custGeom>
              <a:avLst/>
              <a:gdLst>
                <a:gd name="connsiteX0" fmla="*/ 3907 w 7814"/>
                <a:gd name="connsiteY0" fmla="*/ 7894 h 7894"/>
                <a:gd name="connsiteX1" fmla="*/ 7814 w 7814"/>
                <a:gd name="connsiteY1" fmla="*/ 3947 h 7894"/>
                <a:gd name="connsiteX2" fmla="*/ 3907 w 7814"/>
                <a:gd name="connsiteY2" fmla="*/ 0 h 7894"/>
                <a:gd name="connsiteX3" fmla="*/ 0 w 7814"/>
                <a:gd name="connsiteY3" fmla="*/ 3947 h 7894"/>
                <a:gd name="connsiteX4" fmla="*/ 3907 w 7814"/>
                <a:gd name="connsiteY4" fmla="*/ 7894 h 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4" h="7894">
                  <a:moveTo>
                    <a:pt x="3907" y="7894"/>
                  </a:moveTo>
                  <a:cubicBezTo>
                    <a:pt x="6065" y="7894"/>
                    <a:pt x="7814" y="6127"/>
                    <a:pt x="7814" y="3947"/>
                  </a:cubicBezTo>
                  <a:cubicBezTo>
                    <a:pt x="7814" y="1767"/>
                    <a:pt x="6065" y="0"/>
                    <a:pt x="3907" y="0"/>
                  </a:cubicBezTo>
                  <a:cubicBezTo>
                    <a:pt x="1774" y="60"/>
                    <a:pt x="60" y="1793"/>
                    <a:pt x="0" y="3947"/>
                  </a:cubicBezTo>
                  <a:cubicBezTo>
                    <a:pt x="0" y="6127"/>
                    <a:pt x="1749" y="7894"/>
                    <a:pt x="3907" y="7894"/>
                  </a:cubicBezTo>
                  <a:close/>
                </a:path>
              </a:pathLst>
            </a:custGeom>
            <a:solidFill>
              <a:schemeClr val="bg1"/>
            </a:solidFill>
            <a:ln w="11486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3" name="Forme libre 12">
              <a:extLst>
                <a:ext uri="{FF2B5EF4-FFF2-40B4-BE49-F238E27FC236}">
                  <a16:creationId xmlns:a16="http://schemas.microsoft.com/office/drawing/2014/main" id="{8B7DD59E-1F3A-46C8-34A7-062FE53A6614}"/>
                </a:ext>
              </a:extLst>
            </p:cNvPr>
            <p:cNvSpPr/>
            <p:nvPr/>
          </p:nvSpPr>
          <p:spPr>
            <a:xfrm>
              <a:off x="6074743" y="6318983"/>
              <a:ext cx="7814" cy="7894"/>
            </a:xfrm>
            <a:custGeom>
              <a:avLst/>
              <a:gdLst>
                <a:gd name="connsiteX0" fmla="*/ 4020 w 7814"/>
                <a:gd name="connsiteY0" fmla="*/ 2 h 7894"/>
                <a:gd name="connsiteX1" fmla="*/ 2 w 7814"/>
                <a:gd name="connsiteY1" fmla="*/ 3833 h 7894"/>
                <a:gd name="connsiteX2" fmla="*/ 3794 w 7814"/>
                <a:gd name="connsiteY2" fmla="*/ 7893 h 7894"/>
                <a:gd name="connsiteX3" fmla="*/ 7812 w 7814"/>
                <a:gd name="connsiteY3" fmla="*/ 4062 h 7894"/>
                <a:gd name="connsiteX4" fmla="*/ 7812 w 7814"/>
                <a:gd name="connsiteY4" fmla="*/ 3833 h 7894"/>
                <a:gd name="connsiteX5" fmla="*/ 4020 w 7814"/>
                <a:gd name="connsiteY5" fmla="*/ 2 h 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14" h="7894">
                  <a:moveTo>
                    <a:pt x="4020" y="2"/>
                  </a:moveTo>
                  <a:cubicBezTo>
                    <a:pt x="1863" y="-61"/>
                    <a:pt x="64" y="1654"/>
                    <a:pt x="2" y="3833"/>
                  </a:cubicBezTo>
                  <a:cubicBezTo>
                    <a:pt x="-61" y="6012"/>
                    <a:pt x="1637" y="7830"/>
                    <a:pt x="3794" y="7893"/>
                  </a:cubicBezTo>
                  <a:cubicBezTo>
                    <a:pt x="5951" y="7957"/>
                    <a:pt x="7750" y="6241"/>
                    <a:pt x="7812" y="4062"/>
                  </a:cubicBezTo>
                  <a:cubicBezTo>
                    <a:pt x="7815" y="3985"/>
                    <a:pt x="7815" y="3909"/>
                    <a:pt x="7812" y="3833"/>
                  </a:cubicBezTo>
                  <a:cubicBezTo>
                    <a:pt x="7752" y="1743"/>
                    <a:pt x="6089" y="62"/>
                    <a:pt x="4020" y="2"/>
                  </a:cubicBezTo>
                  <a:close/>
                </a:path>
              </a:pathLst>
            </a:custGeom>
            <a:solidFill>
              <a:schemeClr val="bg1"/>
            </a:solidFill>
            <a:ln w="11486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" name="Forme libre 13">
              <a:extLst>
                <a:ext uri="{FF2B5EF4-FFF2-40B4-BE49-F238E27FC236}">
                  <a16:creationId xmlns:a16="http://schemas.microsoft.com/office/drawing/2014/main" id="{C61D9195-7F36-17F7-9A01-3ABBF9FE2D96}"/>
                </a:ext>
              </a:extLst>
            </p:cNvPr>
            <p:cNvSpPr/>
            <p:nvPr/>
          </p:nvSpPr>
          <p:spPr>
            <a:xfrm>
              <a:off x="6294898" y="6182282"/>
              <a:ext cx="28532" cy="8824"/>
            </a:xfrm>
            <a:custGeom>
              <a:avLst/>
              <a:gdLst>
                <a:gd name="connsiteX0" fmla="*/ 5073 w 28532"/>
                <a:gd name="connsiteY0" fmla="*/ 59 h 8824"/>
                <a:gd name="connsiteX1" fmla="*/ 58 w 28532"/>
                <a:gd name="connsiteY1" fmla="*/ 3699 h 8824"/>
                <a:gd name="connsiteX2" fmla="*/ 3661 w 28532"/>
                <a:gd name="connsiteY2" fmla="*/ 8766 h 8824"/>
                <a:gd name="connsiteX3" fmla="*/ 5073 w 28532"/>
                <a:gd name="connsiteY3" fmla="*/ 8766 h 8824"/>
                <a:gd name="connsiteX4" fmla="*/ 23459 w 28532"/>
                <a:gd name="connsiteY4" fmla="*/ 8766 h 8824"/>
                <a:gd name="connsiteX5" fmla="*/ 28474 w 28532"/>
                <a:gd name="connsiteY5" fmla="*/ 5125 h 8824"/>
                <a:gd name="connsiteX6" fmla="*/ 24872 w 28532"/>
                <a:gd name="connsiteY6" fmla="*/ 59 h 8824"/>
                <a:gd name="connsiteX7" fmla="*/ 23459 w 28532"/>
                <a:gd name="connsiteY7" fmla="*/ 59 h 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32" h="8824">
                  <a:moveTo>
                    <a:pt x="5073" y="59"/>
                  </a:moveTo>
                  <a:cubicBezTo>
                    <a:pt x="2693" y="-335"/>
                    <a:pt x="448" y="1295"/>
                    <a:pt x="58" y="3699"/>
                  </a:cubicBezTo>
                  <a:cubicBezTo>
                    <a:pt x="-332" y="6104"/>
                    <a:pt x="1281" y="8372"/>
                    <a:pt x="3661" y="8766"/>
                  </a:cubicBezTo>
                  <a:cubicBezTo>
                    <a:pt x="4129" y="8844"/>
                    <a:pt x="4605" y="8844"/>
                    <a:pt x="5073" y="8766"/>
                  </a:cubicBezTo>
                  <a:lnTo>
                    <a:pt x="23459" y="8766"/>
                  </a:lnTo>
                  <a:cubicBezTo>
                    <a:pt x="25839" y="9159"/>
                    <a:pt x="28085" y="7529"/>
                    <a:pt x="28474" y="5125"/>
                  </a:cubicBezTo>
                  <a:cubicBezTo>
                    <a:pt x="28865" y="2721"/>
                    <a:pt x="27251" y="452"/>
                    <a:pt x="24872" y="59"/>
                  </a:cubicBezTo>
                  <a:cubicBezTo>
                    <a:pt x="24404" y="-19"/>
                    <a:pt x="23927" y="-19"/>
                    <a:pt x="23459" y="59"/>
                  </a:cubicBezTo>
                  <a:close/>
                </a:path>
              </a:pathLst>
            </a:custGeom>
            <a:solidFill>
              <a:schemeClr val="bg1"/>
            </a:solidFill>
            <a:ln w="11486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4F6642A8-06A7-FF81-8EE2-EB7F87F15EA1}"/>
                </a:ext>
              </a:extLst>
            </p:cNvPr>
            <p:cNvSpPr/>
            <p:nvPr/>
          </p:nvSpPr>
          <p:spPr>
            <a:xfrm>
              <a:off x="6042565" y="5979986"/>
              <a:ext cx="293028" cy="405172"/>
            </a:xfrm>
            <a:custGeom>
              <a:avLst/>
              <a:gdLst>
                <a:gd name="connsiteX0" fmla="*/ 288088 w 293028"/>
                <a:gd name="connsiteY0" fmla="*/ 362565 h 405172"/>
                <a:gd name="connsiteX1" fmla="*/ 283836 w 293028"/>
                <a:gd name="connsiteY1" fmla="*/ 366977 h 405172"/>
                <a:gd name="connsiteX2" fmla="*/ 283836 w 293028"/>
                <a:gd name="connsiteY2" fmla="*/ 387409 h 405172"/>
                <a:gd name="connsiteX3" fmla="*/ 279354 w 293028"/>
                <a:gd name="connsiteY3" fmla="*/ 395072 h 405172"/>
                <a:gd name="connsiteX4" fmla="*/ 270851 w 293028"/>
                <a:gd name="connsiteY4" fmla="*/ 395072 h 405172"/>
                <a:gd name="connsiteX5" fmla="*/ 148468 w 293028"/>
                <a:gd name="connsiteY5" fmla="*/ 319842 h 405172"/>
                <a:gd name="connsiteX6" fmla="*/ 143986 w 293028"/>
                <a:gd name="connsiteY6" fmla="*/ 319842 h 405172"/>
                <a:gd name="connsiteX7" fmla="*/ 21604 w 293028"/>
                <a:gd name="connsiteY7" fmla="*/ 394724 h 405172"/>
                <a:gd name="connsiteX8" fmla="*/ 12985 w 293028"/>
                <a:gd name="connsiteY8" fmla="*/ 394724 h 405172"/>
                <a:gd name="connsiteX9" fmla="*/ 8619 w 293028"/>
                <a:gd name="connsiteY9" fmla="*/ 387061 h 405172"/>
                <a:gd name="connsiteX10" fmla="*/ 8619 w 293028"/>
                <a:gd name="connsiteY10" fmla="*/ 17530 h 405172"/>
                <a:gd name="connsiteX11" fmla="*/ 17237 w 293028"/>
                <a:gd name="connsiteY11" fmla="*/ 8707 h 405172"/>
                <a:gd name="connsiteX12" fmla="*/ 275792 w 293028"/>
                <a:gd name="connsiteY12" fmla="*/ 8707 h 405172"/>
                <a:gd name="connsiteX13" fmla="*/ 284410 w 293028"/>
                <a:gd name="connsiteY13" fmla="*/ 17530 h 405172"/>
                <a:gd name="connsiteX14" fmla="*/ 284410 w 293028"/>
                <a:gd name="connsiteY14" fmla="*/ 89277 h 405172"/>
                <a:gd name="connsiteX15" fmla="*/ 289425 w 293028"/>
                <a:gd name="connsiteY15" fmla="*/ 92917 h 405172"/>
                <a:gd name="connsiteX16" fmla="*/ 293029 w 293028"/>
                <a:gd name="connsiteY16" fmla="*/ 89277 h 405172"/>
                <a:gd name="connsiteX17" fmla="*/ 293029 w 293028"/>
                <a:gd name="connsiteY17" fmla="*/ 17530 h 405172"/>
                <a:gd name="connsiteX18" fmla="*/ 275792 w 293028"/>
                <a:gd name="connsiteY18" fmla="*/ 0 h 405172"/>
                <a:gd name="connsiteX19" fmla="*/ 17237 w 293028"/>
                <a:gd name="connsiteY19" fmla="*/ 0 h 405172"/>
                <a:gd name="connsiteX20" fmla="*/ 0 w 293028"/>
                <a:gd name="connsiteY20" fmla="*/ 17530 h 405172"/>
                <a:gd name="connsiteX21" fmla="*/ 0 w 293028"/>
                <a:gd name="connsiteY21" fmla="*/ 387409 h 405172"/>
                <a:gd name="connsiteX22" fmla="*/ 8734 w 293028"/>
                <a:gd name="connsiteY22" fmla="*/ 402618 h 405172"/>
                <a:gd name="connsiteX23" fmla="*/ 26085 w 293028"/>
                <a:gd name="connsiteY23" fmla="*/ 402618 h 405172"/>
                <a:gd name="connsiteX24" fmla="*/ 146170 w 293028"/>
                <a:gd name="connsiteY24" fmla="*/ 328898 h 405172"/>
                <a:gd name="connsiteX25" fmla="*/ 266369 w 293028"/>
                <a:gd name="connsiteY25" fmla="*/ 402618 h 405172"/>
                <a:gd name="connsiteX26" fmla="*/ 275217 w 293028"/>
                <a:gd name="connsiteY26" fmla="*/ 405172 h 405172"/>
                <a:gd name="connsiteX27" fmla="*/ 283721 w 293028"/>
                <a:gd name="connsiteY27" fmla="*/ 402850 h 405172"/>
                <a:gd name="connsiteX28" fmla="*/ 292454 w 293028"/>
                <a:gd name="connsiteY28" fmla="*/ 387642 h 405172"/>
                <a:gd name="connsiteX29" fmla="*/ 292454 w 293028"/>
                <a:gd name="connsiteY29" fmla="*/ 366977 h 405172"/>
                <a:gd name="connsiteX30" fmla="*/ 288088 w 293028"/>
                <a:gd name="connsiteY30" fmla="*/ 362565 h 405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93028" h="405172">
                  <a:moveTo>
                    <a:pt x="288088" y="362565"/>
                  </a:moveTo>
                  <a:cubicBezTo>
                    <a:pt x="285720" y="362628"/>
                    <a:pt x="283835" y="364585"/>
                    <a:pt x="283836" y="366977"/>
                  </a:cubicBezTo>
                  <a:lnTo>
                    <a:pt x="283836" y="387409"/>
                  </a:lnTo>
                  <a:cubicBezTo>
                    <a:pt x="283820" y="390594"/>
                    <a:pt x="282108" y="393522"/>
                    <a:pt x="279354" y="395072"/>
                  </a:cubicBezTo>
                  <a:cubicBezTo>
                    <a:pt x="276751" y="396709"/>
                    <a:pt x="273453" y="396709"/>
                    <a:pt x="270851" y="395072"/>
                  </a:cubicBezTo>
                  <a:lnTo>
                    <a:pt x="148468" y="319842"/>
                  </a:lnTo>
                  <a:cubicBezTo>
                    <a:pt x="147081" y="319033"/>
                    <a:pt x="145373" y="319033"/>
                    <a:pt x="143986" y="319842"/>
                  </a:cubicBezTo>
                  <a:lnTo>
                    <a:pt x="21604" y="394724"/>
                  </a:lnTo>
                  <a:cubicBezTo>
                    <a:pt x="18958" y="396355"/>
                    <a:pt x="15631" y="396355"/>
                    <a:pt x="12985" y="394724"/>
                  </a:cubicBezTo>
                  <a:cubicBezTo>
                    <a:pt x="10294" y="393126"/>
                    <a:pt x="8635" y="390214"/>
                    <a:pt x="8619" y="387061"/>
                  </a:cubicBezTo>
                  <a:lnTo>
                    <a:pt x="8619" y="17530"/>
                  </a:lnTo>
                  <a:cubicBezTo>
                    <a:pt x="8618" y="12702"/>
                    <a:pt x="12459" y="8771"/>
                    <a:pt x="17237" y="8707"/>
                  </a:cubicBezTo>
                  <a:lnTo>
                    <a:pt x="275792" y="8707"/>
                  </a:lnTo>
                  <a:cubicBezTo>
                    <a:pt x="280570" y="8771"/>
                    <a:pt x="284410" y="12702"/>
                    <a:pt x="284410" y="17530"/>
                  </a:cubicBezTo>
                  <a:lnTo>
                    <a:pt x="284410" y="89277"/>
                  </a:lnTo>
                  <a:cubicBezTo>
                    <a:pt x="284800" y="91682"/>
                    <a:pt x="287045" y="93311"/>
                    <a:pt x="289425" y="92917"/>
                  </a:cubicBezTo>
                  <a:cubicBezTo>
                    <a:pt x="291275" y="92611"/>
                    <a:pt x="292726" y="91146"/>
                    <a:pt x="293029" y="89277"/>
                  </a:cubicBezTo>
                  <a:lnTo>
                    <a:pt x="293029" y="17530"/>
                  </a:lnTo>
                  <a:cubicBezTo>
                    <a:pt x="293029" y="7894"/>
                    <a:pt x="285330" y="64"/>
                    <a:pt x="275792" y="0"/>
                  </a:cubicBezTo>
                  <a:lnTo>
                    <a:pt x="17237" y="0"/>
                  </a:lnTo>
                  <a:cubicBezTo>
                    <a:pt x="7699" y="64"/>
                    <a:pt x="0" y="7894"/>
                    <a:pt x="0" y="17530"/>
                  </a:cubicBezTo>
                  <a:lnTo>
                    <a:pt x="0" y="387409"/>
                  </a:lnTo>
                  <a:cubicBezTo>
                    <a:pt x="-22" y="393701"/>
                    <a:pt x="3317" y="399515"/>
                    <a:pt x="8734" y="402618"/>
                  </a:cubicBezTo>
                  <a:cubicBezTo>
                    <a:pt x="14068" y="405874"/>
                    <a:pt x="20750" y="405874"/>
                    <a:pt x="26085" y="402618"/>
                  </a:cubicBezTo>
                  <a:lnTo>
                    <a:pt x="146170" y="328898"/>
                  </a:lnTo>
                  <a:lnTo>
                    <a:pt x="266369" y="402618"/>
                  </a:lnTo>
                  <a:cubicBezTo>
                    <a:pt x="269012" y="404315"/>
                    <a:pt x="272086" y="405202"/>
                    <a:pt x="275217" y="405172"/>
                  </a:cubicBezTo>
                  <a:cubicBezTo>
                    <a:pt x="278209" y="405200"/>
                    <a:pt x="281150" y="404397"/>
                    <a:pt x="283721" y="402850"/>
                  </a:cubicBezTo>
                  <a:cubicBezTo>
                    <a:pt x="289138" y="399747"/>
                    <a:pt x="292476" y="393933"/>
                    <a:pt x="292454" y="387642"/>
                  </a:cubicBezTo>
                  <a:lnTo>
                    <a:pt x="292454" y="366977"/>
                  </a:lnTo>
                  <a:cubicBezTo>
                    <a:pt x="292454" y="364540"/>
                    <a:pt x="290500" y="362565"/>
                    <a:pt x="288088" y="362565"/>
                  </a:cubicBezTo>
                  <a:close/>
                </a:path>
              </a:pathLst>
            </a:custGeom>
            <a:solidFill>
              <a:schemeClr val="bg1"/>
            </a:solidFill>
            <a:ln w="11486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" name="Forme libre 15">
              <a:extLst>
                <a:ext uri="{FF2B5EF4-FFF2-40B4-BE49-F238E27FC236}">
                  <a16:creationId xmlns:a16="http://schemas.microsoft.com/office/drawing/2014/main" id="{24933316-7644-E859-116F-E3461C0A249B}"/>
                </a:ext>
              </a:extLst>
            </p:cNvPr>
            <p:cNvSpPr/>
            <p:nvPr/>
          </p:nvSpPr>
          <p:spPr>
            <a:xfrm>
              <a:off x="6096467" y="6273652"/>
              <a:ext cx="64342" cy="43591"/>
            </a:xfrm>
            <a:custGeom>
              <a:avLst/>
              <a:gdLst>
                <a:gd name="connsiteX0" fmla="*/ 57795 w 64342"/>
                <a:gd name="connsiteY0" fmla="*/ 752 h 43591"/>
                <a:gd name="connsiteX1" fmla="*/ 2062 w 64342"/>
                <a:gd name="connsiteY1" fmla="*/ 35581 h 43591"/>
                <a:gd name="connsiteX2" fmla="*/ 568 w 64342"/>
                <a:gd name="connsiteY2" fmla="*/ 41501 h 43591"/>
                <a:gd name="connsiteX3" fmla="*/ 4245 w 64342"/>
                <a:gd name="connsiteY3" fmla="*/ 43591 h 43591"/>
                <a:gd name="connsiteX4" fmla="*/ 6543 w 64342"/>
                <a:gd name="connsiteY4" fmla="*/ 42895 h 43591"/>
                <a:gd name="connsiteX5" fmla="*/ 62276 w 64342"/>
                <a:gd name="connsiteY5" fmla="*/ 8066 h 43591"/>
                <a:gd name="connsiteX6" fmla="*/ 63713 w 64342"/>
                <a:gd name="connsiteY6" fmla="*/ 2087 h 43591"/>
                <a:gd name="connsiteX7" fmla="*/ 57795 w 64342"/>
                <a:gd name="connsiteY7" fmla="*/ 636 h 4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342" h="43591">
                  <a:moveTo>
                    <a:pt x="57795" y="752"/>
                  </a:moveTo>
                  <a:lnTo>
                    <a:pt x="2062" y="35581"/>
                  </a:lnTo>
                  <a:cubicBezTo>
                    <a:pt x="73" y="36830"/>
                    <a:pt x="-587" y="39442"/>
                    <a:pt x="568" y="41501"/>
                  </a:cubicBezTo>
                  <a:cubicBezTo>
                    <a:pt x="1341" y="42806"/>
                    <a:pt x="2740" y="43602"/>
                    <a:pt x="4245" y="43591"/>
                  </a:cubicBezTo>
                  <a:cubicBezTo>
                    <a:pt x="5062" y="43594"/>
                    <a:pt x="5862" y="43351"/>
                    <a:pt x="6543" y="42895"/>
                  </a:cubicBezTo>
                  <a:lnTo>
                    <a:pt x="62276" y="8066"/>
                  </a:lnTo>
                  <a:cubicBezTo>
                    <a:pt x="64307" y="6816"/>
                    <a:pt x="64950" y="4139"/>
                    <a:pt x="63713" y="2087"/>
                  </a:cubicBezTo>
                  <a:cubicBezTo>
                    <a:pt x="62475" y="36"/>
                    <a:pt x="59825" y="-614"/>
                    <a:pt x="57795" y="636"/>
                  </a:cubicBezTo>
                  <a:close/>
                </a:path>
              </a:pathLst>
            </a:custGeom>
            <a:solidFill>
              <a:schemeClr val="bg1"/>
            </a:solidFill>
            <a:ln w="11486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" name="Forme libre 16">
              <a:extLst>
                <a:ext uri="{FF2B5EF4-FFF2-40B4-BE49-F238E27FC236}">
                  <a16:creationId xmlns:a16="http://schemas.microsoft.com/office/drawing/2014/main" id="{3DF7F6E0-1398-0AB5-CF06-3298717DD4F5}"/>
                </a:ext>
              </a:extLst>
            </p:cNvPr>
            <p:cNvSpPr/>
            <p:nvPr/>
          </p:nvSpPr>
          <p:spPr>
            <a:xfrm>
              <a:off x="6074396" y="6060573"/>
              <a:ext cx="8618" cy="243535"/>
            </a:xfrm>
            <a:custGeom>
              <a:avLst/>
              <a:gdLst>
                <a:gd name="connsiteX0" fmla="*/ 8618 w 8618"/>
                <a:gd name="connsiteY0" fmla="*/ 3699 h 243535"/>
                <a:gd name="connsiteX1" fmla="*/ 3603 w 8618"/>
                <a:gd name="connsiteY1" fmla="*/ 59 h 243535"/>
                <a:gd name="connsiteX2" fmla="*/ 0 w 8618"/>
                <a:gd name="connsiteY2" fmla="*/ 3699 h 243535"/>
                <a:gd name="connsiteX3" fmla="*/ 0 w 8618"/>
                <a:gd name="connsiteY3" fmla="*/ 239837 h 243535"/>
                <a:gd name="connsiteX4" fmla="*/ 5015 w 8618"/>
                <a:gd name="connsiteY4" fmla="*/ 243477 h 243535"/>
                <a:gd name="connsiteX5" fmla="*/ 8618 w 8618"/>
                <a:gd name="connsiteY5" fmla="*/ 239837 h 24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18" h="243535">
                  <a:moveTo>
                    <a:pt x="8618" y="3699"/>
                  </a:moveTo>
                  <a:cubicBezTo>
                    <a:pt x="8229" y="1295"/>
                    <a:pt x="5983" y="-335"/>
                    <a:pt x="3603" y="59"/>
                  </a:cubicBezTo>
                  <a:cubicBezTo>
                    <a:pt x="1753" y="365"/>
                    <a:pt x="303" y="1830"/>
                    <a:pt x="0" y="3699"/>
                  </a:cubicBezTo>
                  <a:lnTo>
                    <a:pt x="0" y="239837"/>
                  </a:lnTo>
                  <a:cubicBezTo>
                    <a:pt x="390" y="242241"/>
                    <a:pt x="2635" y="243871"/>
                    <a:pt x="5015" y="243477"/>
                  </a:cubicBezTo>
                  <a:cubicBezTo>
                    <a:pt x="6865" y="243171"/>
                    <a:pt x="8315" y="241706"/>
                    <a:pt x="8618" y="239837"/>
                  </a:cubicBezTo>
                  <a:close/>
                </a:path>
              </a:pathLst>
            </a:custGeom>
            <a:solidFill>
              <a:schemeClr val="bg1"/>
            </a:solidFill>
            <a:ln w="11486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" name="Forme libre 17">
              <a:extLst>
                <a:ext uri="{FF2B5EF4-FFF2-40B4-BE49-F238E27FC236}">
                  <a16:creationId xmlns:a16="http://schemas.microsoft.com/office/drawing/2014/main" id="{FEF69DDE-170D-DC7C-F158-31D0C3A20523}"/>
                </a:ext>
              </a:extLst>
            </p:cNvPr>
            <p:cNvSpPr/>
            <p:nvPr/>
          </p:nvSpPr>
          <p:spPr>
            <a:xfrm>
              <a:off x="6074338" y="6030471"/>
              <a:ext cx="8734" cy="24298"/>
            </a:xfrm>
            <a:custGeom>
              <a:avLst/>
              <a:gdLst>
                <a:gd name="connsiteX0" fmla="*/ 8677 w 8734"/>
                <a:gd name="connsiteY0" fmla="*/ 5126 h 24298"/>
                <a:gd name="connsiteX1" fmla="*/ 5073 w 8734"/>
                <a:gd name="connsiteY1" fmla="*/ 59 h 24298"/>
                <a:gd name="connsiteX2" fmla="*/ 58 w 8734"/>
                <a:gd name="connsiteY2" fmla="*/ 3699 h 24298"/>
                <a:gd name="connsiteX3" fmla="*/ 58 w 8734"/>
                <a:gd name="connsiteY3" fmla="*/ 5126 h 24298"/>
                <a:gd name="connsiteX4" fmla="*/ 58 w 8734"/>
                <a:gd name="connsiteY4" fmla="*/ 19173 h 24298"/>
                <a:gd name="connsiteX5" fmla="*/ 3661 w 8734"/>
                <a:gd name="connsiteY5" fmla="*/ 24240 h 24298"/>
                <a:gd name="connsiteX6" fmla="*/ 8677 w 8734"/>
                <a:gd name="connsiteY6" fmla="*/ 20600 h 24298"/>
                <a:gd name="connsiteX7" fmla="*/ 8677 w 8734"/>
                <a:gd name="connsiteY7" fmla="*/ 19173 h 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34" h="24298">
                  <a:moveTo>
                    <a:pt x="8677" y="5126"/>
                  </a:moveTo>
                  <a:cubicBezTo>
                    <a:pt x="9067" y="2721"/>
                    <a:pt x="7453" y="453"/>
                    <a:pt x="5073" y="59"/>
                  </a:cubicBezTo>
                  <a:cubicBezTo>
                    <a:pt x="2693" y="-335"/>
                    <a:pt x="448" y="1295"/>
                    <a:pt x="58" y="3699"/>
                  </a:cubicBezTo>
                  <a:cubicBezTo>
                    <a:pt x="-19" y="4171"/>
                    <a:pt x="-19" y="4653"/>
                    <a:pt x="58" y="5126"/>
                  </a:cubicBezTo>
                  <a:lnTo>
                    <a:pt x="58" y="19173"/>
                  </a:lnTo>
                  <a:cubicBezTo>
                    <a:pt x="-332" y="21578"/>
                    <a:pt x="1281" y="23846"/>
                    <a:pt x="3661" y="24240"/>
                  </a:cubicBezTo>
                  <a:cubicBezTo>
                    <a:pt x="6041" y="24634"/>
                    <a:pt x="8287" y="23004"/>
                    <a:pt x="8677" y="20600"/>
                  </a:cubicBezTo>
                  <a:cubicBezTo>
                    <a:pt x="8753" y="20127"/>
                    <a:pt x="8753" y="19645"/>
                    <a:pt x="8677" y="19173"/>
                  </a:cubicBezTo>
                  <a:close/>
                </a:path>
              </a:pathLst>
            </a:custGeom>
            <a:solidFill>
              <a:schemeClr val="bg1"/>
            </a:solidFill>
            <a:ln w="11486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668664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4">
            <a:extLst>
              <a:ext uri="{FF2B5EF4-FFF2-40B4-BE49-F238E27FC236}">
                <a16:creationId xmlns:a16="http://schemas.microsoft.com/office/drawing/2014/main" id="{B03DD36E-ED3E-62C3-737B-058134FC63E5}"/>
              </a:ext>
            </a:extLst>
          </p:cNvPr>
          <p:cNvSpPr txBox="1"/>
          <p:nvPr/>
        </p:nvSpPr>
        <p:spPr>
          <a:xfrm rot="16200000">
            <a:off x="-1434924" y="4205433"/>
            <a:ext cx="3880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Pirulen Rg" panose="020B06050202000801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Avec pulsar</a:t>
            </a:r>
          </a:p>
        </p:txBody>
      </p:sp>
      <p:sp>
        <p:nvSpPr>
          <p:cNvPr id="3" name="Espace réservé du texte 3">
            <a:extLst>
              <a:ext uri="{FF2B5EF4-FFF2-40B4-BE49-F238E27FC236}">
                <a16:creationId xmlns:a16="http://schemas.microsoft.com/office/drawing/2014/main" id="{F31F7A87-9BB0-2334-C1D3-A4B05400DADD}"/>
              </a:ext>
            </a:extLst>
          </p:cNvPr>
          <p:cNvSpPr txBox="1">
            <a:spLocks/>
          </p:cNvSpPr>
          <p:nvPr/>
        </p:nvSpPr>
        <p:spPr>
          <a:xfrm>
            <a:off x="2286072" y="2455946"/>
            <a:ext cx="9126350" cy="7650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72000" tIns="72000" rIns="72000" bIns="72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 err="1">
                <a:solidFill>
                  <a:srgbClr val="1290C3"/>
                </a:solidFill>
                <a:latin typeface="Menlo" panose="020B0609030804020204" pitchFamily="49" charset="0"/>
              </a:rPr>
              <a:t>EncryptionKeyInfo</a:t>
            </a:r>
            <a:r>
              <a:rPr lang="fr-FR" sz="1400" dirty="0">
                <a:solidFill>
                  <a:srgbClr val="D9E8F7"/>
                </a:solidFill>
                <a:latin typeface="Menlo" panose="020B0609030804020204" pitchFamily="49" charset="0"/>
              </a:rPr>
              <a:t> </a:t>
            </a:r>
            <a:r>
              <a:rPr lang="fr-FR" sz="1400" dirty="0" err="1">
                <a:solidFill>
                  <a:srgbClr val="1EB540"/>
                </a:solidFill>
                <a:latin typeface="Menlo" panose="020B0609030804020204" pitchFamily="49" charset="0"/>
              </a:rPr>
              <a:t>getPublicKey</a:t>
            </a:r>
            <a:r>
              <a:rPr lang="fr-FR" sz="1400" dirty="0">
                <a:solidFill>
                  <a:srgbClr val="F9FAF4"/>
                </a:solidFill>
                <a:latin typeface="Menlo" panose="020B0609030804020204" pitchFamily="49" charset="0"/>
              </a:rPr>
              <a:t>(</a:t>
            </a:r>
            <a:r>
              <a:rPr lang="fr-FR" sz="1400" dirty="0">
                <a:solidFill>
                  <a:srgbClr val="1290C3"/>
                </a:solidFill>
                <a:latin typeface="Menlo" panose="020B0609030804020204" pitchFamily="49" charset="0"/>
              </a:rPr>
              <a:t>String</a:t>
            </a:r>
            <a:r>
              <a:rPr lang="fr-FR" sz="1400" dirty="0">
                <a:solidFill>
                  <a:srgbClr val="D9E8F7"/>
                </a:solidFill>
                <a:latin typeface="Menlo" panose="020B0609030804020204" pitchFamily="49" charset="0"/>
              </a:rPr>
              <a:t> </a:t>
            </a:r>
            <a:r>
              <a:rPr lang="fr-FR" sz="1400" dirty="0" err="1">
                <a:solidFill>
                  <a:srgbClr val="79ABFF"/>
                </a:solidFill>
                <a:latin typeface="Menlo" panose="020B0609030804020204" pitchFamily="49" charset="0"/>
              </a:rPr>
              <a:t>keyName</a:t>
            </a:r>
            <a:r>
              <a:rPr lang="fr-FR" sz="1400" dirty="0">
                <a:solidFill>
                  <a:srgbClr val="E6E6FA"/>
                </a:solidFill>
                <a:latin typeface="Menlo" panose="020B0609030804020204" pitchFamily="49" charset="0"/>
              </a:rPr>
              <a:t>,</a:t>
            </a:r>
            <a:r>
              <a:rPr lang="fr-FR" sz="1400" dirty="0">
                <a:solidFill>
                  <a:srgbClr val="D9E8F7"/>
                </a:solidFill>
                <a:latin typeface="Menlo" panose="020B0609030804020204" pitchFamily="49" charset="0"/>
              </a:rPr>
              <a:t> </a:t>
            </a:r>
            <a:r>
              <a:rPr lang="fr-FR" sz="1400" dirty="0" err="1">
                <a:solidFill>
                  <a:srgbClr val="80F2F6"/>
                </a:solidFill>
                <a:latin typeface="Menlo" panose="020B0609030804020204" pitchFamily="49" charset="0"/>
              </a:rPr>
              <a:t>Map</a:t>
            </a:r>
            <a:r>
              <a:rPr lang="fr-FR" sz="1400" dirty="0">
                <a:solidFill>
                  <a:srgbClr val="E6E6FA"/>
                </a:solidFill>
                <a:latin typeface="Menlo" panose="020B0609030804020204" pitchFamily="49" charset="0"/>
              </a:rPr>
              <a:t>&lt;</a:t>
            </a:r>
            <a:r>
              <a:rPr lang="fr-FR" sz="1400" dirty="0">
                <a:solidFill>
                  <a:srgbClr val="B166DA"/>
                </a:solidFill>
                <a:latin typeface="Menlo" panose="020B0609030804020204" pitchFamily="49" charset="0"/>
              </a:rPr>
              <a:t>String</a:t>
            </a:r>
            <a:r>
              <a:rPr lang="fr-FR" sz="1400" dirty="0">
                <a:solidFill>
                  <a:srgbClr val="E6E6FA"/>
                </a:solidFill>
                <a:latin typeface="Menlo" panose="020B0609030804020204" pitchFamily="49" charset="0"/>
              </a:rPr>
              <a:t>,</a:t>
            </a:r>
            <a:r>
              <a:rPr lang="fr-FR" sz="1400" dirty="0">
                <a:solidFill>
                  <a:srgbClr val="D9E8F7"/>
                </a:solidFill>
                <a:latin typeface="Menlo" panose="020B0609030804020204" pitchFamily="49" charset="0"/>
              </a:rPr>
              <a:t> </a:t>
            </a:r>
            <a:r>
              <a:rPr lang="fr-FR" sz="1400" dirty="0">
                <a:solidFill>
                  <a:srgbClr val="B166DA"/>
                </a:solidFill>
                <a:latin typeface="Menlo" panose="020B0609030804020204" pitchFamily="49" charset="0"/>
              </a:rPr>
              <a:t>String</a:t>
            </a:r>
            <a:r>
              <a:rPr lang="fr-FR" sz="1400" dirty="0">
                <a:solidFill>
                  <a:srgbClr val="E6E6FA"/>
                </a:solidFill>
                <a:latin typeface="Menlo" panose="020B0609030804020204" pitchFamily="49" charset="0"/>
              </a:rPr>
              <a:t>&gt;</a:t>
            </a:r>
            <a:r>
              <a:rPr lang="fr-FR" sz="1400" dirty="0">
                <a:solidFill>
                  <a:srgbClr val="D9E8F7"/>
                </a:solidFill>
                <a:latin typeface="Menlo" panose="020B0609030804020204" pitchFamily="49" charset="0"/>
              </a:rPr>
              <a:t> </a:t>
            </a:r>
            <a:r>
              <a:rPr lang="fr-FR" sz="1400" u="sng" dirty="0" err="1">
                <a:solidFill>
                  <a:srgbClr val="66AFF9"/>
                </a:solidFill>
                <a:latin typeface="Menlo" panose="020B0609030804020204" pitchFamily="49" charset="0"/>
              </a:rPr>
              <a:t>metadata</a:t>
            </a:r>
            <a:r>
              <a:rPr lang="fr-FR" sz="1400" dirty="0">
                <a:solidFill>
                  <a:srgbClr val="F9FAF4"/>
                </a:solidFill>
                <a:latin typeface="Menlo" panose="020B0609030804020204" pitchFamily="49" charset="0"/>
              </a:rPr>
              <a:t>)</a:t>
            </a:r>
            <a:r>
              <a:rPr lang="fr-FR" sz="1400" dirty="0">
                <a:solidFill>
                  <a:srgbClr val="E6E6FA"/>
                </a:solidFill>
                <a:latin typeface="Menlo" panose="020B0609030804020204" pitchFamily="49" charset="0"/>
              </a:rPr>
              <a:t>;</a:t>
            </a:r>
            <a:br>
              <a:rPr lang="fr-FR" sz="1400" dirty="0">
                <a:solidFill>
                  <a:srgbClr val="E6E6FA"/>
                </a:solidFill>
                <a:latin typeface="Menlo" panose="020B0609030804020204" pitchFamily="49" charset="0"/>
              </a:rPr>
            </a:br>
            <a:br>
              <a:rPr lang="fr-FR" sz="1400" dirty="0">
                <a:solidFill>
                  <a:srgbClr val="E6E6FA"/>
                </a:solidFill>
                <a:latin typeface="Menlo" panose="020B0609030804020204" pitchFamily="49" charset="0"/>
              </a:rPr>
            </a:br>
            <a:r>
              <a:rPr lang="fr-FR" sz="1400" dirty="0" err="1">
                <a:solidFill>
                  <a:srgbClr val="1290C3"/>
                </a:solidFill>
                <a:latin typeface="Menlo" panose="020B0609030804020204" pitchFamily="49" charset="0"/>
              </a:rPr>
              <a:t>EncryptionKeyInfo</a:t>
            </a:r>
            <a:r>
              <a:rPr lang="fr-FR" sz="1400" dirty="0">
                <a:solidFill>
                  <a:srgbClr val="D9E8F7"/>
                </a:solidFill>
                <a:latin typeface="Menlo" panose="020B0609030804020204" pitchFamily="49" charset="0"/>
              </a:rPr>
              <a:t> </a:t>
            </a:r>
            <a:r>
              <a:rPr lang="fr-FR" sz="1400" dirty="0" err="1">
                <a:solidFill>
                  <a:srgbClr val="1EB540"/>
                </a:solidFill>
                <a:latin typeface="Menlo" panose="020B0609030804020204" pitchFamily="49" charset="0"/>
              </a:rPr>
              <a:t>getPrivateKey</a:t>
            </a:r>
            <a:r>
              <a:rPr lang="fr-FR" sz="1400" dirty="0">
                <a:solidFill>
                  <a:srgbClr val="F9FAF4"/>
                </a:solidFill>
                <a:latin typeface="Menlo" panose="020B0609030804020204" pitchFamily="49" charset="0"/>
              </a:rPr>
              <a:t>(</a:t>
            </a:r>
            <a:r>
              <a:rPr lang="fr-FR" sz="1400" dirty="0">
                <a:solidFill>
                  <a:srgbClr val="1290C3"/>
                </a:solidFill>
                <a:latin typeface="Menlo" panose="020B0609030804020204" pitchFamily="49" charset="0"/>
              </a:rPr>
              <a:t>String</a:t>
            </a:r>
            <a:r>
              <a:rPr lang="fr-FR" sz="1400" dirty="0">
                <a:solidFill>
                  <a:srgbClr val="D9E8F7"/>
                </a:solidFill>
                <a:latin typeface="Menlo" panose="020B0609030804020204" pitchFamily="49" charset="0"/>
              </a:rPr>
              <a:t> </a:t>
            </a:r>
            <a:r>
              <a:rPr lang="fr-FR" sz="1400" dirty="0" err="1">
                <a:solidFill>
                  <a:srgbClr val="79ABFF"/>
                </a:solidFill>
                <a:latin typeface="Menlo" panose="020B0609030804020204" pitchFamily="49" charset="0"/>
              </a:rPr>
              <a:t>keyName</a:t>
            </a:r>
            <a:r>
              <a:rPr lang="fr-FR" sz="1400" dirty="0">
                <a:solidFill>
                  <a:srgbClr val="E6E6FA"/>
                </a:solidFill>
                <a:latin typeface="Menlo" panose="020B0609030804020204" pitchFamily="49" charset="0"/>
              </a:rPr>
              <a:t>,</a:t>
            </a:r>
            <a:r>
              <a:rPr lang="fr-FR" sz="1400" dirty="0">
                <a:solidFill>
                  <a:srgbClr val="D9E8F7"/>
                </a:solidFill>
                <a:latin typeface="Menlo" panose="020B0609030804020204" pitchFamily="49" charset="0"/>
              </a:rPr>
              <a:t> </a:t>
            </a:r>
            <a:r>
              <a:rPr lang="fr-FR" sz="1400" dirty="0" err="1">
                <a:solidFill>
                  <a:srgbClr val="80F2F6"/>
                </a:solidFill>
                <a:latin typeface="Menlo" panose="020B0609030804020204" pitchFamily="49" charset="0"/>
              </a:rPr>
              <a:t>Map</a:t>
            </a:r>
            <a:r>
              <a:rPr lang="fr-FR" sz="1400" dirty="0">
                <a:solidFill>
                  <a:srgbClr val="E6E6FA"/>
                </a:solidFill>
                <a:latin typeface="Menlo" panose="020B0609030804020204" pitchFamily="49" charset="0"/>
              </a:rPr>
              <a:t>&lt;</a:t>
            </a:r>
            <a:r>
              <a:rPr lang="fr-FR" sz="1400" dirty="0">
                <a:solidFill>
                  <a:srgbClr val="B166DA"/>
                </a:solidFill>
                <a:latin typeface="Menlo" panose="020B0609030804020204" pitchFamily="49" charset="0"/>
              </a:rPr>
              <a:t>String</a:t>
            </a:r>
            <a:r>
              <a:rPr lang="fr-FR" sz="1400" dirty="0">
                <a:solidFill>
                  <a:srgbClr val="E6E6FA"/>
                </a:solidFill>
                <a:latin typeface="Menlo" panose="020B0609030804020204" pitchFamily="49" charset="0"/>
              </a:rPr>
              <a:t>,</a:t>
            </a:r>
            <a:r>
              <a:rPr lang="fr-FR" sz="1400" dirty="0">
                <a:solidFill>
                  <a:srgbClr val="D9E8F7"/>
                </a:solidFill>
                <a:latin typeface="Menlo" panose="020B0609030804020204" pitchFamily="49" charset="0"/>
              </a:rPr>
              <a:t> </a:t>
            </a:r>
            <a:r>
              <a:rPr lang="fr-FR" sz="1400" dirty="0">
                <a:solidFill>
                  <a:srgbClr val="B166DA"/>
                </a:solidFill>
                <a:latin typeface="Menlo" panose="020B0609030804020204" pitchFamily="49" charset="0"/>
              </a:rPr>
              <a:t>String</a:t>
            </a:r>
            <a:r>
              <a:rPr lang="fr-FR" sz="1400" dirty="0">
                <a:solidFill>
                  <a:srgbClr val="E6E6FA"/>
                </a:solidFill>
                <a:latin typeface="Menlo" panose="020B0609030804020204" pitchFamily="49" charset="0"/>
              </a:rPr>
              <a:t>&gt;</a:t>
            </a:r>
            <a:r>
              <a:rPr lang="fr-FR" sz="1400" dirty="0">
                <a:solidFill>
                  <a:srgbClr val="D9E8F7"/>
                </a:solidFill>
                <a:latin typeface="Menlo" panose="020B0609030804020204" pitchFamily="49" charset="0"/>
              </a:rPr>
              <a:t> </a:t>
            </a:r>
            <a:r>
              <a:rPr lang="fr-FR" sz="1400" dirty="0" err="1">
                <a:solidFill>
                  <a:srgbClr val="79ABFF"/>
                </a:solidFill>
                <a:latin typeface="Menlo" panose="020B0609030804020204" pitchFamily="49" charset="0"/>
              </a:rPr>
              <a:t>metadata</a:t>
            </a:r>
            <a:r>
              <a:rPr lang="fr-FR" sz="1400" dirty="0">
                <a:solidFill>
                  <a:srgbClr val="F9FAF4"/>
                </a:solidFill>
                <a:latin typeface="Menlo" panose="020B0609030804020204" pitchFamily="49" charset="0"/>
              </a:rPr>
              <a:t>)</a:t>
            </a:r>
            <a:r>
              <a:rPr lang="fr-FR" sz="1400" dirty="0">
                <a:solidFill>
                  <a:srgbClr val="E6E6FA"/>
                </a:solidFill>
                <a:latin typeface="Menlo" panose="020B0609030804020204" pitchFamily="49" charset="0"/>
              </a:rPr>
              <a:t>;</a:t>
            </a:r>
            <a:endParaRPr lang="fr-FR" sz="160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3B10FD7-DD12-ACF6-0F70-6503CDAC9940}"/>
              </a:ext>
            </a:extLst>
          </p:cNvPr>
          <p:cNvSpPr txBox="1">
            <a:spLocks/>
          </p:cNvSpPr>
          <p:nvPr/>
        </p:nvSpPr>
        <p:spPr>
          <a:xfrm>
            <a:off x="2286072" y="4125715"/>
            <a:ext cx="9126350" cy="16616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72000" tIns="72000" rIns="72000" bIns="7200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600" b="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fr-FR" sz="1600" b="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600" b="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fr-FR" sz="1600" b="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600" b="0" dirty="0" err="1">
                <a:solidFill>
                  <a:srgbClr val="1290C3"/>
                </a:solidFill>
                <a:effectLst/>
                <a:latin typeface="Menlo" panose="020B0609030804020204" pitchFamily="49" charset="0"/>
              </a:rPr>
              <a:t>EncryptionKeyInfo</a:t>
            </a:r>
            <a:r>
              <a:rPr lang="fr-FR" sz="1600" b="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600" b="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{</a:t>
            </a:r>
            <a:endParaRPr lang="fr-FR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fr-FR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fr-FR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600" b="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fr-FR" sz="1600" b="0" dirty="0" err="1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fr-FR" sz="1600" b="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600" b="0" dirty="0" err="1">
                <a:solidFill>
                  <a:srgbClr val="80F2F6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fr-FR" sz="1600" b="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fr-FR" sz="1600" b="0" dirty="0">
                <a:solidFill>
                  <a:srgbClr val="B166DA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fr-FR" sz="1600" b="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fr-FR" sz="1600" b="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600" b="0" dirty="0">
                <a:solidFill>
                  <a:srgbClr val="B166DA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fr-FR" sz="1600" b="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fr-FR" sz="1600" b="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600" b="0" dirty="0" err="1">
                <a:solidFill>
                  <a:srgbClr val="66E1F8"/>
                </a:solidFill>
                <a:effectLst/>
                <a:latin typeface="Menlo" panose="020B0609030804020204" pitchFamily="49" charset="0"/>
              </a:rPr>
              <a:t>metadata</a:t>
            </a:r>
            <a:r>
              <a:rPr lang="fr-FR" sz="1600" b="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</a:t>
            </a:r>
            <a:endParaRPr lang="fr-FR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1600" b="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fr-FR" sz="1600" b="0" dirty="0" err="1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fr-FR" sz="1600" b="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600" b="0" dirty="0">
                <a:solidFill>
                  <a:srgbClr val="CC6C1D"/>
                </a:solidFill>
                <a:effectLst/>
                <a:latin typeface="Menlo" panose="020B0609030804020204" pitchFamily="49" charset="0"/>
              </a:rPr>
              <a:t>byte</a:t>
            </a:r>
            <a:r>
              <a:rPr lang="fr-FR" sz="1600" b="0" dirty="0">
                <a:solidFill>
                  <a:srgbClr val="F9FAF4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fr-FR" sz="1600" b="0" dirty="0">
                <a:solidFill>
                  <a:srgbClr val="D9E8F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600" b="0" dirty="0">
                <a:solidFill>
                  <a:srgbClr val="66E1F8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fr-FR" sz="1600" b="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; </a:t>
            </a:r>
            <a:br>
              <a:rPr lang="fr-FR" sz="1600" b="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</a:br>
            <a:r>
              <a:rPr lang="fr-FR" sz="1600" b="0" dirty="0">
                <a:solidFill>
                  <a:srgbClr val="E6E6FA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fr-FR" sz="1600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// …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E38BD7-6DA4-7C8D-C884-BF5CEC6F685B}"/>
              </a:ext>
            </a:extLst>
          </p:cNvPr>
          <p:cNvSpPr txBox="1"/>
          <p:nvPr/>
        </p:nvSpPr>
        <p:spPr>
          <a:xfrm>
            <a:off x="1609562" y="1909311"/>
            <a:ext cx="2677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CryptoKeyReader</a:t>
            </a:r>
            <a:endParaRPr lang="fr-FR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71F225-C1FE-DE15-2060-51444F73CE1E}"/>
              </a:ext>
            </a:extLst>
          </p:cNvPr>
          <p:cNvSpPr txBox="1"/>
          <p:nvPr/>
        </p:nvSpPr>
        <p:spPr>
          <a:xfrm>
            <a:off x="1576643" y="3563940"/>
            <a:ext cx="2801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EncryptionKeyInfo</a:t>
            </a:r>
            <a:endParaRPr lang="fr-FR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C6545E04-F0B5-3CCE-23BB-89BC8530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E2E </a:t>
            </a:r>
            <a:r>
              <a:rPr lang="fr-FR" dirty="0" err="1"/>
              <a:t>Encryption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208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4">
            <a:extLst>
              <a:ext uri="{FF2B5EF4-FFF2-40B4-BE49-F238E27FC236}">
                <a16:creationId xmlns:a16="http://schemas.microsoft.com/office/drawing/2014/main" id="{FDE71D24-4CBD-D029-3387-12B254001760}"/>
              </a:ext>
            </a:extLst>
          </p:cNvPr>
          <p:cNvSpPr txBox="1"/>
          <p:nvPr/>
        </p:nvSpPr>
        <p:spPr>
          <a:xfrm rot="16200000">
            <a:off x="-1434924" y="4205433"/>
            <a:ext cx="3880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Pirulen Rg" panose="020B06050202000801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Avec pulsar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FBDA78B-E168-C97E-5B9C-BCC630440853}"/>
              </a:ext>
            </a:extLst>
          </p:cNvPr>
          <p:cNvSpPr txBox="1"/>
          <p:nvPr/>
        </p:nvSpPr>
        <p:spPr>
          <a:xfrm>
            <a:off x="5576722" y="4127711"/>
            <a:ext cx="1075936" cy="369332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dirty="0"/>
              <a:t>Producer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A7EBDE9-1664-7B85-98CA-7CF752052988}"/>
              </a:ext>
            </a:extLst>
          </p:cNvPr>
          <p:cNvSpPr txBox="1"/>
          <p:nvPr/>
        </p:nvSpPr>
        <p:spPr>
          <a:xfrm>
            <a:off x="7645230" y="4127711"/>
            <a:ext cx="1972015" cy="369332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dirty="0" err="1"/>
              <a:t>OpSendMsgQueue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A56FD88-FDCB-0738-5E45-E668E68C8F1F}"/>
              </a:ext>
            </a:extLst>
          </p:cNvPr>
          <p:cNvSpPr txBox="1"/>
          <p:nvPr/>
        </p:nvSpPr>
        <p:spPr>
          <a:xfrm>
            <a:off x="7645230" y="3325007"/>
            <a:ext cx="1659429" cy="369332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dirty="0" err="1"/>
              <a:t>CryptoMessage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DB52EC2-0F4F-0912-A9AA-25B0913A337F}"/>
              </a:ext>
            </a:extLst>
          </p:cNvPr>
          <p:cNvSpPr txBox="1"/>
          <p:nvPr/>
        </p:nvSpPr>
        <p:spPr>
          <a:xfrm>
            <a:off x="7645230" y="2601211"/>
            <a:ext cx="2058577" cy="369332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dirty="0" err="1"/>
              <a:t>CompressionCodec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0753E5F-985E-7DCD-C82F-9339811E982D}"/>
              </a:ext>
            </a:extLst>
          </p:cNvPr>
          <p:cNvSpPr txBox="1"/>
          <p:nvPr/>
        </p:nvSpPr>
        <p:spPr>
          <a:xfrm>
            <a:off x="10092822" y="3325007"/>
            <a:ext cx="1879041" cy="369332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dirty="0" err="1"/>
              <a:t>CryptoKeyReader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4061EAF-CB22-AB7E-ED24-87A581E0C469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>
            <a:off x="9304659" y="3509673"/>
            <a:ext cx="78816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en angle 9">
            <a:extLst>
              <a:ext uri="{FF2B5EF4-FFF2-40B4-BE49-F238E27FC236}">
                <a16:creationId xmlns:a16="http://schemas.microsoft.com/office/drawing/2014/main" id="{E00E1304-8588-FE3C-97CB-A0A13C850ACC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6652658" y="2785877"/>
            <a:ext cx="992572" cy="15265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ngle 10">
            <a:extLst>
              <a:ext uri="{FF2B5EF4-FFF2-40B4-BE49-F238E27FC236}">
                <a16:creationId xmlns:a16="http://schemas.microsoft.com/office/drawing/2014/main" id="{A4687B6B-617C-1EE4-BF5E-40282702A8B5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6652658" y="3509673"/>
            <a:ext cx="992572" cy="8027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73DDD5A8-1B0E-ABAE-E080-393D96C38310}"/>
              </a:ext>
            </a:extLst>
          </p:cNvPr>
          <p:cNvSpPr txBox="1"/>
          <p:nvPr/>
        </p:nvSpPr>
        <p:spPr>
          <a:xfrm>
            <a:off x="10092822" y="4126652"/>
            <a:ext cx="1362874" cy="369332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dirty="0" err="1"/>
              <a:t>PulsarClient</a:t>
            </a:r>
            <a:endParaRPr lang="fr-FR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CCD1189-F0EB-79C4-58DC-8A1371C0C17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652658" y="4312377"/>
            <a:ext cx="9925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F657A2A-F250-1F0E-9CA7-CA9562B84C1A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9617245" y="4311318"/>
            <a:ext cx="475577" cy="1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054FE1E4-FC22-5B0F-4484-B62FEE56EEC8}"/>
              </a:ext>
            </a:extLst>
          </p:cNvPr>
          <p:cNvSpPr txBox="1"/>
          <p:nvPr/>
        </p:nvSpPr>
        <p:spPr>
          <a:xfrm>
            <a:off x="2463026" y="4126652"/>
            <a:ext cx="1723549" cy="369332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dirty="0" err="1"/>
              <a:t>PulsarTemplate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3D25206-C0A0-2E03-DCB5-2213B1D6B63B}"/>
              </a:ext>
            </a:extLst>
          </p:cNvPr>
          <p:cNvSpPr txBox="1"/>
          <p:nvPr/>
        </p:nvSpPr>
        <p:spPr>
          <a:xfrm>
            <a:off x="5241695" y="3353106"/>
            <a:ext cx="1774845" cy="369332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dirty="0" err="1"/>
              <a:t>ProducerBuilder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7BBAC1F-DD25-1683-98D1-14434F56BEB2}"/>
              </a:ext>
            </a:extLst>
          </p:cNvPr>
          <p:cNvSpPr txBox="1"/>
          <p:nvPr/>
        </p:nvSpPr>
        <p:spPr>
          <a:xfrm>
            <a:off x="1895998" y="2337331"/>
            <a:ext cx="2869696" cy="369332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dirty="0" err="1"/>
              <a:t>ProducerBuilderCustomizer</a:t>
            </a:r>
            <a:endParaRPr lang="fr-FR" dirty="0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1999280-D5D9-8FEC-50D0-1FD8D2344AB0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>
          <a:xfrm>
            <a:off x="4186575" y="4311318"/>
            <a:ext cx="1390147" cy="105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E422EEB-EF6E-AB04-739F-64605CFFC153}"/>
              </a:ext>
            </a:extLst>
          </p:cNvPr>
          <p:cNvCxnSpPr>
            <a:cxnSpLocks/>
            <a:stCxn id="16" idx="2"/>
            <a:endCxn id="4" idx="0"/>
          </p:cNvCxnSpPr>
          <p:nvPr/>
        </p:nvCxnSpPr>
        <p:spPr>
          <a:xfrm flipH="1">
            <a:off x="6114690" y="3722438"/>
            <a:ext cx="14428" cy="40527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95E0757-1A8A-D124-5B9E-84DDE1CF22D2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455576" y="4311318"/>
            <a:ext cx="100745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en angle 20">
            <a:extLst>
              <a:ext uri="{FF2B5EF4-FFF2-40B4-BE49-F238E27FC236}">
                <a16:creationId xmlns:a16="http://schemas.microsoft.com/office/drawing/2014/main" id="{98F85C8B-C75B-91FA-6B5D-8EC5792DBB7C}"/>
              </a:ext>
            </a:extLst>
          </p:cNvPr>
          <p:cNvCxnSpPr>
            <a:cxnSpLocks/>
            <a:stCxn id="17" idx="3"/>
            <a:endCxn id="16" idx="0"/>
          </p:cNvCxnSpPr>
          <p:nvPr/>
        </p:nvCxnSpPr>
        <p:spPr>
          <a:xfrm>
            <a:off x="4765694" y="2521997"/>
            <a:ext cx="1363424" cy="831109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43D36E29-32BF-A630-CC02-8498D242CD6C}"/>
              </a:ext>
            </a:extLst>
          </p:cNvPr>
          <p:cNvSpPr txBox="1"/>
          <p:nvPr/>
        </p:nvSpPr>
        <p:spPr>
          <a:xfrm>
            <a:off x="2410017" y="3347048"/>
            <a:ext cx="1805302" cy="369332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dirty="0" err="1"/>
              <a:t>ProducerFactory</a:t>
            </a:r>
            <a:endParaRPr lang="fr-FR" dirty="0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8362D27-4252-BFF9-87BE-D33797BC08FA}"/>
              </a:ext>
            </a:extLst>
          </p:cNvPr>
          <p:cNvCxnSpPr>
            <a:cxnSpLocks/>
            <a:stCxn id="15" idx="0"/>
            <a:endCxn id="22" idx="2"/>
          </p:cNvCxnSpPr>
          <p:nvPr/>
        </p:nvCxnSpPr>
        <p:spPr>
          <a:xfrm flipH="1" flipV="1">
            <a:off x="3312668" y="3716380"/>
            <a:ext cx="12133" cy="4102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7D5556E5-A9AD-7A30-9240-3DEC0DA25D3A}"/>
              </a:ext>
            </a:extLst>
          </p:cNvPr>
          <p:cNvCxnSpPr>
            <a:cxnSpLocks/>
            <a:stCxn id="22" idx="0"/>
            <a:endCxn id="17" idx="2"/>
          </p:cNvCxnSpPr>
          <p:nvPr/>
        </p:nvCxnSpPr>
        <p:spPr>
          <a:xfrm flipV="1">
            <a:off x="3312668" y="2706663"/>
            <a:ext cx="18178" cy="64038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Spring Logo PNG Transparent &amp; SVG Vector - Freebie Supply">
            <a:extLst>
              <a:ext uri="{FF2B5EF4-FFF2-40B4-BE49-F238E27FC236}">
                <a16:creationId xmlns:a16="http://schemas.microsoft.com/office/drawing/2014/main" id="{37465C7C-5A02-FCB6-A435-FAE50754C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198" y="4906256"/>
            <a:ext cx="702187" cy="70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DDBB6D6F-2F01-8F3B-BA3C-9E15E29484D4}"/>
              </a:ext>
            </a:extLst>
          </p:cNvPr>
          <p:cNvSpPr/>
          <p:nvPr/>
        </p:nvSpPr>
        <p:spPr>
          <a:xfrm>
            <a:off x="1680749" y="2124033"/>
            <a:ext cx="3298370" cy="2589231"/>
          </a:xfrm>
          <a:prstGeom prst="roundRect">
            <a:avLst>
              <a:gd name="adj" fmla="val 6456"/>
            </a:avLst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0F96DE51-590B-BB15-E5F7-D6742C11E38D}"/>
              </a:ext>
            </a:extLst>
          </p:cNvPr>
          <p:cNvSpPr/>
          <p:nvPr/>
        </p:nvSpPr>
        <p:spPr>
          <a:xfrm>
            <a:off x="5141741" y="2124032"/>
            <a:ext cx="6885418" cy="2589231"/>
          </a:xfrm>
          <a:prstGeom prst="roundRect">
            <a:avLst>
              <a:gd name="adj" fmla="val 6456"/>
            </a:avLst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32" name="Graphique 31">
            <a:extLst>
              <a:ext uri="{FF2B5EF4-FFF2-40B4-BE49-F238E27FC236}">
                <a16:creationId xmlns:a16="http://schemas.microsoft.com/office/drawing/2014/main" id="{C83986BE-57A9-4B87-559E-84533977F8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06283" y="4988298"/>
            <a:ext cx="2280820" cy="528190"/>
          </a:xfrm>
          <a:prstGeom prst="rect">
            <a:avLst/>
          </a:prstGeom>
        </p:spPr>
      </p:pic>
      <p:sp>
        <p:nvSpPr>
          <p:cNvPr id="26" name="Titre 25">
            <a:extLst>
              <a:ext uri="{FF2B5EF4-FFF2-40B4-BE49-F238E27FC236}">
                <a16:creationId xmlns:a16="http://schemas.microsoft.com/office/drawing/2014/main" id="{B1A16406-E17D-77EE-3C5F-DBD563457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spc="-150" dirty="0"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production pulsar</a:t>
            </a:r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37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701E2-90CB-7863-2356-2103F5679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4383E3-B2F3-D004-1033-69993A505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172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b="1" kern="1200">
                <a:latin typeface="Source Sans Pro" panose="020B0503030403020204" pitchFamily="34" charset="0"/>
                <a:ea typeface="+mj-ea"/>
                <a:cs typeface="+mj-cs"/>
              </a:rPr>
              <a:t>Agenda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174226D-F27B-7C49-C88E-E725A0A31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28" y="6673850"/>
            <a:ext cx="589472" cy="1984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2CE2FB6-0DF6-4392-84AB-390E05E46CF9}" type="slidenum">
              <a:rPr lang="fr-FR" sz="700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fr-FR" sz="700"/>
          </a:p>
        </p:txBody>
      </p:sp>
      <p:graphicFrame>
        <p:nvGraphicFramePr>
          <p:cNvPr id="15" name="TextBox 23">
            <a:extLst>
              <a:ext uri="{FF2B5EF4-FFF2-40B4-BE49-F238E27FC236}">
                <a16:creationId xmlns:a16="http://schemas.microsoft.com/office/drawing/2014/main" id="{CA3028FD-8594-8DB5-C31F-47F3143E86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2848287"/>
              </p:ext>
            </p:extLst>
          </p:nvPr>
        </p:nvGraphicFramePr>
        <p:xfrm>
          <a:off x="2030187" y="1524000"/>
          <a:ext cx="9803038" cy="5149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6484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4">
            <a:extLst>
              <a:ext uri="{FF2B5EF4-FFF2-40B4-BE49-F238E27FC236}">
                <a16:creationId xmlns:a16="http://schemas.microsoft.com/office/drawing/2014/main" id="{FDE71D24-4CBD-D029-3387-12B254001760}"/>
              </a:ext>
            </a:extLst>
          </p:cNvPr>
          <p:cNvSpPr txBox="1"/>
          <p:nvPr/>
        </p:nvSpPr>
        <p:spPr>
          <a:xfrm rot="16200000">
            <a:off x="-1434924" y="4205433"/>
            <a:ext cx="3880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Pirulen Rg" panose="020B06050202000801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Avec pulsar</a:t>
            </a:r>
          </a:p>
        </p:txBody>
      </p:sp>
      <p:pic>
        <p:nvPicPr>
          <p:cNvPr id="25" name="Picture 2" descr="Spring Logo PNG Transparent &amp; SVG Vector - Freebie Supply">
            <a:extLst>
              <a:ext uri="{FF2B5EF4-FFF2-40B4-BE49-F238E27FC236}">
                <a16:creationId xmlns:a16="http://schemas.microsoft.com/office/drawing/2014/main" id="{37465C7C-5A02-FCB6-A435-FAE50754C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457" y="5667776"/>
            <a:ext cx="702187" cy="70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Graphique 31">
            <a:extLst>
              <a:ext uri="{FF2B5EF4-FFF2-40B4-BE49-F238E27FC236}">
                <a16:creationId xmlns:a16="http://schemas.microsoft.com/office/drawing/2014/main" id="{C83986BE-57A9-4B87-559E-84533977F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36756" y="5716985"/>
            <a:ext cx="2280820" cy="52819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1B54BF-070C-8E98-3638-1706700B53AC}"/>
              </a:ext>
            </a:extLst>
          </p:cNvPr>
          <p:cNvSpPr txBox="1"/>
          <p:nvPr/>
        </p:nvSpPr>
        <p:spPr>
          <a:xfrm>
            <a:off x="3393118" y="3557603"/>
            <a:ext cx="1173719" cy="369332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dirty="0"/>
              <a:t>Consumer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A0218DA-95BD-AE8E-5A7E-B7E3014567CE}"/>
              </a:ext>
            </a:extLst>
          </p:cNvPr>
          <p:cNvSpPr txBox="1"/>
          <p:nvPr/>
        </p:nvSpPr>
        <p:spPr>
          <a:xfrm>
            <a:off x="3049137" y="2418692"/>
            <a:ext cx="1872629" cy="369332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dirty="0" err="1"/>
              <a:t>ConsumerBuilder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756C24-4BF2-8187-78D1-5DD2EFA90FC6}"/>
              </a:ext>
            </a:extLst>
          </p:cNvPr>
          <p:cNvSpPr txBox="1"/>
          <p:nvPr/>
        </p:nvSpPr>
        <p:spPr>
          <a:xfrm>
            <a:off x="6201422" y="2411104"/>
            <a:ext cx="2967479" cy="369332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dirty="0" err="1"/>
              <a:t>ConsumerBuilderCustomizer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6E73439-0DC7-98EB-C693-FBEF83EDEC7B}"/>
              </a:ext>
            </a:extLst>
          </p:cNvPr>
          <p:cNvSpPr txBox="1"/>
          <p:nvPr/>
        </p:nvSpPr>
        <p:spPr>
          <a:xfrm>
            <a:off x="6428503" y="3184398"/>
            <a:ext cx="2515432" cy="369332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dirty="0" err="1"/>
              <a:t>PulsarConsumerFactory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F2247BA-189E-30D0-9174-D024642BDC13}"/>
              </a:ext>
            </a:extLst>
          </p:cNvPr>
          <p:cNvSpPr txBox="1"/>
          <p:nvPr/>
        </p:nvSpPr>
        <p:spPr>
          <a:xfrm>
            <a:off x="9332519" y="1764773"/>
            <a:ext cx="2648482" cy="646331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dirty="0" err="1"/>
              <a:t>ConcurrentPulsar</a:t>
            </a:r>
            <a:br>
              <a:rPr lang="fr-FR" dirty="0"/>
            </a:br>
            <a:r>
              <a:rPr lang="fr-FR" dirty="0" err="1"/>
              <a:t>ListenerContainerFactory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CA475FF-BF50-95AC-B822-22928BEA0757}"/>
              </a:ext>
            </a:extLst>
          </p:cNvPr>
          <p:cNvSpPr txBox="1"/>
          <p:nvPr/>
        </p:nvSpPr>
        <p:spPr>
          <a:xfrm>
            <a:off x="9264905" y="3415230"/>
            <a:ext cx="2743059" cy="646331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dirty="0" err="1"/>
              <a:t>ConcurrentPulsar</a:t>
            </a:r>
            <a:br>
              <a:rPr lang="fr-FR" dirty="0"/>
            </a:br>
            <a:r>
              <a:rPr lang="fr-FR" dirty="0" err="1"/>
              <a:t>MessageListenerContainer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3AF6D4A-CD77-6ECF-B771-878245413B03}"/>
              </a:ext>
            </a:extLst>
          </p:cNvPr>
          <p:cNvSpPr txBox="1"/>
          <p:nvPr/>
        </p:nvSpPr>
        <p:spPr>
          <a:xfrm>
            <a:off x="9638052" y="4685011"/>
            <a:ext cx="1928733" cy="369332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</a:t>
            </a:r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PulsarListener</a:t>
            </a:r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EA40A30-F4CC-FE28-3BA6-7FEEEC1D5E05}"/>
              </a:ext>
            </a:extLst>
          </p:cNvPr>
          <p:cNvSpPr txBox="1"/>
          <p:nvPr/>
        </p:nvSpPr>
        <p:spPr>
          <a:xfrm>
            <a:off x="1539379" y="3558580"/>
            <a:ext cx="1470274" cy="369332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PulsarClient</a:t>
            </a:r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8077FD7-8BB0-3D4F-E65F-337CCBA0C929}"/>
              </a:ext>
            </a:extLst>
          </p:cNvPr>
          <p:cNvSpPr txBox="1"/>
          <p:nvPr/>
        </p:nvSpPr>
        <p:spPr>
          <a:xfrm>
            <a:off x="4203880" y="4979006"/>
            <a:ext cx="1879041" cy="369332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dirty="0" err="1"/>
              <a:t>CryptoKeyReader</a:t>
            </a:r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F598FE2-6C43-5552-BF38-E2FDB376C2B7}"/>
              </a:ext>
            </a:extLst>
          </p:cNvPr>
          <p:cNvSpPr txBox="1"/>
          <p:nvPr/>
        </p:nvSpPr>
        <p:spPr>
          <a:xfrm>
            <a:off x="4290570" y="4377098"/>
            <a:ext cx="1659429" cy="369332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dirty="0" err="1"/>
              <a:t>MessageCrypto</a:t>
            </a:r>
            <a:endParaRPr lang="fr-FR" dirty="0"/>
          </a:p>
        </p:txBody>
      </p:sp>
      <p:cxnSp>
        <p:nvCxnSpPr>
          <p:cNvPr id="24" name="Connecteur en angle 23">
            <a:extLst>
              <a:ext uri="{FF2B5EF4-FFF2-40B4-BE49-F238E27FC236}">
                <a16:creationId xmlns:a16="http://schemas.microsoft.com/office/drawing/2014/main" id="{235ED896-5721-566E-1E9E-F8D3F1BDC4F5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rot="10800000">
            <a:off x="8943935" y="3369064"/>
            <a:ext cx="320970" cy="3693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1502AB8C-3193-A7CC-F3F3-BCDFB165A71E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10636435" y="2411104"/>
            <a:ext cx="20325" cy="100412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F80A8753-7658-026C-36C2-E2B0276DF4F3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0602419" y="4061561"/>
            <a:ext cx="34016" cy="62345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ngle 37">
            <a:extLst>
              <a:ext uri="{FF2B5EF4-FFF2-40B4-BE49-F238E27FC236}">
                <a16:creationId xmlns:a16="http://schemas.microsoft.com/office/drawing/2014/main" id="{B113C3A8-D4B9-6619-FC1C-D506AE924811}"/>
              </a:ext>
            </a:extLst>
          </p:cNvPr>
          <p:cNvCxnSpPr>
            <a:cxnSpLocks/>
            <a:stCxn id="4" idx="2"/>
            <a:endCxn id="19" idx="1"/>
          </p:cNvCxnSpPr>
          <p:nvPr/>
        </p:nvCxnSpPr>
        <p:spPr>
          <a:xfrm rot="16200000" flipH="1">
            <a:off x="3817860" y="4089053"/>
            <a:ext cx="634829" cy="310592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en angle 40">
            <a:extLst>
              <a:ext uri="{FF2B5EF4-FFF2-40B4-BE49-F238E27FC236}">
                <a16:creationId xmlns:a16="http://schemas.microsoft.com/office/drawing/2014/main" id="{8821AE2B-EA04-E32A-7D79-D4FB9B566EE7}"/>
              </a:ext>
            </a:extLst>
          </p:cNvPr>
          <p:cNvCxnSpPr>
            <a:cxnSpLocks/>
            <a:stCxn id="4" idx="2"/>
            <a:endCxn id="84" idx="3"/>
          </p:cNvCxnSpPr>
          <p:nvPr/>
        </p:nvCxnSpPr>
        <p:spPr>
          <a:xfrm rot="5400000">
            <a:off x="3284142" y="4467835"/>
            <a:ext cx="1236737" cy="154936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80799F38-3108-DBF1-C007-94AB2846CFF2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H="1" flipV="1">
            <a:off x="7685162" y="2780436"/>
            <a:ext cx="1057" cy="40396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E7E94BAF-36AF-9D03-82BD-A47628C5258A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3979978" y="2788024"/>
            <a:ext cx="5474" cy="76957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C059613E-6D6E-C7AB-211F-24C6DB478900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 flipV="1">
            <a:off x="3009653" y="3742269"/>
            <a:ext cx="383465" cy="977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3DDA2846-0FAC-070A-8D50-ABEBF22381C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952508" y="3743245"/>
            <a:ext cx="586871" cy="1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42ACFC47-A074-D33A-F09E-6EDDFF85282B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4566837" y="3738396"/>
            <a:ext cx="4698068" cy="387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114CC357-9DBF-55E2-1265-D43E7D5B062A}"/>
              </a:ext>
            </a:extLst>
          </p:cNvPr>
          <p:cNvSpPr/>
          <p:nvPr/>
        </p:nvSpPr>
        <p:spPr>
          <a:xfrm>
            <a:off x="6128384" y="1639776"/>
            <a:ext cx="5952543" cy="3876232"/>
          </a:xfrm>
          <a:prstGeom prst="roundRect">
            <a:avLst>
              <a:gd name="adj" fmla="val 4877"/>
            </a:avLst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F5C10FE5-4910-F485-14C1-53F618EBDAF1}"/>
              </a:ext>
            </a:extLst>
          </p:cNvPr>
          <p:cNvSpPr/>
          <p:nvPr/>
        </p:nvSpPr>
        <p:spPr>
          <a:xfrm>
            <a:off x="1340919" y="1636450"/>
            <a:ext cx="4766728" cy="3879558"/>
          </a:xfrm>
          <a:prstGeom prst="roundRect">
            <a:avLst>
              <a:gd name="adj" fmla="val 6456"/>
            </a:avLst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1992BCE1-892D-FEA7-DE33-8488829E57B1}"/>
              </a:ext>
            </a:extLst>
          </p:cNvPr>
          <p:cNvSpPr txBox="1"/>
          <p:nvPr/>
        </p:nvSpPr>
        <p:spPr>
          <a:xfrm>
            <a:off x="1766465" y="4979006"/>
            <a:ext cx="2058577" cy="369332"/>
          </a:xfrm>
          <a:prstGeom prst="rect">
            <a:avLst/>
          </a:prstGeom>
          <a:noFill/>
          <a:ln>
            <a:solidFill>
              <a:srgbClr val="E01A4F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fr-FR" dirty="0" err="1"/>
              <a:t>CompressionCodec</a:t>
            </a:r>
            <a:endParaRPr lang="fr-FR" dirty="0"/>
          </a:p>
        </p:txBody>
      </p: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BC8DC8AE-F87E-DF93-2E2B-DFFC51750722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>
            <a:off x="5120285" y="4746430"/>
            <a:ext cx="23116" cy="23257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>
            <a:extLst>
              <a:ext uri="{FF2B5EF4-FFF2-40B4-BE49-F238E27FC236}">
                <a16:creationId xmlns:a16="http://schemas.microsoft.com/office/drawing/2014/main" id="{B1F0D766-31FF-F84E-78B1-B2AF04151F2C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4921766" y="2595770"/>
            <a:ext cx="1279656" cy="7588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re 11">
            <a:extLst>
              <a:ext uri="{FF2B5EF4-FFF2-40B4-BE49-F238E27FC236}">
                <a16:creationId xmlns:a16="http://schemas.microsoft.com/office/drawing/2014/main" id="{9A3340B7-1E2C-DE3D-74FC-23A64739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consommation pulsar</a:t>
            </a:r>
          </a:p>
        </p:txBody>
      </p:sp>
    </p:spTree>
    <p:extLst>
      <p:ext uri="{BB962C8B-B14F-4D97-AF65-F5344CB8AC3E}">
        <p14:creationId xmlns:p14="http://schemas.microsoft.com/office/powerpoint/2010/main" val="67382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8" grpId="0" animBg="1"/>
      <p:bldP spid="19" grpId="0" animBg="1"/>
      <p:bldP spid="8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12B0653F-8862-2089-FF81-A9EC550CA975}"/>
              </a:ext>
            </a:extLst>
          </p:cNvPr>
          <p:cNvSpPr txBox="1"/>
          <p:nvPr/>
        </p:nvSpPr>
        <p:spPr>
          <a:xfrm>
            <a:off x="1884783" y="1630137"/>
            <a:ext cx="6102220" cy="567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Chiffrement bout en bout avec </a:t>
            </a:r>
            <a:r>
              <a:rPr lang="fr-FR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spring</a:t>
            </a:r>
            <a:r>
              <a:rPr lang="fr-F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-pulsar</a:t>
            </a:r>
          </a:p>
        </p:txBody>
      </p:sp>
      <p:sp>
        <p:nvSpPr>
          <p:cNvPr id="5" name="TextBox 24">
            <a:extLst>
              <a:ext uri="{FF2B5EF4-FFF2-40B4-BE49-F238E27FC236}">
                <a16:creationId xmlns:a16="http://schemas.microsoft.com/office/drawing/2014/main" id="{00A7F6EB-A528-03C6-5BB8-B85B34EBC8C6}"/>
              </a:ext>
            </a:extLst>
          </p:cNvPr>
          <p:cNvSpPr txBox="1"/>
          <p:nvPr/>
        </p:nvSpPr>
        <p:spPr>
          <a:xfrm rot="16200000">
            <a:off x="-1434924" y="4205433"/>
            <a:ext cx="3880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Pirulen Rg" panose="020B06050202000801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Vault </a:t>
            </a:r>
            <a:r>
              <a:rPr lang="en-US" sz="3000" b="1" dirty="0" err="1">
                <a:solidFill>
                  <a:schemeClr val="bg1"/>
                </a:solidFill>
                <a:latin typeface="Pirulen Rg" panose="020B06050202000801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centralisé</a:t>
            </a:r>
            <a:endParaRPr lang="en-US" sz="3000" b="1" dirty="0">
              <a:solidFill>
                <a:schemeClr val="bg1"/>
              </a:solidFill>
              <a:latin typeface="Pirulen Rg" panose="020B06050202000801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4118C9CA-BFA8-1D14-B9FF-ECB42681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DEMO 4</a:t>
            </a:r>
          </a:p>
        </p:txBody>
      </p:sp>
    </p:spTree>
    <p:extLst>
      <p:ext uri="{BB962C8B-B14F-4D97-AF65-F5344CB8AC3E}">
        <p14:creationId xmlns:p14="http://schemas.microsoft.com/office/powerpoint/2010/main" val="756925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3">
            <a:extLst>
              <a:ext uri="{FF2B5EF4-FFF2-40B4-BE49-F238E27FC236}">
                <a16:creationId xmlns:a16="http://schemas.microsoft.com/office/drawing/2014/main" id="{6D217F34-D4CA-2051-DF18-94889F9A0AD6}"/>
              </a:ext>
            </a:extLst>
          </p:cNvPr>
          <p:cNvSpPr txBox="1"/>
          <p:nvPr/>
        </p:nvSpPr>
        <p:spPr>
          <a:xfrm>
            <a:off x="7551620" y="2633661"/>
            <a:ext cx="342741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pc="-150" dirty="0">
                <a:solidFill>
                  <a:schemeClr val="bg1"/>
                </a:solidFill>
                <a:latin typeface="Pirulen Rg" panose="020B06050202000801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SUMMARY</a:t>
            </a:r>
          </a:p>
          <a:p>
            <a:r>
              <a:rPr lang="en-US" sz="4800" b="1" spc="-150" dirty="0">
                <a:solidFill>
                  <a:schemeClr val="bg1"/>
                </a:solidFill>
                <a:latin typeface="Pirulen Rg" panose="020B06050202000801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GUIDE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5963A8B9-FF2C-D328-0304-0DDB3048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TakeAway</a:t>
            </a:r>
            <a:r>
              <a:rPr lang="fr-FR" dirty="0"/>
              <a:t> - Conclusion</a:t>
            </a:r>
          </a:p>
        </p:txBody>
      </p:sp>
    </p:spTree>
    <p:extLst>
      <p:ext uri="{BB962C8B-B14F-4D97-AF65-F5344CB8AC3E}">
        <p14:creationId xmlns:p14="http://schemas.microsoft.com/office/powerpoint/2010/main" val="3816095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21C4F37C-A6F1-FA60-99FE-065507404760}"/>
              </a:ext>
            </a:extLst>
          </p:cNvPr>
          <p:cNvSpPr/>
          <p:nvPr/>
        </p:nvSpPr>
        <p:spPr>
          <a:xfrm>
            <a:off x="4514678" y="1936313"/>
            <a:ext cx="3800909" cy="3666073"/>
          </a:xfrm>
          <a:prstGeom prst="roundRect">
            <a:avLst>
              <a:gd name="adj" fmla="val 3785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038DB6B-B117-882C-4C4C-417A65014D1B}"/>
              </a:ext>
            </a:extLst>
          </p:cNvPr>
          <p:cNvSpPr/>
          <p:nvPr/>
        </p:nvSpPr>
        <p:spPr>
          <a:xfrm>
            <a:off x="9187178" y="3166530"/>
            <a:ext cx="2526978" cy="1243468"/>
          </a:xfrm>
          <a:prstGeom prst="roundRect">
            <a:avLst>
              <a:gd name="adj" fmla="val 10727"/>
            </a:avLst>
          </a:prstGeom>
          <a:solidFill>
            <a:schemeClr val="bg1"/>
          </a:solidFill>
          <a:ln w="28575">
            <a:solidFill>
              <a:srgbClr val="E01A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4" descr="Computer - Free computer icons">
            <a:extLst>
              <a:ext uri="{FF2B5EF4-FFF2-40B4-BE49-F238E27FC236}">
                <a16:creationId xmlns:a16="http://schemas.microsoft.com/office/drawing/2014/main" id="{7A9BE349-2018-2FC4-5A57-627DB799E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352" y="2164474"/>
            <a:ext cx="587272" cy="58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erver - Free technology icons">
            <a:extLst>
              <a:ext uri="{FF2B5EF4-FFF2-40B4-BE49-F238E27FC236}">
                <a16:creationId xmlns:a16="http://schemas.microsoft.com/office/drawing/2014/main" id="{64E68AF9-3B48-55B5-7265-5CF9682DB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883" y="3494628"/>
            <a:ext cx="587272" cy="58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omputer - Free computer icons">
            <a:extLst>
              <a:ext uri="{FF2B5EF4-FFF2-40B4-BE49-F238E27FC236}">
                <a16:creationId xmlns:a16="http://schemas.microsoft.com/office/drawing/2014/main" id="{AD49126B-50A3-24FD-D6E1-1ED51BBD3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910" y="4706591"/>
            <a:ext cx="587272" cy="58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418F9A3-00FA-0455-DC6E-707EAB9D9B8A}"/>
              </a:ext>
            </a:extLst>
          </p:cNvPr>
          <p:cNvSpPr/>
          <p:nvPr/>
        </p:nvSpPr>
        <p:spPr>
          <a:xfrm>
            <a:off x="5667399" y="4717792"/>
            <a:ext cx="1206663" cy="58727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ADE9B76E-312A-11C2-EDAF-AD7D15548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457" y="4806934"/>
            <a:ext cx="348966" cy="34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5565EB15-4813-2EFE-8640-853240308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377" y="4806934"/>
            <a:ext cx="348966" cy="34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4D50648-BC71-C419-4A2D-942BD2FBB7D7}"/>
              </a:ext>
            </a:extLst>
          </p:cNvPr>
          <p:cNvSpPr/>
          <p:nvPr/>
        </p:nvSpPr>
        <p:spPr>
          <a:xfrm>
            <a:off x="5709262" y="2182794"/>
            <a:ext cx="1206663" cy="58727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FE4329CC-23A6-DEBE-0331-0C96DB5E3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320" y="2271936"/>
            <a:ext cx="348966" cy="34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2B2A92F6-35CE-76FD-0E49-0D6A77144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240" y="2271936"/>
            <a:ext cx="348966" cy="34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5BB5F551-883A-C98B-DB6D-0DFD69FAB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701" y="3613781"/>
            <a:ext cx="348966" cy="34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E8201E30-C3D4-8EDB-AECC-7C5B80EC4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69" y="3613781"/>
            <a:ext cx="348966" cy="34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8C9D99E3-5195-8045-F476-C1F5EB582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037" y="3613781"/>
            <a:ext cx="348966" cy="34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C3058EFA-C6D0-5D7C-BC68-852E361011CA}"/>
              </a:ext>
            </a:extLst>
          </p:cNvPr>
          <p:cNvSpPr txBox="1"/>
          <p:nvPr/>
        </p:nvSpPr>
        <p:spPr>
          <a:xfrm>
            <a:off x="6036240" y="2600026"/>
            <a:ext cx="53412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400" dirty="0" err="1"/>
              <a:t>send</a:t>
            </a:r>
            <a:endParaRPr lang="fr-FR" sz="14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605C336-8122-0E7D-31D8-208D4B327D7C}"/>
              </a:ext>
            </a:extLst>
          </p:cNvPr>
          <p:cNvSpPr txBox="1"/>
          <p:nvPr/>
        </p:nvSpPr>
        <p:spPr>
          <a:xfrm>
            <a:off x="6042142" y="5143363"/>
            <a:ext cx="45717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400" dirty="0" err="1"/>
              <a:t>poll</a:t>
            </a:r>
            <a:endParaRPr lang="fr-FR" sz="1400" dirty="0"/>
          </a:p>
        </p:txBody>
      </p:sp>
      <p:pic>
        <p:nvPicPr>
          <p:cNvPr id="20" name="Picture 2" descr="Key - Free marketing icons">
            <a:extLst>
              <a:ext uri="{FF2B5EF4-FFF2-40B4-BE49-F238E27FC236}">
                <a16:creationId xmlns:a16="http://schemas.microsoft.com/office/drawing/2014/main" id="{94B98BD6-FA9C-C7C7-444D-CC2007668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970" y="2922609"/>
            <a:ext cx="245035" cy="24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Key - Free marketing icons">
            <a:extLst>
              <a:ext uri="{FF2B5EF4-FFF2-40B4-BE49-F238E27FC236}">
                <a16:creationId xmlns:a16="http://schemas.microsoft.com/office/drawing/2014/main" id="{A31EC0DE-01D1-3BEC-42EB-2C626E550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70" y="2922609"/>
            <a:ext cx="245035" cy="24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FE148F4-871E-C824-4190-34736E8756CB}"/>
              </a:ext>
            </a:extLst>
          </p:cNvPr>
          <p:cNvSpPr/>
          <p:nvPr/>
        </p:nvSpPr>
        <p:spPr>
          <a:xfrm>
            <a:off x="6264230" y="3431601"/>
            <a:ext cx="1846850" cy="743467"/>
          </a:xfrm>
          <a:prstGeom prst="rect">
            <a:avLst/>
          </a:prstGeom>
          <a:ln>
            <a:solidFill>
              <a:srgbClr val="0070C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Picture 4" descr="Pricing Details - Key Vault | Microsoft Azure">
            <a:extLst>
              <a:ext uri="{FF2B5EF4-FFF2-40B4-BE49-F238E27FC236}">
                <a16:creationId xmlns:a16="http://schemas.microsoft.com/office/drawing/2014/main" id="{B9BFAC14-FC6A-2E5E-B0C6-2ECFE47C69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3" r="23177"/>
          <a:stretch/>
        </p:blipFill>
        <p:spPr bwMode="auto">
          <a:xfrm>
            <a:off x="6069693" y="3561049"/>
            <a:ext cx="476247" cy="46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89F80F4E-E301-8C0B-2484-9160E833A7B4}"/>
              </a:ext>
            </a:extLst>
          </p:cNvPr>
          <p:cNvSpPr txBox="1"/>
          <p:nvPr/>
        </p:nvSpPr>
        <p:spPr>
          <a:xfrm>
            <a:off x="6556552" y="348868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Vault</a:t>
            </a:r>
          </a:p>
        </p:txBody>
      </p:sp>
      <p:pic>
        <p:nvPicPr>
          <p:cNvPr id="25" name="Picture 2" descr="Key - Free marketing icons">
            <a:extLst>
              <a:ext uri="{FF2B5EF4-FFF2-40B4-BE49-F238E27FC236}">
                <a16:creationId xmlns:a16="http://schemas.microsoft.com/office/drawing/2014/main" id="{4AB7E053-C518-F907-7A6B-8C97ABD4B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406" y="3810086"/>
            <a:ext cx="245035" cy="24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5C1BDD58-24BA-9283-29A7-B4576C7B8DB2}"/>
              </a:ext>
            </a:extLst>
          </p:cNvPr>
          <p:cNvSpPr txBox="1"/>
          <p:nvPr/>
        </p:nvSpPr>
        <p:spPr>
          <a:xfrm>
            <a:off x="6964414" y="3778715"/>
            <a:ext cx="991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Master key</a:t>
            </a:r>
          </a:p>
        </p:txBody>
      </p:sp>
      <p:pic>
        <p:nvPicPr>
          <p:cNvPr id="27" name="Picture 2" descr="Key - Free marketing icons">
            <a:extLst>
              <a:ext uri="{FF2B5EF4-FFF2-40B4-BE49-F238E27FC236}">
                <a16:creationId xmlns:a16="http://schemas.microsoft.com/office/drawing/2014/main" id="{5E705E71-6A0C-E30A-7F5E-70D8A3E6B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322" y="4446110"/>
            <a:ext cx="245035" cy="24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Key - Free marketing icons">
            <a:extLst>
              <a:ext uri="{FF2B5EF4-FFF2-40B4-BE49-F238E27FC236}">
                <a16:creationId xmlns:a16="http://schemas.microsoft.com/office/drawing/2014/main" id="{166B3510-902F-68B1-F591-60EBCF86A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422" y="4446110"/>
            <a:ext cx="245035" cy="24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D88D49C7-FF7D-32C1-5C21-1199AB7EA2CF}"/>
              </a:ext>
            </a:extLst>
          </p:cNvPr>
          <p:cNvCxnSpPr>
            <a:cxnSpLocks/>
          </p:cNvCxnSpPr>
          <p:nvPr/>
        </p:nvCxnSpPr>
        <p:spPr>
          <a:xfrm flipV="1">
            <a:off x="6264230" y="3059765"/>
            <a:ext cx="6500" cy="371836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42EA8D8-5909-1CD1-DBFA-D36B05E74AE1}"/>
              </a:ext>
            </a:extLst>
          </p:cNvPr>
          <p:cNvCxnSpPr/>
          <p:nvPr/>
        </p:nvCxnSpPr>
        <p:spPr>
          <a:xfrm>
            <a:off x="6256825" y="4175068"/>
            <a:ext cx="0" cy="386612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en angle 30">
            <a:extLst>
              <a:ext uri="{FF2B5EF4-FFF2-40B4-BE49-F238E27FC236}">
                <a16:creationId xmlns:a16="http://schemas.microsoft.com/office/drawing/2014/main" id="{368D9C1D-193E-3B97-8989-CC6304AA133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915925" y="2476430"/>
            <a:ext cx="3534742" cy="690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ngle 31">
            <a:extLst>
              <a:ext uri="{FF2B5EF4-FFF2-40B4-BE49-F238E27FC236}">
                <a16:creationId xmlns:a16="http://schemas.microsoft.com/office/drawing/2014/main" id="{0D6423F5-4489-6A62-A5DC-E06EC9774D5A}"/>
              </a:ext>
            </a:extLst>
          </p:cNvPr>
          <p:cNvCxnSpPr>
            <a:cxnSpLocks/>
            <a:stCxn id="7" idx="3"/>
            <a:endCxn id="3" idx="2"/>
          </p:cNvCxnSpPr>
          <p:nvPr/>
        </p:nvCxnSpPr>
        <p:spPr>
          <a:xfrm flipV="1">
            <a:off x="6874062" y="4409998"/>
            <a:ext cx="3576605" cy="6014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200651D9-CAC8-2B30-975E-6D268CAB84B7}"/>
              </a:ext>
            </a:extLst>
          </p:cNvPr>
          <p:cNvSpPr txBox="1"/>
          <p:nvPr/>
        </p:nvSpPr>
        <p:spPr>
          <a:xfrm>
            <a:off x="3398109" y="226175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producer</a:t>
            </a:r>
            <a:endParaRPr lang="fr-FR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7D011CE-A2C9-CEBB-CE3C-9837E021D1CF}"/>
              </a:ext>
            </a:extLst>
          </p:cNvPr>
          <p:cNvSpPr txBox="1"/>
          <p:nvPr/>
        </p:nvSpPr>
        <p:spPr>
          <a:xfrm>
            <a:off x="3355277" y="4796751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consumer</a:t>
            </a:r>
          </a:p>
        </p:txBody>
      </p:sp>
      <p:sp>
        <p:nvSpPr>
          <p:cNvPr id="16" name="Titre 15">
            <a:extLst>
              <a:ext uri="{FF2B5EF4-FFF2-40B4-BE49-F238E27FC236}">
                <a16:creationId xmlns:a16="http://schemas.microsoft.com/office/drawing/2014/main" id="{C37309F4-7D44-C0C6-8A37-9C1D9A8E9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résumé</a:t>
            </a:r>
          </a:p>
        </p:txBody>
      </p:sp>
      <p:sp>
        <p:nvSpPr>
          <p:cNvPr id="17" name="TextBox 24">
            <a:extLst>
              <a:ext uri="{FF2B5EF4-FFF2-40B4-BE49-F238E27FC236}">
                <a16:creationId xmlns:a16="http://schemas.microsoft.com/office/drawing/2014/main" id="{0B3A6D38-04D2-3D3D-6F7F-6829D7658C8F}"/>
              </a:ext>
            </a:extLst>
          </p:cNvPr>
          <p:cNvSpPr txBox="1"/>
          <p:nvPr/>
        </p:nvSpPr>
        <p:spPr>
          <a:xfrm rot="16200000">
            <a:off x="-1434924" y="4436265"/>
            <a:ext cx="38802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Pirulen Rg" panose="020B06050202000801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78237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21C4F37C-A6F1-FA60-99FE-065507404760}"/>
              </a:ext>
            </a:extLst>
          </p:cNvPr>
          <p:cNvSpPr/>
          <p:nvPr/>
        </p:nvSpPr>
        <p:spPr>
          <a:xfrm>
            <a:off x="4514678" y="1936313"/>
            <a:ext cx="3800909" cy="3666073"/>
          </a:xfrm>
          <a:prstGeom prst="roundRect">
            <a:avLst>
              <a:gd name="adj" fmla="val 3785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038DB6B-B117-882C-4C4C-417A65014D1B}"/>
              </a:ext>
            </a:extLst>
          </p:cNvPr>
          <p:cNvSpPr/>
          <p:nvPr/>
        </p:nvSpPr>
        <p:spPr>
          <a:xfrm>
            <a:off x="9187178" y="3166530"/>
            <a:ext cx="2526978" cy="1243468"/>
          </a:xfrm>
          <a:prstGeom prst="roundRect">
            <a:avLst>
              <a:gd name="adj" fmla="val 10727"/>
            </a:avLst>
          </a:prstGeom>
          <a:solidFill>
            <a:schemeClr val="bg1"/>
          </a:solidFill>
          <a:ln w="28575">
            <a:solidFill>
              <a:srgbClr val="E01A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4" descr="Computer - Free computer icons">
            <a:extLst>
              <a:ext uri="{FF2B5EF4-FFF2-40B4-BE49-F238E27FC236}">
                <a16:creationId xmlns:a16="http://schemas.microsoft.com/office/drawing/2014/main" id="{7A9BE349-2018-2FC4-5A57-627DB799E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352" y="2164474"/>
            <a:ext cx="587272" cy="58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erver - Free technology icons">
            <a:extLst>
              <a:ext uri="{FF2B5EF4-FFF2-40B4-BE49-F238E27FC236}">
                <a16:creationId xmlns:a16="http://schemas.microsoft.com/office/drawing/2014/main" id="{64E68AF9-3B48-55B5-7265-5CF9682DB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883" y="3494628"/>
            <a:ext cx="587272" cy="58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omputer - Free computer icons">
            <a:extLst>
              <a:ext uri="{FF2B5EF4-FFF2-40B4-BE49-F238E27FC236}">
                <a16:creationId xmlns:a16="http://schemas.microsoft.com/office/drawing/2014/main" id="{AD49126B-50A3-24FD-D6E1-1ED51BBD3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910" y="4706591"/>
            <a:ext cx="587272" cy="58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418F9A3-00FA-0455-DC6E-707EAB9D9B8A}"/>
              </a:ext>
            </a:extLst>
          </p:cNvPr>
          <p:cNvSpPr/>
          <p:nvPr/>
        </p:nvSpPr>
        <p:spPr>
          <a:xfrm>
            <a:off x="5667399" y="4717792"/>
            <a:ext cx="1206663" cy="58727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ADE9B76E-312A-11C2-EDAF-AD7D15548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457" y="4806934"/>
            <a:ext cx="348966" cy="34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5565EB15-4813-2EFE-8640-853240308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377" y="4806934"/>
            <a:ext cx="348966" cy="34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4D50648-BC71-C419-4A2D-942BD2FBB7D7}"/>
              </a:ext>
            </a:extLst>
          </p:cNvPr>
          <p:cNvSpPr/>
          <p:nvPr/>
        </p:nvSpPr>
        <p:spPr>
          <a:xfrm>
            <a:off x="5709262" y="2182794"/>
            <a:ext cx="1206663" cy="58727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FE4329CC-23A6-DEBE-0331-0C96DB5E3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320" y="2271936"/>
            <a:ext cx="348966" cy="34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2B2A92F6-35CE-76FD-0E49-0D6A77144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240" y="2271936"/>
            <a:ext cx="348966" cy="34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5BB5F551-883A-C98B-DB6D-0DFD69FAB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701" y="3613781"/>
            <a:ext cx="348966" cy="34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E8201E30-C3D4-8EDB-AECC-7C5B80EC4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69" y="3613781"/>
            <a:ext cx="348966" cy="34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8C9D99E3-5195-8045-F476-C1F5EB582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037" y="3613781"/>
            <a:ext cx="348966" cy="34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C3058EFA-C6D0-5D7C-BC68-852E361011CA}"/>
              </a:ext>
            </a:extLst>
          </p:cNvPr>
          <p:cNvSpPr txBox="1"/>
          <p:nvPr/>
        </p:nvSpPr>
        <p:spPr>
          <a:xfrm>
            <a:off x="6036240" y="2600026"/>
            <a:ext cx="53412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400" dirty="0" err="1"/>
              <a:t>send</a:t>
            </a:r>
            <a:endParaRPr lang="fr-FR" sz="14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605C336-8122-0E7D-31D8-208D4B327D7C}"/>
              </a:ext>
            </a:extLst>
          </p:cNvPr>
          <p:cNvSpPr txBox="1"/>
          <p:nvPr/>
        </p:nvSpPr>
        <p:spPr>
          <a:xfrm>
            <a:off x="6042142" y="5143363"/>
            <a:ext cx="45717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400" dirty="0" err="1"/>
              <a:t>poll</a:t>
            </a:r>
            <a:endParaRPr lang="fr-FR" sz="1400" dirty="0"/>
          </a:p>
        </p:txBody>
      </p:sp>
      <p:pic>
        <p:nvPicPr>
          <p:cNvPr id="20" name="Picture 2" descr="Key - Free marketing icons">
            <a:extLst>
              <a:ext uri="{FF2B5EF4-FFF2-40B4-BE49-F238E27FC236}">
                <a16:creationId xmlns:a16="http://schemas.microsoft.com/office/drawing/2014/main" id="{94B98BD6-FA9C-C7C7-444D-CC2007668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970" y="2922609"/>
            <a:ext cx="245035" cy="24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Key - Free marketing icons">
            <a:extLst>
              <a:ext uri="{FF2B5EF4-FFF2-40B4-BE49-F238E27FC236}">
                <a16:creationId xmlns:a16="http://schemas.microsoft.com/office/drawing/2014/main" id="{A31EC0DE-01D1-3BEC-42EB-2C626E550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70" y="2922609"/>
            <a:ext cx="245035" cy="24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FE148F4-871E-C824-4190-34736E8756CB}"/>
              </a:ext>
            </a:extLst>
          </p:cNvPr>
          <p:cNvSpPr/>
          <p:nvPr/>
        </p:nvSpPr>
        <p:spPr>
          <a:xfrm>
            <a:off x="6264230" y="3431601"/>
            <a:ext cx="1846850" cy="743467"/>
          </a:xfrm>
          <a:prstGeom prst="rect">
            <a:avLst/>
          </a:prstGeom>
          <a:ln>
            <a:solidFill>
              <a:srgbClr val="0070C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Picture 4" descr="Pricing Details - Key Vault | Microsoft Azure">
            <a:extLst>
              <a:ext uri="{FF2B5EF4-FFF2-40B4-BE49-F238E27FC236}">
                <a16:creationId xmlns:a16="http://schemas.microsoft.com/office/drawing/2014/main" id="{B9BFAC14-FC6A-2E5E-B0C6-2ECFE47C69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3" r="23177"/>
          <a:stretch/>
        </p:blipFill>
        <p:spPr bwMode="auto">
          <a:xfrm>
            <a:off x="6069693" y="3561049"/>
            <a:ext cx="476247" cy="46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89F80F4E-E301-8C0B-2484-9160E833A7B4}"/>
              </a:ext>
            </a:extLst>
          </p:cNvPr>
          <p:cNvSpPr txBox="1"/>
          <p:nvPr/>
        </p:nvSpPr>
        <p:spPr>
          <a:xfrm>
            <a:off x="6556552" y="348868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Vault</a:t>
            </a:r>
          </a:p>
        </p:txBody>
      </p:sp>
      <p:pic>
        <p:nvPicPr>
          <p:cNvPr id="25" name="Picture 2" descr="Key - Free marketing icons">
            <a:extLst>
              <a:ext uri="{FF2B5EF4-FFF2-40B4-BE49-F238E27FC236}">
                <a16:creationId xmlns:a16="http://schemas.microsoft.com/office/drawing/2014/main" id="{4AB7E053-C518-F907-7A6B-8C97ABD4B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406" y="3810086"/>
            <a:ext cx="245035" cy="24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5C1BDD58-24BA-9283-29A7-B4576C7B8DB2}"/>
              </a:ext>
            </a:extLst>
          </p:cNvPr>
          <p:cNvSpPr txBox="1"/>
          <p:nvPr/>
        </p:nvSpPr>
        <p:spPr>
          <a:xfrm>
            <a:off x="6964414" y="3778715"/>
            <a:ext cx="991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Master key</a:t>
            </a:r>
          </a:p>
        </p:txBody>
      </p:sp>
      <p:pic>
        <p:nvPicPr>
          <p:cNvPr id="27" name="Picture 2" descr="Key - Free marketing icons">
            <a:extLst>
              <a:ext uri="{FF2B5EF4-FFF2-40B4-BE49-F238E27FC236}">
                <a16:creationId xmlns:a16="http://schemas.microsoft.com/office/drawing/2014/main" id="{5E705E71-6A0C-E30A-7F5E-70D8A3E6B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322" y="4446110"/>
            <a:ext cx="245035" cy="24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Key - Free marketing icons">
            <a:extLst>
              <a:ext uri="{FF2B5EF4-FFF2-40B4-BE49-F238E27FC236}">
                <a16:creationId xmlns:a16="http://schemas.microsoft.com/office/drawing/2014/main" id="{166B3510-902F-68B1-F591-60EBCF86A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422" y="4446110"/>
            <a:ext cx="245035" cy="24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D88D49C7-FF7D-32C1-5C21-1199AB7EA2CF}"/>
              </a:ext>
            </a:extLst>
          </p:cNvPr>
          <p:cNvCxnSpPr>
            <a:cxnSpLocks/>
          </p:cNvCxnSpPr>
          <p:nvPr/>
        </p:nvCxnSpPr>
        <p:spPr>
          <a:xfrm flipV="1">
            <a:off x="6264230" y="3059765"/>
            <a:ext cx="6500" cy="371836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42EA8D8-5909-1CD1-DBFA-D36B05E74AE1}"/>
              </a:ext>
            </a:extLst>
          </p:cNvPr>
          <p:cNvCxnSpPr/>
          <p:nvPr/>
        </p:nvCxnSpPr>
        <p:spPr>
          <a:xfrm>
            <a:off x="6256825" y="4175068"/>
            <a:ext cx="0" cy="386612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en angle 30">
            <a:extLst>
              <a:ext uri="{FF2B5EF4-FFF2-40B4-BE49-F238E27FC236}">
                <a16:creationId xmlns:a16="http://schemas.microsoft.com/office/drawing/2014/main" id="{368D9C1D-193E-3B97-8989-CC6304AA133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915925" y="2476430"/>
            <a:ext cx="3534742" cy="690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ngle 31">
            <a:extLst>
              <a:ext uri="{FF2B5EF4-FFF2-40B4-BE49-F238E27FC236}">
                <a16:creationId xmlns:a16="http://schemas.microsoft.com/office/drawing/2014/main" id="{0D6423F5-4489-6A62-A5DC-E06EC9774D5A}"/>
              </a:ext>
            </a:extLst>
          </p:cNvPr>
          <p:cNvCxnSpPr>
            <a:cxnSpLocks/>
            <a:stCxn id="7" idx="3"/>
            <a:endCxn id="3" idx="2"/>
          </p:cNvCxnSpPr>
          <p:nvPr/>
        </p:nvCxnSpPr>
        <p:spPr>
          <a:xfrm flipV="1">
            <a:off x="6874062" y="4409998"/>
            <a:ext cx="3576605" cy="6014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200651D9-CAC8-2B30-975E-6D268CAB84B7}"/>
              </a:ext>
            </a:extLst>
          </p:cNvPr>
          <p:cNvSpPr txBox="1"/>
          <p:nvPr/>
        </p:nvSpPr>
        <p:spPr>
          <a:xfrm>
            <a:off x="3398109" y="226175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producer</a:t>
            </a:r>
            <a:endParaRPr lang="fr-FR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7D011CE-A2C9-CEBB-CE3C-9837E021D1CF}"/>
              </a:ext>
            </a:extLst>
          </p:cNvPr>
          <p:cNvSpPr txBox="1"/>
          <p:nvPr/>
        </p:nvSpPr>
        <p:spPr>
          <a:xfrm>
            <a:off x="3355277" y="4796751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consumer</a:t>
            </a:r>
          </a:p>
        </p:txBody>
      </p:sp>
      <p:sp>
        <p:nvSpPr>
          <p:cNvPr id="35" name="Bulle rectangulaire à coins arrondis 34">
            <a:extLst>
              <a:ext uri="{FF2B5EF4-FFF2-40B4-BE49-F238E27FC236}">
                <a16:creationId xmlns:a16="http://schemas.microsoft.com/office/drawing/2014/main" id="{148DCCE6-8BE1-CBA2-985E-253162A40923}"/>
              </a:ext>
            </a:extLst>
          </p:cNvPr>
          <p:cNvSpPr/>
          <p:nvPr/>
        </p:nvSpPr>
        <p:spPr>
          <a:xfrm>
            <a:off x="3989925" y="2969737"/>
            <a:ext cx="1363188" cy="645899"/>
          </a:xfrm>
          <a:prstGeom prst="wedgeRoundRectCallout">
            <a:avLst>
              <a:gd name="adj1" fmla="val 79471"/>
              <a:gd name="adj2" fmla="val -4256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Re-use for</a:t>
            </a:r>
            <a:br>
              <a:rPr lang="fr-FR" sz="1400" dirty="0">
                <a:solidFill>
                  <a:schemeClr val="tx1"/>
                </a:solidFill>
              </a:rPr>
            </a:br>
            <a:r>
              <a:rPr lang="fr-FR" sz="1400" dirty="0">
                <a:solidFill>
                  <a:schemeClr val="tx1"/>
                </a:solidFill>
              </a:rPr>
              <a:t>short time</a:t>
            </a:r>
          </a:p>
        </p:txBody>
      </p:sp>
      <p:sp>
        <p:nvSpPr>
          <p:cNvPr id="36" name="Bulle rectangulaire à coins arrondis 35">
            <a:extLst>
              <a:ext uri="{FF2B5EF4-FFF2-40B4-BE49-F238E27FC236}">
                <a16:creationId xmlns:a16="http://schemas.microsoft.com/office/drawing/2014/main" id="{C6CE6A7E-E07D-56AF-6C6D-7F35D1EC442F}"/>
              </a:ext>
            </a:extLst>
          </p:cNvPr>
          <p:cNvSpPr/>
          <p:nvPr/>
        </p:nvSpPr>
        <p:spPr>
          <a:xfrm>
            <a:off x="7027949" y="1553254"/>
            <a:ext cx="2237898" cy="645899"/>
          </a:xfrm>
          <a:prstGeom prst="wedgeRoundRectCallout">
            <a:avLst>
              <a:gd name="adj1" fmla="val -83100"/>
              <a:gd name="adj2" fmla="val 8096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Use AES-GCM (256) </a:t>
            </a:r>
          </a:p>
          <a:p>
            <a:r>
              <a:rPr lang="fr-FR" sz="1400" dirty="0" err="1">
                <a:solidFill>
                  <a:schemeClr val="tx1"/>
                </a:solidFill>
              </a:rPr>
              <a:t>with</a:t>
            </a:r>
            <a:r>
              <a:rPr lang="fr-FR" sz="1400" dirty="0">
                <a:solidFill>
                  <a:schemeClr val="tx1"/>
                </a:solidFill>
              </a:rPr>
              <a:t> Init. </a:t>
            </a:r>
            <a:r>
              <a:rPr lang="fr-FR" sz="1400" dirty="0" err="1">
                <a:solidFill>
                  <a:schemeClr val="tx1"/>
                </a:solidFill>
              </a:rPr>
              <a:t>Vector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7" name="Bulle rectangulaire à coins arrondis 36">
            <a:extLst>
              <a:ext uri="{FF2B5EF4-FFF2-40B4-BE49-F238E27FC236}">
                <a16:creationId xmlns:a16="http://schemas.microsoft.com/office/drawing/2014/main" id="{B3AAB1B7-857B-5469-0994-C90E463E1045}"/>
              </a:ext>
            </a:extLst>
          </p:cNvPr>
          <p:cNvSpPr/>
          <p:nvPr/>
        </p:nvSpPr>
        <p:spPr>
          <a:xfrm>
            <a:off x="3820980" y="3970610"/>
            <a:ext cx="1363188" cy="645899"/>
          </a:xfrm>
          <a:prstGeom prst="wedgeRoundRectCallout">
            <a:avLst>
              <a:gd name="adj1" fmla="val 90651"/>
              <a:gd name="adj2" fmla="val 3516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Use a local </a:t>
            </a:r>
            <a:r>
              <a:rPr lang="fr-FR" sz="1400" dirty="0" err="1">
                <a:solidFill>
                  <a:schemeClr val="tx1"/>
                </a:solidFill>
              </a:rPr>
              <a:t>shared</a:t>
            </a:r>
            <a:r>
              <a:rPr lang="fr-FR" sz="1400" dirty="0">
                <a:solidFill>
                  <a:schemeClr val="tx1"/>
                </a:solidFill>
              </a:rPr>
              <a:t> cache !</a:t>
            </a:r>
          </a:p>
        </p:txBody>
      </p:sp>
      <p:sp>
        <p:nvSpPr>
          <p:cNvPr id="38" name="Bulle rectangulaire à coins arrondis 37">
            <a:extLst>
              <a:ext uri="{FF2B5EF4-FFF2-40B4-BE49-F238E27FC236}">
                <a16:creationId xmlns:a16="http://schemas.microsoft.com/office/drawing/2014/main" id="{D41DCA78-EEB7-9886-06A6-FE84315512EB}"/>
              </a:ext>
            </a:extLst>
          </p:cNvPr>
          <p:cNvSpPr/>
          <p:nvPr/>
        </p:nvSpPr>
        <p:spPr>
          <a:xfrm>
            <a:off x="7163881" y="4458884"/>
            <a:ext cx="1845404" cy="645899"/>
          </a:xfrm>
          <a:prstGeom prst="wedgeRoundRectCallout">
            <a:avLst>
              <a:gd name="adj1" fmla="val -53457"/>
              <a:gd name="adj2" fmla="val -10363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Monitor API usage,</a:t>
            </a:r>
          </a:p>
          <a:p>
            <a:r>
              <a:rPr lang="fr-FR" sz="1400" dirty="0" err="1">
                <a:solidFill>
                  <a:schemeClr val="tx1"/>
                </a:solidFill>
              </a:rPr>
              <a:t>Beware</a:t>
            </a:r>
            <a:r>
              <a:rPr lang="fr-FR" sz="1400" dirty="0">
                <a:solidFill>
                  <a:schemeClr val="tx1"/>
                </a:solidFill>
              </a:rPr>
              <a:t> of </a:t>
            </a:r>
            <a:r>
              <a:rPr lang="fr-FR" sz="1400" dirty="0" err="1">
                <a:solidFill>
                  <a:schemeClr val="tx1"/>
                </a:solidFill>
              </a:rPr>
              <a:t>thresholds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6" name="Titre 15">
            <a:extLst>
              <a:ext uri="{FF2B5EF4-FFF2-40B4-BE49-F238E27FC236}">
                <a16:creationId xmlns:a16="http://schemas.microsoft.com/office/drawing/2014/main" id="{EA20F58F-6B2E-6F18-22EF-30FB0C8F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conseils</a:t>
            </a:r>
          </a:p>
        </p:txBody>
      </p:sp>
      <p:sp>
        <p:nvSpPr>
          <p:cNvPr id="17" name="TextBox 24">
            <a:extLst>
              <a:ext uri="{FF2B5EF4-FFF2-40B4-BE49-F238E27FC236}">
                <a16:creationId xmlns:a16="http://schemas.microsoft.com/office/drawing/2014/main" id="{E0551278-E643-98EF-3A2B-A02564EA8795}"/>
              </a:ext>
            </a:extLst>
          </p:cNvPr>
          <p:cNvSpPr txBox="1"/>
          <p:nvPr/>
        </p:nvSpPr>
        <p:spPr>
          <a:xfrm rot="16200000">
            <a:off x="-1434924" y="4436265"/>
            <a:ext cx="38802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Pirulen Rg" panose="020B06050202000801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841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21C4F37C-A6F1-FA60-99FE-065507404760}"/>
              </a:ext>
            </a:extLst>
          </p:cNvPr>
          <p:cNvSpPr/>
          <p:nvPr/>
        </p:nvSpPr>
        <p:spPr>
          <a:xfrm>
            <a:off x="4514678" y="1936313"/>
            <a:ext cx="3800909" cy="3666073"/>
          </a:xfrm>
          <a:prstGeom prst="roundRect">
            <a:avLst>
              <a:gd name="adj" fmla="val 3785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038DB6B-B117-882C-4C4C-417A65014D1B}"/>
              </a:ext>
            </a:extLst>
          </p:cNvPr>
          <p:cNvSpPr/>
          <p:nvPr/>
        </p:nvSpPr>
        <p:spPr>
          <a:xfrm>
            <a:off x="9187178" y="3166530"/>
            <a:ext cx="2526978" cy="1243468"/>
          </a:xfrm>
          <a:prstGeom prst="roundRect">
            <a:avLst>
              <a:gd name="adj" fmla="val 10727"/>
            </a:avLst>
          </a:prstGeom>
          <a:solidFill>
            <a:schemeClr val="bg1"/>
          </a:solidFill>
          <a:ln w="28575">
            <a:solidFill>
              <a:srgbClr val="E01A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4" descr="Computer - Free computer icons">
            <a:extLst>
              <a:ext uri="{FF2B5EF4-FFF2-40B4-BE49-F238E27FC236}">
                <a16:creationId xmlns:a16="http://schemas.microsoft.com/office/drawing/2014/main" id="{7A9BE349-2018-2FC4-5A57-627DB799E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352" y="2164474"/>
            <a:ext cx="587272" cy="58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erver - Free technology icons">
            <a:extLst>
              <a:ext uri="{FF2B5EF4-FFF2-40B4-BE49-F238E27FC236}">
                <a16:creationId xmlns:a16="http://schemas.microsoft.com/office/drawing/2014/main" id="{64E68AF9-3B48-55B5-7265-5CF9682DB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883" y="3494628"/>
            <a:ext cx="587272" cy="58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omputer - Free computer icons">
            <a:extLst>
              <a:ext uri="{FF2B5EF4-FFF2-40B4-BE49-F238E27FC236}">
                <a16:creationId xmlns:a16="http://schemas.microsoft.com/office/drawing/2014/main" id="{AD49126B-50A3-24FD-D6E1-1ED51BBD3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910" y="4706591"/>
            <a:ext cx="587272" cy="58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418F9A3-00FA-0455-DC6E-707EAB9D9B8A}"/>
              </a:ext>
            </a:extLst>
          </p:cNvPr>
          <p:cNvSpPr/>
          <p:nvPr/>
        </p:nvSpPr>
        <p:spPr>
          <a:xfrm>
            <a:off x="5667399" y="4717792"/>
            <a:ext cx="1206663" cy="58727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ADE9B76E-312A-11C2-EDAF-AD7D15548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457" y="4806934"/>
            <a:ext cx="348966" cy="34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5565EB15-4813-2EFE-8640-853240308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377" y="4806934"/>
            <a:ext cx="348966" cy="34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4D50648-BC71-C419-4A2D-942BD2FBB7D7}"/>
              </a:ext>
            </a:extLst>
          </p:cNvPr>
          <p:cNvSpPr/>
          <p:nvPr/>
        </p:nvSpPr>
        <p:spPr>
          <a:xfrm>
            <a:off x="5709262" y="2182794"/>
            <a:ext cx="1206663" cy="58727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FE4329CC-23A6-DEBE-0331-0C96DB5E3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320" y="2271936"/>
            <a:ext cx="348966" cy="34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2B2A92F6-35CE-76FD-0E49-0D6A77144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240" y="2271936"/>
            <a:ext cx="348966" cy="34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5BB5F551-883A-C98B-DB6D-0DFD69FAB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701" y="3613781"/>
            <a:ext cx="348966" cy="34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E8201E30-C3D4-8EDB-AECC-7C5B80EC4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69" y="3613781"/>
            <a:ext cx="348966" cy="34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8C9D99E3-5195-8045-F476-C1F5EB582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037" y="3613781"/>
            <a:ext cx="348966" cy="34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C3058EFA-C6D0-5D7C-BC68-852E361011CA}"/>
              </a:ext>
            </a:extLst>
          </p:cNvPr>
          <p:cNvSpPr txBox="1"/>
          <p:nvPr/>
        </p:nvSpPr>
        <p:spPr>
          <a:xfrm>
            <a:off x="6036240" y="2600026"/>
            <a:ext cx="53412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400" dirty="0" err="1"/>
              <a:t>send</a:t>
            </a:r>
            <a:endParaRPr lang="fr-FR" sz="14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605C336-8122-0E7D-31D8-208D4B327D7C}"/>
              </a:ext>
            </a:extLst>
          </p:cNvPr>
          <p:cNvSpPr txBox="1"/>
          <p:nvPr/>
        </p:nvSpPr>
        <p:spPr>
          <a:xfrm>
            <a:off x="6042142" y="5143363"/>
            <a:ext cx="45717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400" dirty="0" err="1"/>
              <a:t>poll</a:t>
            </a:r>
            <a:endParaRPr lang="fr-FR" sz="1400" dirty="0"/>
          </a:p>
        </p:txBody>
      </p:sp>
      <p:pic>
        <p:nvPicPr>
          <p:cNvPr id="20" name="Picture 2" descr="Key - Free marketing icons">
            <a:extLst>
              <a:ext uri="{FF2B5EF4-FFF2-40B4-BE49-F238E27FC236}">
                <a16:creationId xmlns:a16="http://schemas.microsoft.com/office/drawing/2014/main" id="{94B98BD6-FA9C-C7C7-444D-CC2007668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970" y="2922609"/>
            <a:ext cx="245035" cy="24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Key - Free marketing icons">
            <a:extLst>
              <a:ext uri="{FF2B5EF4-FFF2-40B4-BE49-F238E27FC236}">
                <a16:creationId xmlns:a16="http://schemas.microsoft.com/office/drawing/2014/main" id="{A31EC0DE-01D1-3BEC-42EB-2C626E550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70" y="2922609"/>
            <a:ext cx="245035" cy="24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FE148F4-871E-C824-4190-34736E8756CB}"/>
              </a:ext>
            </a:extLst>
          </p:cNvPr>
          <p:cNvSpPr/>
          <p:nvPr/>
        </p:nvSpPr>
        <p:spPr>
          <a:xfrm>
            <a:off x="6264230" y="3431601"/>
            <a:ext cx="1846850" cy="743467"/>
          </a:xfrm>
          <a:prstGeom prst="rect">
            <a:avLst/>
          </a:prstGeom>
          <a:ln>
            <a:solidFill>
              <a:srgbClr val="0070C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Picture 4" descr="Pricing Details - Key Vault | Microsoft Azure">
            <a:extLst>
              <a:ext uri="{FF2B5EF4-FFF2-40B4-BE49-F238E27FC236}">
                <a16:creationId xmlns:a16="http://schemas.microsoft.com/office/drawing/2014/main" id="{B9BFAC14-FC6A-2E5E-B0C6-2ECFE47C69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3" r="23177"/>
          <a:stretch/>
        </p:blipFill>
        <p:spPr bwMode="auto">
          <a:xfrm>
            <a:off x="6069693" y="3561049"/>
            <a:ext cx="476247" cy="46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89F80F4E-E301-8C0B-2484-9160E833A7B4}"/>
              </a:ext>
            </a:extLst>
          </p:cNvPr>
          <p:cNvSpPr txBox="1"/>
          <p:nvPr/>
        </p:nvSpPr>
        <p:spPr>
          <a:xfrm>
            <a:off x="6556552" y="348868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Vault</a:t>
            </a:r>
          </a:p>
        </p:txBody>
      </p:sp>
      <p:pic>
        <p:nvPicPr>
          <p:cNvPr id="25" name="Picture 2" descr="Key - Free marketing icons">
            <a:extLst>
              <a:ext uri="{FF2B5EF4-FFF2-40B4-BE49-F238E27FC236}">
                <a16:creationId xmlns:a16="http://schemas.microsoft.com/office/drawing/2014/main" id="{4AB7E053-C518-F907-7A6B-8C97ABD4B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406" y="3810086"/>
            <a:ext cx="245035" cy="24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5C1BDD58-24BA-9283-29A7-B4576C7B8DB2}"/>
              </a:ext>
            </a:extLst>
          </p:cNvPr>
          <p:cNvSpPr txBox="1"/>
          <p:nvPr/>
        </p:nvSpPr>
        <p:spPr>
          <a:xfrm>
            <a:off x="6964414" y="3778715"/>
            <a:ext cx="991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Master key</a:t>
            </a:r>
          </a:p>
        </p:txBody>
      </p:sp>
      <p:pic>
        <p:nvPicPr>
          <p:cNvPr id="27" name="Picture 2" descr="Key - Free marketing icons">
            <a:extLst>
              <a:ext uri="{FF2B5EF4-FFF2-40B4-BE49-F238E27FC236}">
                <a16:creationId xmlns:a16="http://schemas.microsoft.com/office/drawing/2014/main" id="{5E705E71-6A0C-E30A-7F5E-70D8A3E6B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322" y="4446110"/>
            <a:ext cx="245035" cy="24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Key - Free marketing icons">
            <a:extLst>
              <a:ext uri="{FF2B5EF4-FFF2-40B4-BE49-F238E27FC236}">
                <a16:creationId xmlns:a16="http://schemas.microsoft.com/office/drawing/2014/main" id="{166B3510-902F-68B1-F591-60EBCF86A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422" y="4446110"/>
            <a:ext cx="245035" cy="24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D88D49C7-FF7D-32C1-5C21-1199AB7EA2CF}"/>
              </a:ext>
            </a:extLst>
          </p:cNvPr>
          <p:cNvCxnSpPr>
            <a:cxnSpLocks/>
          </p:cNvCxnSpPr>
          <p:nvPr/>
        </p:nvCxnSpPr>
        <p:spPr>
          <a:xfrm flipV="1">
            <a:off x="6264230" y="3059765"/>
            <a:ext cx="6500" cy="371836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42EA8D8-5909-1CD1-DBFA-D36B05E74AE1}"/>
              </a:ext>
            </a:extLst>
          </p:cNvPr>
          <p:cNvCxnSpPr/>
          <p:nvPr/>
        </p:nvCxnSpPr>
        <p:spPr>
          <a:xfrm>
            <a:off x="6256825" y="4175068"/>
            <a:ext cx="0" cy="386612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en angle 30">
            <a:extLst>
              <a:ext uri="{FF2B5EF4-FFF2-40B4-BE49-F238E27FC236}">
                <a16:creationId xmlns:a16="http://schemas.microsoft.com/office/drawing/2014/main" id="{368D9C1D-193E-3B97-8989-CC6304AA133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915925" y="2476430"/>
            <a:ext cx="3534742" cy="690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ngle 31">
            <a:extLst>
              <a:ext uri="{FF2B5EF4-FFF2-40B4-BE49-F238E27FC236}">
                <a16:creationId xmlns:a16="http://schemas.microsoft.com/office/drawing/2014/main" id="{0D6423F5-4489-6A62-A5DC-E06EC9774D5A}"/>
              </a:ext>
            </a:extLst>
          </p:cNvPr>
          <p:cNvCxnSpPr>
            <a:cxnSpLocks/>
            <a:stCxn id="7" idx="3"/>
            <a:endCxn id="3" idx="2"/>
          </p:cNvCxnSpPr>
          <p:nvPr/>
        </p:nvCxnSpPr>
        <p:spPr>
          <a:xfrm flipV="1">
            <a:off x="6874062" y="4409998"/>
            <a:ext cx="3576605" cy="6014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200651D9-CAC8-2B30-975E-6D268CAB84B7}"/>
              </a:ext>
            </a:extLst>
          </p:cNvPr>
          <p:cNvSpPr txBox="1"/>
          <p:nvPr/>
        </p:nvSpPr>
        <p:spPr>
          <a:xfrm>
            <a:off x="3398109" y="226175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producer</a:t>
            </a:r>
            <a:endParaRPr lang="fr-FR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7D011CE-A2C9-CEBB-CE3C-9837E021D1CF}"/>
              </a:ext>
            </a:extLst>
          </p:cNvPr>
          <p:cNvSpPr txBox="1"/>
          <p:nvPr/>
        </p:nvSpPr>
        <p:spPr>
          <a:xfrm>
            <a:off x="3355277" y="4796751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consumer</a:t>
            </a:r>
          </a:p>
        </p:txBody>
      </p:sp>
      <p:sp>
        <p:nvSpPr>
          <p:cNvPr id="16" name="Bulle rectangulaire à coins arrondis 15">
            <a:extLst>
              <a:ext uri="{FF2B5EF4-FFF2-40B4-BE49-F238E27FC236}">
                <a16:creationId xmlns:a16="http://schemas.microsoft.com/office/drawing/2014/main" id="{8117D76F-5B45-29E5-8DBA-7092873F8787}"/>
              </a:ext>
            </a:extLst>
          </p:cNvPr>
          <p:cNvSpPr/>
          <p:nvPr/>
        </p:nvSpPr>
        <p:spPr>
          <a:xfrm>
            <a:off x="7515162" y="4376518"/>
            <a:ext cx="1554525" cy="804418"/>
          </a:xfrm>
          <a:prstGeom prst="wedgeRoundRectCallout">
            <a:avLst>
              <a:gd name="adj1" fmla="val -49424"/>
              <a:gd name="adj2" fmla="val -8003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Automate Tests </a:t>
            </a:r>
            <a:r>
              <a:rPr lang="fr-FR" sz="1400" dirty="0" err="1">
                <a:solidFill>
                  <a:schemeClr val="tx1"/>
                </a:solidFill>
              </a:rPr>
              <a:t>with</a:t>
            </a:r>
            <a:r>
              <a:rPr lang="fr-FR" sz="1400" dirty="0">
                <a:solidFill>
                  <a:schemeClr val="tx1"/>
                </a:solidFill>
              </a:rPr>
              <a:t> key </a:t>
            </a:r>
            <a:r>
              <a:rPr lang="fr-FR" sz="1400" dirty="0" err="1">
                <a:solidFill>
                  <a:schemeClr val="tx1"/>
                </a:solidFill>
              </a:rPr>
              <a:t>material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renewal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7" name="Bulle rectangulaire à coins arrondis 16">
            <a:extLst>
              <a:ext uri="{FF2B5EF4-FFF2-40B4-BE49-F238E27FC236}">
                <a16:creationId xmlns:a16="http://schemas.microsoft.com/office/drawing/2014/main" id="{F71843D2-2755-C740-7526-78ACF91217A1}"/>
              </a:ext>
            </a:extLst>
          </p:cNvPr>
          <p:cNvSpPr/>
          <p:nvPr/>
        </p:nvSpPr>
        <p:spPr>
          <a:xfrm>
            <a:off x="9313270" y="1634798"/>
            <a:ext cx="1655732" cy="645899"/>
          </a:xfrm>
          <a:prstGeom prst="wedgeRoundRectCallout">
            <a:avLst>
              <a:gd name="adj1" fmla="val -83100"/>
              <a:gd name="adj2" fmla="val 8096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err="1">
                <a:solidFill>
                  <a:schemeClr val="tx1"/>
                </a:solidFill>
              </a:rPr>
              <a:t>Keep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track</a:t>
            </a:r>
            <a:r>
              <a:rPr lang="fr-FR" sz="1400" dirty="0">
                <a:solidFill>
                  <a:schemeClr val="tx1"/>
                </a:solidFill>
              </a:rPr>
              <a:t> of </a:t>
            </a:r>
            <a:r>
              <a:rPr lang="fr-FR" sz="1400" dirty="0" err="1">
                <a:solidFill>
                  <a:schemeClr val="tx1"/>
                </a:solidFill>
              </a:rPr>
              <a:t>each</a:t>
            </a:r>
            <a:br>
              <a:rPr lang="fr-FR" sz="1400" dirty="0">
                <a:solidFill>
                  <a:schemeClr val="tx1"/>
                </a:solidFill>
              </a:rPr>
            </a:br>
            <a:r>
              <a:rPr lang="fr-FR" sz="1400" dirty="0" err="1">
                <a:solidFill>
                  <a:schemeClr val="tx1"/>
                </a:solidFill>
              </a:rPr>
              <a:t>account</a:t>
            </a:r>
            <a:r>
              <a:rPr lang="fr-FR" sz="1400" dirty="0">
                <a:solidFill>
                  <a:schemeClr val="tx1"/>
                </a:solidFill>
              </a:rPr>
              <a:t> usage</a:t>
            </a:r>
          </a:p>
        </p:txBody>
      </p:sp>
      <p:sp>
        <p:nvSpPr>
          <p:cNvPr id="40" name="Bulle rectangulaire à coins arrondis 39">
            <a:extLst>
              <a:ext uri="{FF2B5EF4-FFF2-40B4-BE49-F238E27FC236}">
                <a16:creationId xmlns:a16="http://schemas.microsoft.com/office/drawing/2014/main" id="{CE6A2BC1-F65E-6680-AD6F-85415147AC8E}"/>
              </a:ext>
            </a:extLst>
          </p:cNvPr>
          <p:cNvSpPr/>
          <p:nvPr/>
        </p:nvSpPr>
        <p:spPr>
          <a:xfrm>
            <a:off x="7088577" y="2607358"/>
            <a:ext cx="1645648" cy="645899"/>
          </a:xfrm>
          <a:prstGeom prst="wedgeRoundRectCallout">
            <a:avLst>
              <a:gd name="adj1" fmla="val -100092"/>
              <a:gd name="adj2" fmla="val 6153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err="1">
                <a:solidFill>
                  <a:schemeClr val="tx1"/>
                </a:solidFill>
              </a:rPr>
              <a:t>Keep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track</a:t>
            </a:r>
            <a:r>
              <a:rPr lang="fr-FR" sz="1400" dirty="0">
                <a:solidFill>
                  <a:schemeClr val="tx1"/>
                </a:solidFill>
              </a:rPr>
              <a:t> of </a:t>
            </a:r>
            <a:r>
              <a:rPr lang="fr-FR" sz="1400" dirty="0" err="1">
                <a:solidFill>
                  <a:schemeClr val="tx1"/>
                </a:solidFill>
              </a:rPr>
              <a:t>each</a:t>
            </a:r>
            <a:br>
              <a:rPr lang="fr-FR" sz="1400" dirty="0">
                <a:solidFill>
                  <a:schemeClr val="tx1"/>
                </a:solidFill>
              </a:rPr>
            </a:br>
            <a:r>
              <a:rPr lang="fr-FR" sz="1400" dirty="0" err="1">
                <a:solidFill>
                  <a:schemeClr val="tx1"/>
                </a:solidFill>
              </a:rPr>
              <a:t>account</a:t>
            </a:r>
            <a:r>
              <a:rPr lang="fr-FR" sz="1400" dirty="0">
                <a:solidFill>
                  <a:schemeClr val="tx1"/>
                </a:solidFill>
              </a:rPr>
              <a:t> usage</a:t>
            </a:r>
          </a:p>
        </p:txBody>
      </p:sp>
      <p:sp>
        <p:nvSpPr>
          <p:cNvPr id="41" name="Bulle rectangulaire à coins arrondis 40">
            <a:extLst>
              <a:ext uri="{FF2B5EF4-FFF2-40B4-BE49-F238E27FC236}">
                <a16:creationId xmlns:a16="http://schemas.microsoft.com/office/drawing/2014/main" id="{3CB60B4D-01C0-83E5-EEFE-753FD8B532EB}"/>
              </a:ext>
            </a:extLst>
          </p:cNvPr>
          <p:cNvSpPr/>
          <p:nvPr/>
        </p:nvSpPr>
        <p:spPr>
          <a:xfrm>
            <a:off x="3238271" y="3043756"/>
            <a:ext cx="1645648" cy="645899"/>
          </a:xfrm>
          <a:prstGeom prst="wedgeRoundRectCallout">
            <a:avLst>
              <a:gd name="adj1" fmla="val 114796"/>
              <a:gd name="adj2" fmla="val 6586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Expose public key</a:t>
            </a:r>
            <a:br>
              <a:rPr lang="fr-FR" sz="1400" dirty="0">
                <a:solidFill>
                  <a:schemeClr val="tx1"/>
                </a:solidFill>
              </a:rPr>
            </a:br>
            <a:r>
              <a:rPr lang="fr-FR" sz="1400" dirty="0">
                <a:solidFill>
                  <a:schemeClr val="tx1"/>
                </a:solidFill>
              </a:rPr>
              <a:t>in reliable system</a:t>
            </a:r>
          </a:p>
        </p:txBody>
      </p:sp>
      <p:sp>
        <p:nvSpPr>
          <p:cNvPr id="35" name="Titre 34">
            <a:extLst>
              <a:ext uri="{FF2B5EF4-FFF2-40B4-BE49-F238E27FC236}">
                <a16:creationId xmlns:a16="http://schemas.microsoft.com/office/drawing/2014/main" id="{E55FF19C-7DCC-915A-3235-04F6CAF4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conseils</a:t>
            </a:r>
          </a:p>
        </p:txBody>
      </p:sp>
      <p:sp>
        <p:nvSpPr>
          <p:cNvPr id="36" name="TextBox 24">
            <a:extLst>
              <a:ext uri="{FF2B5EF4-FFF2-40B4-BE49-F238E27FC236}">
                <a16:creationId xmlns:a16="http://schemas.microsoft.com/office/drawing/2014/main" id="{AABD8950-9419-F4AB-C74A-67726DFC6B8A}"/>
              </a:ext>
            </a:extLst>
          </p:cNvPr>
          <p:cNvSpPr txBox="1"/>
          <p:nvPr/>
        </p:nvSpPr>
        <p:spPr>
          <a:xfrm rot="16200000">
            <a:off x="-1434924" y="4436265"/>
            <a:ext cx="38802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Pirulen Rg" panose="020B06050202000801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7926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40" grpId="0" animBg="1"/>
      <p:bldP spid="4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EE578B6-9FCD-92B3-55EB-4E3E1E9C810E}"/>
              </a:ext>
            </a:extLst>
          </p:cNvPr>
          <p:cNvSpPr/>
          <p:nvPr/>
        </p:nvSpPr>
        <p:spPr>
          <a:xfrm>
            <a:off x="1194954" y="976745"/>
            <a:ext cx="10997046" cy="588125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E31C518-9061-6830-E00A-9CEEA1B4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811" y="32877"/>
            <a:ext cx="10515600" cy="801112"/>
          </a:xfrm>
        </p:spPr>
        <p:txBody>
          <a:bodyPr/>
          <a:lstStyle/>
          <a:p>
            <a:r>
              <a:rPr lang="fr-FR" dirty="0"/>
              <a:t>Merci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948407A3-6B81-9A12-EC38-BAD4DFA8E2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97445" y="5245652"/>
            <a:ext cx="1487840" cy="1487840"/>
          </a:xfrm>
          <a:prstGeom prst="rect">
            <a:avLst/>
          </a:prstGeom>
        </p:spPr>
      </p:pic>
      <p:sp>
        <p:nvSpPr>
          <p:cNvPr id="5" name="TextBox 23">
            <a:extLst>
              <a:ext uri="{FF2B5EF4-FFF2-40B4-BE49-F238E27FC236}">
                <a16:creationId xmlns:a16="http://schemas.microsoft.com/office/drawing/2014/main" id="{AC22CD8E-B624-13D0-89CB-2AA22259640D}"/>
              </a:ext>
            </a:extLst>
          </p:cNvPr>
          <p:cNvSpPr txBox="1"/>
          <p:nvPr/>
        </p:nvSpPr>
        <p:spPr>
          <a:xfrm>
            <a:off x="3316416" y="2733292"/>
            <a:ext cx="75087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4800" dirty="0">
                <a:solidFill>
                  <a:schemeClr val="bg1"/>
                </a:solidFill>
              </a:rPr>
              <a:t>Confidentialité des données </a:t>
            </a:r>
            <a:br>
              <a:rPr lang="fr-FR" sz="4800" dirty="0">
                <a:solidFill>
                  <a:schemeClr val="bg1"/>
                </a:solidFill>
              </a:rPr>
            </a:br>
            <a:r>
              <a:rPr lang="fr-FR" sz="4800" dirty="0">
                <a:solidFill>
                  <a:schemeClr val="bg1"/>
                </a:solidFill>
              </a:rPr>
              <a:t>sur les offres SaaS EDA</a:t>
            </a:r>
            <a:endParaRPr lang="fr-FR" sz="1600" dirty="0"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23">
            <a:extLst>
              <a:ext uri="{FF2B5EF4-FFF2-40B4-BE49-F238E27FC236}">
                <a16:creationId xmlns:a16="http://schemas.microsoft.com/office/drawing/2014/main" id="{E8119FE4-DFCE-636F-4E0B-CF6934683408}"/>
              </a:ext>
            </a:extLst>
          </p:cNvPr>
          <p:cNvSpPr txBox="1"/>
          <p:nvPr/>
        </p:nvSpPr>
        <p:spPr>
          <a:xfrm>
            <a:off x="6853853" y="6154588"/>
            <a:ext cx="324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</a:t>
            </a:r>
            <a:r>
              <a:rPr lang="fr-FR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github.com</a:t>
            </a:r>
            <a:r>
              <a:rPr lang="fr-FR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fr-FR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gdufrene</a:t>
            </a:r>
            <a:endParaRPr lang="fr-FR" i="0" dirty="0"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880E8EC6-5B4D-C0F6-33BC-B617FC7A60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71127" y="6079906"/>
            <a:ext cx="497484" cy="490669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5F3D6969-E2E6-B891-1DD6-DA0C3FE17A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38607" y="5245652"/>
            <a:ext cx="686647" cy="658621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0944C018-3B2E-4496-6A3F-06F3389894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16416" y="6079906"/>
            <a:ext cx="637486" cy="60105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5D8FE49-5D34-1A9B-2902-C82A3B156B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55910" y="5243071"/>
            <a:ext cx="1487840" cy="1499285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DE6A820D-7FF0-28E3-4784-E28BA42BB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864" y="1110163"/>
            <a:ext cx="3869547" cy="73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080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1878FD-BF78-4E25-8D5C-F777516BF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Qui suis-je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D1ED4C-820B-4062-94D0-4C129E8A47B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0" y="1219200"/>
            <a:ext cx="5931020" cy="132556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fr-FR" dirty="0"/>
              <a:t>Guillaume </a:t>
            </a:r>
            <a:r>
              <a:rPr lang="fr-FR" dirty="0" err="1"/>
              <a:t>Dufrêne</a:t>
            </a:r>
            <a:br>
              <a:rPr lang="fr-FR" dirty="0"/>
            </a:br>
            <a:r>
              <a:rPr lang="fr-FR" sz="2000" b="1" dirty="0">
                <a:solidFill>
                  <a:srgbClr val="E01A4F"/>
                </a:solidFill>
                <a:latin typeface="Pirulen Rg" panose="020B0605020200080104" pitchFamily="34" charset="0"/>
              </a:rPr>
              <a:t>/</a:t>
            </a:r>
            <a:r>
              <a:rPr lang="fr-FR" sz="2000" b="1" dirty="0">
                <a:solidFill>
                  <a:schemeClr val="bg1"/>
                </a:solidFill>
                <a:latin typeface="Pirulen Rg" panose="020B0605020200080104" pitchFamily="34" charset="0"/>
              </a:rPr>
              <a:t> </a:t>
            </a:r>
            <a:r>
              <a:rPr lang="fr-FR" sz="2000" dirty="0"/>
              <a:t>Principal Software </a:t>
            </a:r>
            <a:r>
              <a:rPr lang="fr-FR" sz="2000" dirty="0" err="1"/>
              <a:t>Engineer</a:t>
            </a:r>
            <a:br>
              <a:rPr lang="fr-FR" sz="2000" dirty="0"/>
            </a:br>
            <a:r>
              <a:rPr lang="fr-FR" sz="2000" dirty="0"/>
              <a:t>     Axa en France</a:t>
            </a:r>
            <a:endParaRPr lang="fr-FR" dirty="0"/>
          </a:p>
        </p:txBody>
      </p:sp>
      <p:pic>
        <p:nvPicPr>
          <p:cNvPr id="5122" name="Picture 2" descr="https://avatars2.githubusercontent.com/u/594406?s=460&amp;v=4">
            <a:extLst>
              <a:ext uri="{FF2B5EF4-FFF2-40B4-BE49-F238E27FC236}">
                <a16:creationId xmlns:a16="http://schemas.microsoft.com/office/drawing/2014/main" id="{2FE17EB1-A6C6-42EC-B46B-20AA5F80B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812" y="1436597"/>
            <a:ext cx="3117669" cy="31176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83D473-3764-4C1B-965E-A4D2BFBD1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CE2FB6-0DF6-4392-84AB-390E05E46CF9}" type="slidenum">
              <a:rPr lang="fr-FR" smtClean="0"/>
              <a:t>3</a:t>
            </a:fld>
            <a:endParaRPr lang="fr-FR"/>
          </a:p>
        </p:txBody>
      </p:sp>
      <p:pic>
        <p:nvPicPr>
          <p:cNvPr id="6" name="Picture 4" descr="Computer - Free computer icons">
            <a:extLst>
              <a:ext uri="{FF2B5EF4-FFF2-40B4-BE49-F238E27FC236}">
                <a16:creationId xmlns:a16="http://schemas.microsoft.com/office/drawing/2014/main" id="{2C0F6777-686E-04EC-FAC9-AF2A81797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227" y="3156355"/>
            <a:ext cx="895626" cy="89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Glider Icon - Free PNG &amp; SVG 292080 - Noun Project">
            <a:extLst>
              <a:ext uri="{FF2B5EF4-FFF2-40B4-BE49-F238E27FC236}">
                <a16:creationId xmlns:a16="http://schemas.microsoft.com/office/drawing/2014/main" id="{FA425540-7B20-06D3-3947-BB012DA6C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533" y="2889655"/>
            <a:ext cx="1429026" cy="142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Dice - Free entertainment icons">
            <a:extLst>
              <a:ext uri="{FF2B5EF4-FFF2-40B4-BE49-F238E27FC236}">
                <a16:creationId xmlns:a16="http://schemas.microsoft.com/office/drawing/2014/main" id="{55BFAE34-B893-87AE-D08E-14490DF26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6188" y="3156355"/>
            <a:ext cx="895626" cy="89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7F3C972-CB6A-DCC3-5489-561A5243D5A6}"/>
              </a:ext>
            </a:extLst>
          </p:cNvPr>
          <p:cNvSpPr txBox="1"/>
          <p:nvPr/>
        </p:nvSpPr>
        <p:spPr>
          <a:xfrm>
            <a:off x="5725916" y="4253601"/>
            <a:ext cx="1568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Développeur</a:t>
            </a:r>
            <a:b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Enseignant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1DFC983-3BF3-D83F-17B1-03F455B6C933}"/>
              </a:ext>
            </a:extLst>
          </p:cNvPr>
          <p:cNvSpPr txBox="1"/>
          <p:nvPr/>
        </p:nvSpPr>
        <p:spPr>
          <a:xfrm>
            <a:off x="7752490" y="4253601"/>
            <a:ext cx="1683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Pilote planeur</a:t>
            </a:r>
            <a:b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Instructeur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BCFA911-80EF-F2BF-4BD8-8537BCA12B5F}"/>
              </a:ext>
            </a:extLst>
          </p:cNvPr>
          <p:cNvSpPr txBox="1"/>
          <p:nvPr/>
        </p:nvSpPr>
        <p:spPr>
          <a:xfrm>
            <a:off x="9785768" y="4343295"/>
            <a:ext cx="214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Board</a:t>
            </a:r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Game Geek</a:t>
            </a:r>
          </a:p>
        </p:txBody>
      </p:sp>
    </p:spTree>
    <p:extLst>
      <p:ext uri="{BB962C8B-B14F-4D97-AF65-F5344CB8AC3E}">
        <p14:creationId xmlns:p14="http://schemas.microsoft.com/office/powerpoint/2010/main" val="284419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133F76-D846-476B-93EA-27DCDA4B7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430" y="0"/>
            <a:ext cx="10515600" cy="801112"/>
          </a:xfrm>
        </p:spPr>
        <p:txBody>
          <a:bodyPr/>
          <a:lstStyle/>
          <a:p>
            <a:r>
              <a:rPr lang="fr-FR" dirty="0"/>
              <a:t>EDA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DC5AAC98-E004-4032-9327-3BFEEC89376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03038" y="6673850"/>
            <a:ext cx="588962" cy="198438"/>
          </a:xfrm>
        </p:spPr>
        <p:txBody>
          <a:bodyPr/>
          <a:lstStyle/>
          <a:p>
            <a:fld id="{C2CE2FB6-0DF6-4392-84AB-390E05E46CF9}" type="slidenum">
              <a:rPr lang="fr-FR" smtClean="0"/>
              <a:t>4</a:t>
            </a:fld>
            <a:endParaRPr lang="fr-FR"/>
          </a:p>
        </p:txBody>
      </p:sp>
      <p:pic>
        <p:nvPicPr>
          <p:cNvPr id="5" name="Picture 4" descr="Computer - Free computer icons">
            <a:extLst>
              <a:ext uri="{FF2B5EF4-FFF2-40B4-BE49-F238E27FC236}">
                <a16:creationId xmlns:a16="http://schemas.microsoft.com/office/drawing/2014/main" id="{F186EF88-B161-2C4E-A97C-FB4298ACD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390" y="3355435"/>
            <a:ext cx="587272" cy="58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erver - Free technology icons">
            <a:extLst>
              <a:ext uri="{FF2B5EF4-FFF2-40B4-BE49-F238E27FC236}">
                <a16:creationId xmlns:a16="http://schemas.microsoft.com/office/drawing/2014/main" id="{CA230239-D8DF-D96E-B5D5-3342E62EA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422" y="3355435"/>
            <a:ext cx="587272" cy="58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723089C-3C2A-1CFF-D467-2E6D159AE853}"/>
              </a:ext>
            </a:extLst>
          </p:cNvPr>
          <p:cNvCxnSpPr/>
          <p:nvPr/>
        </p:nvCxnSpPr>
        <p:spPr>
          <a:xfrm>
            <a:off x="2813511" y="3451655"/>
            <a:ext cx="19261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5BBBD5D-3BC1-6F66-11F2-8A9C4E2074A0}"/>
              </a:ext>
            </a:extLst>
          </p:cNvPr>
          <p:cNvCxnSpPr>
            <a:cxnSpLocks/>
          </p:cNvCxnSpPr>
          <p:nvPr/>
        </p:nvCxnSpPr>
        <p:spPr>
          <a:xfrm flipH="1">
            <a:off x="2813511" y="3787786"/>
            <a:ext cx="18387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84D3F1F-63B9-705C-1CA4-027D5B01E36E}"/>
              </a:ext>
            </a:extLst>
          </p:cNvPr>
          <p:cNvCxnSpPr/>
          <p:nvPr/>
        </p:nvCxnSpPr>
        <p:spPr>
          <a:xfrm>
            <a:off x="6162998" y="2098568"/>
            <a:ext cx="0" cy="378680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 descr="Computer - Free computer icons">
            <a:extLst>
              <a:ext uri="{FF2B5EF4-FFF2-40B4-BE49-F238E27FC236}">
                <a16:creationId xmlns:a16="http://schemas.microsoft.com/office/drawing/2014/main" id="{80E04328-AF7D-7082-9050-AAC5492D5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225" y="3355435"/>
            <a:ext cx="587272" cy="58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Server - Free technology icons">
            <a:extLst>
              <a:ext uri="{FF2B5EF4-FFF2-40B4-BE49-F238E27FC236}">
                <a16:creationId xmlns:a16="http://schemas.microsoft.com/office/drawing/2014/main" id="{0A74005F-CF7F-DF75-C59E-F5A7FF072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864" y="2634342"/>
            <a:ext cx="587272" cy="58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Server - Free technology icons">
            <a:extLst>
              <a:ext uri="{FF2B5EF4-FFF2-40B4-BE49-F238E27FC236}">
                <a16:creationId xmlns:a16="http://schemas.microsoft.com/office/drawing/2014/main" id="{A026FB0C-23D0-3BFB-36DC-67EEC74E3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292" y="2634342"/>
            <a:ext cx="587272" cy="58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01BD833F-685A-5AD3-A46D-C6E10D7862B2}"/>
              </a:ext>
            </a:extLst>
          </p:cNvPr>
          <p:cNvSpPr/>
          <p:nvPr/>
        </p:nvSpPr>
        <p:spPr>
          <a:xfrm>
            <a:off x="8108165" y="3402390"/>
            <a:ext cx="2096358" cy="49105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20" name="Picture 4" descr="Computer - Free computer icons">
            <a:extLst>
              <a:ext uri="{FF2B5EF4-FFF2-40B4-BE49-F238E27FC236}">
                <a16:creationId xmlns:a16="http://schemas.microsoft.com/office/drawing/2014/main" id="{A136F866-11C6-1169-6681-9E07D4002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121" y="3355435"/>
            <a:ext cx="587272" cy="58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F1D24C48-6E67-A835-64B6-74167B7D0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695" y="3473433"/>
            <a:ext cx="348966" cy="34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F458D1C0-47B7-F983-57E4-C6133238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191" y="3473433"/>
            <a:ext cx="348966" cy="34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>
            <a:extLst>
              <a:ext uri="{FF2B5EF4-FFF2-40B4-BE49-F238E27FC236}">
                <a16:creationId xmlns:a16="http://schemas.microsoft.com/office/drawing/2014/main" id="{B10A0FEA-18F9-612E-B37B-A8A910953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687" y="3473433"/>
            <a:ext cx="348966" cy="34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3D60C533-7EC4-51E1-13B3-9CAEA7F295C2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7365497" y="3647916"/>
            <a:ext cx="742668" cy="1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6E419C18-45A8-0D01-B66B-245B7CDD764D}"/>
              </a:ext>
            </a:extLst>
          </p:cNvPr>
          <p:cNvCxnSpPr>
            <a:cxnSpLocks/>
            <a:stCxn id="20" idx="1"/>
            <a:endCxn id="19" idx="3"/>
          </p:cNvCxnSpPr>
          <p:nvPr/>
        </p:nvCxnSpPr>
        <p:spPr>
          <a:xfrm flipH="1" flipV="1">
            <a:off x="10204523" y="3647916"/>
            <a:ext cx="530598" cy="1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14ECC2E8-7D84-8974-6A26-DE35E60C1EA6}"/>
              </a:ext>
            </a:extLst>
          </p:cNvPr>
          <p:cNvSpPr txBox="1"/>
          <p:nvPr/>
        </p:nvSpPr>
        <p:spPr>
          <a:xfrm>
            <a:off x="6523820" y="4092841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producer</a:t>
            </a:r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BA5AAA7-55EB-7CC2-20CA-D3542F72C4AA}"/>
              </a:ext>
            </a:extLst>
          </p:cNvPr>
          <p:cNvSpPr txBox="1"/>
          <p:nvPr/>
        </p:nvSpPr>
        <p:spPr>
          <a:xfrm>
            <a:off x="10443751" y="4123899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consumer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95C47D6-C7CF-F969-E169-DC8E47E2E8D1}"/>
              </a:ext>
            </a:extLst>
          </p:cNvPr>
          <p:cNvSpPr txBox="1"/>
          <p:nvPr/>
        </p:nvSpPr>
        <p:spPr>
          <a:xfrm>
            <a:off x="2091377" y="409140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client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AF473D0-4D3F-CA36-4F11-55C350D83FB5}"/>
              </a:ext>
            </a:extLst>
          </p:cNvPr>
          <p:cNvSpPr txBox="1"/>
          <p:nvPr/>
        </p:nvSpPr>
        <p:spPr>
          <a:xfrm>
            <a:off x="4688241" y="4118381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738533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4">
            <a:extLst>
              <a:ext uri="{FF2B5EF4-FFF2-40B4-BE49-F238E27FC236}">
                <a16:creationId xmlns:a16="http://schemas.microsoft.com/office/drawing/2014/main" id="{684DA328-0437-D0B6-8668-35F5045ECB22}"/>
              </a:ext>
            </a:extLst>
          </p:cNvPr>
          <p:cNvSpPr txBox="1"/>
          <p:nvPr/>
        </p:nvSpPr>
        <p:spPr>
          <a:xfrm rot="16200000">
            <a:off x="-1434924" y="4436265"/>
            <a:ext cx="38802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bg1"/>
                </a:solidFill>
                <a:latin typeface="Pirulen Rg" panose="020B06050202000801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contexte</a:t>
            </a:r>
            <a:endParaRPr lang="en-US" sz="3000" b="1" dirty="0">
              <a:solidFill>
                <a:schemeClr val="bg1"/>
              </a:solidFill>
              <a:latin typeface="Pirulen Rg" panose="020B06050202000801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AA0A6831-AE71-EB73-4EF7-8B402AD9E610}"/>
              </a:ext>
            </a:extLst>
          </p:cNvPr>
          <p:cNvSpPr/>
          <p:nvPr/>
        </p:nvSpPr>
        <p:spPr>
          <a:xfrm>
            <a:off x="7296659" y="2519265"/>
            <a:ext cx="938462" cy="2548034"/>
          </a:xfrm>
          <a:prstGeom prst="roundRect">
            <a:avLst>
              <a:gd name="adj" fmla="val 8397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C6E08F0C-2529-9555-AC1E-A246E50794BD}"/>
              </a:ext>
            </a:extLst>
          </p:cNvPr>
          <p:cNvSpPr/>
          <p:nvPr/>
        </p:nvSpPr>
        <p:spPr>
          <a:xfrm>
            <a:off x="2203393" y="2943422"/>
            <a:ext cx="3403745" cy="2123877"/>
          </a:xfrm>
          <a:prstGeom prst="roundRect">
            <a:avLst>
              <a:gd name="adj" fmla="val 8397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4" descr="Computer - Free computer icons">
            <a:extLst>
              <a:ext uri="{FF2B5EF4-FFF2-40B4-BE49-F238E27FC236}">
                <a16:creationId xmlns:a16="http://schemas.microsoft.com/office/drawing/2014/main" id="{72ED6D8A-695E-3622-0DAE-092826F26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938" y="3481388"/>
            <a:ext cx="587272" cy="58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erver - Free technology icons">
            <a:extLst>
              <a:ext uri="{FF2B5EF4-FFF2-40B4-BE49-F238E27FC236}">
                <a16:creationId xmlns:a16="http://schemas.microsoft.com/office/drawing/2014/main" id="{DD8D6927-C4AA-A889-FEDC-C3ADC5AD6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350" y="3459910"/>
            <a:ext cx="587272" cy="58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CD30BAE-1929-7C81-E2D1-5CEA5BB58A0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175210" y="3753546"/>
            <a:ext cx="1464140" cy="2147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F577CD2-FE1D-C03A-01AC-2C3C0F0BD34E}"/>
              </a:ext>
            </a:extLst>
          </p:cNvPr>
          <p:cNvCxnSpPr/>
          <p:nvPr/>
        </p:nvCxnSpPr>
        <p:spPr>
          <a:xfrm>
            <a:off x="6388833" y="2287599"/>
            <a:ext cx="0" cy="37868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Computer - Free computer icons">
            <a:extLst>
              <a:ext uri="{FF2B5EF4-FFF2-40B4-BE49-F238E27FC236}">
                <a16:creationId xmlns:a16="http://schemas.microsoft.com/office/drawing/2014/main" id="{4FBCB29B-97DE-F13B-E249-6EAB099B8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235" y="3098156"/>
            <a:ext cx="587272" cy="58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omputer - Free computer icons">
            <a:extLst>
              <a:ext uri="{FF2B5EF4-FFF2-40B4-BE49-F238E27FC236}">
                <a16:creationId xmlns:a16="http://schemas.microsoft.com/office/drawing/2014/main" id="{990FBF0C-D8E4-BF40-695F-1957912F3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235" y="4150765"/>
            <a:ext cx="587272" cy="58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1D21EA9-71F8-B32F-58AB-06C85CF1C30B}"/>
              </a:ext>
            </a:extLst>
          </p:cNvPr>
          <p:cNvSpPr/>
          <p:nvPr/>
        </p:nvSpPr>
        <p:spPr>
          <a:xfrm>
            <a:off x="9954090" y="2519265"/>
            <a:ext cx="938462" cy="2548034"/>
          </a:xfrm>
          <a:prstGeom prst="roundRect">
            <a:avLst>
              <a:gd name="adj" fmla="val 8397"/>
            </a:avLst>
          </a:prstGeom>
          <a:solidFill>
            <a:schemeClr val="bg1"/>
          </a:solidFill>
          <a:ln w="28575">
            <a:solidFill>
              <a:srgbClr val="E01A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2" descr="Server - Free technology icons">
            <a:extLst>
              <a:ext uri="{FF2B5EF4-FFF2-40B4-BE49-F238E27FC236}">
                <a16:creationId xmlns:a16="http://schemas.microsoft.com/office/drawing/2014/main" id="{1B269B2C-C17C-F783-1A3E-513C0F64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685" y="3708279"/>
            <a:ext cx="587272" cy="58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D1B2317-3729-BC04-625C-4FCE98A95DDA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8235121" y="3793282"/>
            <a:ext cx="1718969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2" descr="Confluent : Data in Motion | FR">
            <a:extLst>
              <a:ext uri="{FF2B5EF4-FFF2-40B4-BE49-F238E27FC236}">
                <a16:creationId xmlns:a16="http://schemas.microsoft.com/office/drawing/2014/main" id="{E221C4B1-0F4C-6B6D-485A-55111FBC0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361" y="2637281"/>
            <a:ext cx="809919" cy="13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Mon AXA dans l'App Store">
            <a:extLst>
              <a:ext uri="{FF2B5EF4-FFF2-40B4-BE49-F238E27FC236}">
                <a16:creationId xmlns:a16="http://schemas.microsoft.com/office/drawing/2014/main" id="{0B1D67CB-DDF0-97A3-A1AC-6E974426BB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47" t="15195" r="31547" b="14497"/>
          <a:stretch/>
        </p:blipFill>
        <p:spPr bwMode="auto">
          <a:xfrm>
            <a:off x="2267292" y="3032350"/>
            <a:ext cx="348996" cy="34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Mon AXA dans l'App Store">
            <a:extLst>
              <a:ext uri="{FF2B5EF4-FFF2-40B4-BE49-F238E27FC236}">
                <a16:creationId xmlns:a16="http://schemas.microsoft.com/office/drawing/2014/main" id="{5973FB9A-428B-CD29-B1CF-2DC916A714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47" t="15195" r="31547" b="14497"/>
          <a:stretch/>
        </p:blipFill>
        <p:spPr bwMode="auto">
          <a:xfrm>
            <a:off x="7599373" y="2594365"/>
            <a:ext cx="348996" cy="34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aphique 16">
            <a:extLst>
              <a:ext uri="{FF2B5EF4-FFF2-40B4-BE49-F238E27FC236}">
                <a16:creationId xmlns:a16="http://schemas.microsoft.com/office/drawing/2014/main" id="{9B50CA86-FDB6-7F45-B614-6210034B5AAC}"/>
              </a:ext>
            </a:extLst>
          </p:cNvPr>
          <p:cNvGrpSpPr/>
          <p:nvPr/>
        </p:nvGrpSpPr>
        <p:grpSpPr>
          <a:xfrm>
            <a:off x="8785825" y="3459732"/>
            <a:ext cx="616768" cy="294528"/>
            <a:chOff x="8785825" y="3459732"/>
            <a:chExt cx="616768" cy="294528"/>
          </a:xfrm>
          <a:solidFill>
            <a:srgbClr val="1F49FF"/>
          </a:solidFill>
        </p:grpSpPr>
        <p:sp>
          <p:nvSpPr>
            <p:cNvPr id="37" name="Forme libre 36">
              <a:extLst>
                <a:ext uri="{FF2B5EF4-FFF2-40B4-BE49-F238E27FC236}">
                  <a16:creationId xmlns:a16="http://schemas.microsoft.com/office/drawing/2014/main" id="{E0BA0A0F-4657-42B9-8793-5A870D570ADC}"/>
                </a:ext>
              </a:extLst>
            </p:cNvPr>
            <p:cNvSpPr/>
            <p:nvPr/>
          </p:nvSpPr>
          <p:spPr>
            <a:xfrm>
              <a:off x="9022350" y="3490326"/>
              <a:ext cx="165094" cy="100043"/>
            </a:xfrm>
            <a:custGeom>
              <a:avLst/>
              <a:gdLst>
                <a:gd name="connsiteX0" fmla="*/ 5748 w 165094"/>
                <a:gd name="connsiteY0" fmla="*/ 13743 h 100043"/>
                <a:gd name="connsiteX1" fmla="*/ 155388 w 165094"/>
                <a:gd name="connsiteY1" fmla="*/ 96876 h 100043"/>
                <a:gd name="connsiteX2" fmla="*/ 160138 w 165094"/>
                <a:gd name="connsiteY2" fmla="*/ 100043 h 100043"/>
                <a:gd name="connsiteX3" fmla="*/ 161722 w 165094"/>
                <a:gd name="connsiteY3" fmla="*/ 100043 h 100043"/>
                <a:gd name="connsiteX4" fmla="*/ 164889 w 165094"/>
                <a:gd name="connsiteY4" fmla="*/ 94501 h 100043"/>
                <a:gd name="connsiteX5" fmla="*/ 3373 w 165094"/>
                <a:gd name="connsiteY5" fmla="*/ 5034 h 100043"/>
                <a:gd name="connsiteX6" fmla="*/ 206 w 165094"/>
                <a:gd name="connsiteY6" fmla="*/ 10576 h 100043"/>
                <a:gd name="connsiteX7" fmla="*/ 5748 w 165094"/>
                <a:gd name="connsiteY7" fmla="*/ 13743 h 100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5094" h="100043">
                  <a:moveTo>
                    <a:pt x="5748" y="13743"/>
                  </a:moveTo>
                  <a:cubicBezTo>
                    <a:pt x="69879" y="-4467"/>
                    <a:pt x="137178" y="32745"/>
                    <a:pt x="155388" y="96876"/>
                  </a:cubicBezTo>
                  <a:cubicBezTo>
                    <a:pt x="156179" y="99252"/>
                    <a:pt x="157763" y="100043"/>
                    <a:pt x="160138" y="100043"/>
                  </a:cubicBezTo>
                  <a:cubicBezTo>
                    <a:pt x="160930" y="100043"/>
                    <a:pt x="160930" y="100043"/>
                    <a:pt x="161722" y="100043"/>
                  </a:cubicBezTo>
                  <a:cubicBezTo>
                    <a:pt x="164097" y="99252"/>
                    <a:pt x="165680" y="96876"/>
                    <a:pt x="164889" y="94501"/>
                  </a:cubicBezTo>
                  <a:cubicBezTo>
                    <a:pt x="145095" y="25620"/>
                    <a:pt x="72255" y="-14759"/>
                    <a:pt x="3373" y="5034"/>
                  </a:cubicBezTo>
                  <a:cubicBezTo>
                    <a:pt x="998" y="5826"/>
                    <a:pt x="-586" y="8201"/>
                    <a:pt x="206" y="10576"/>
                  </a:cubicBezTo>
                  <a:cubicBezTo>
                    <a:pt x="206" y="12952"/>
                    <a:pt x="3373" y="14535"/>
                    <a:pt x="5748" y="13743"/>
                  </a:cubicBezTo>
                  <a:close/>
                </a:path>
              </a:pathLst>
            </a:custGeom>
            <a:solidFill>
              <a:srgbClr val="1F49FF"/>
            </a:solidFill>
            <a:ln w="781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" name="Forme libre 37">
              <a:extLst>
                <a:ext uri="{FF2B5EF4-FFF2-40B4-BE49-F238E27FC236}">
                  <a16:creationId xmlns:a16="http://schemas.microsoft.com/office/drawing/2014/main" id="{A8A89726-9AC7-D24A-C04E-116E8BAE501F}"/>
                </a:ext>
              </a:extLst>
            </p:cNvPr>
            <p:cNvSpPr/>
            <p:nvPr/>
          </p:nvSpPr>
          <p:spPr>
            <a:xfrm>
              <a:off x="8785825" y="3459732"/>
              <a:ext cx="573222" cy="294528"/>
            </a:xfrm>
            <a:custGeom>
              <a:avLst/>
              <a:gdLst>
                <a:gd name="connsiteX0" fmla="*/ 568472 w 573222"/>
                <a:gd name="connsiteY0" fmla="*/ 262067 h 294528"/>
                <a:gd name="connsiteX1" fmla="*/ 514633 w 573222"/>
                <a:gd name="connsiteY1" fmla="*/ 262067 h 294528"/>
                <a:gd name="connsiteX2" fmla="*/ 540761 w 573222"/>
                <a:gd name="connsiteY2" fmla="*/ 195561 h 294528"/>
                <a:gd name="connsiteX3" fmla="*/ 540761 w 573222"/>
                <a:gd name="connsiteY3" fmla="*/ 190810 h 294528"/>
                <a:gd name="connsiteX4" fmla="*/ 433084 w 573222"/>
                <a:gd name="connsiteY4" fmla="*/ 87884 h 294528"/>
                <a:gd name="connsiteX5" fmla="*/ 415665 w 573222"/>
                <a:gd name="connsiteY5" fmla="*/ 89467 h 294528"/>
                <a:gd name="connsiteX6" fmla="*/ 274735 w 573222"/>
                <a:gd name="connsiteY6" fmla="*/ 0 h 294528"/>
                <a:gd name="connsiteX7" fmla="*/ 147264 w 573222"/>
                <a:gd name="connsiteY7" fmla="*/ 67298 h 294528"/>
                <a:gd name="connsiteX8" fmla="*/ 121137 w 573222"/>
                <a:gd name="connsiteY8" fmla="*/ 64131 h 294528"/>
                <a:gd name="connsiteX9" fmla="*/ 0 w 573222"/>
                <a:gd name="connsiteY9" fmla="*/ 184476 h 294528"/>
                <a:gd name="connsiteX10" fmla="*/ 0 w 573222"/>
                <a:gd name="connsiteY10" fmla="*/ 197144 h 294528"/>
                <a:gd name="connsiteX11" fmla="*/ 99760 w 573222"/>
                <a:gd name="connsiteY11" fmla="*/ 294529 h 294528"/>
                <a:gd name="connsiteX12" fmla="*/ 441001 w 573222"/>
                <a:gd name="connsiteY12" fmla="*/ 294529 h 294528"/>
                <a:gd name="connsiteX13" fmla="*/ 505132 w 573222"/>
                <a:gd name="connsiteY13" fmla="*/ 270776 h 294528"/>
                <a:gd name="connsiteX14" fmla="*/ 568472 w 573222"/>
                <a:gd name="connsiteY14" fmla="*/ 270776 h 294528"/>
                <a:gd name="connsiteX15" fmla="*/ 573222 w 573222"/>
                <a:gd name="connsiteY15" fmla="*/ 266026 h 294528"/>
                <a:gd name="connsiteX16" fmla="*/ 568472 w 573222"/>
                <a:gd name="connsiteY16" fmla="*/ 262067 h 294528"/>
                <a:gd name="connsiteX17" fmla="*/ 440209 w 573222"/>
                <a:gd name="connsiteY17" fmla="*/ 285819 h 294528"/>
                <a:gd name="connsiteX18" fmla="*/ 99760 w 573222"/>
                <a:gd name="connsiteY18" fmla="*/ 285819 h 294528"/>
                <a:gd name="connsiteX19" fmla="*/ 9501 w 573222"/>
                <a:gd name="connsiteY19" fmla="*/ 197936 h 294528"/>
                <a:gd name="connsiteX20" fmla="*/ 9501 w 573222"/>
                <a:gd name="connsiteY20" fmla="*/ 185268 h 294528"/>
                <a:gd name="connsiteX21" fmla="*/ 120345 w 573222"/>
                <a:gd name="connsiteY21" fmla="*/ 74424 h 294528"/>
                <a:gd name="connsiteX22" fmla="*/ 147264 w 573222"/>
                <a:gd name="connsiteY22" fmla="*/ 77591 h 294528"/>
                <a:gd name="connsiteX23" fmla="*/ 152015 w 573222"/>
                <a:gd name="connsiteY23" fmla="*/ 75216 h 294528"/>
                <a:gd name="connsiteX24" fmla="*/ 273943 w 573222"/>
                <a:gd name="connsiteY24" fmla="*/ 9501 h 294528"/>
                <a:gd name="connsiteX25" fmla="*/ 406956 w 573222"/>
                <a:gd name="connsiteY25" fmla="*/ 96593 h 294528"/>
                <a:gd name="connsiteX26" fmla="*/ 412498 w 573222"/>
                <a:gd name="connsiteY26" fmla="*/ 98968 h 294528"/>
                <a:gd name="connsiteX27" fmla="*/ 432292 w 573222"/>
                <a:gd name="connsiteY27" fmla="*/ 97384 h 294528"/>
                <a:gd name="connsiteX28" fmla="*/ 530468 w 573222"/>
                <a:gd name="connsiteY28" fmla="*/ 190810 h 294528"/>
                <a:gd name="connsiteX29" fmla="*/ 530468 w 573222"/>
                <a:gd name="connsiteY29" fmla="*/ 194769 h 294528"/>
                <a:gd name="connsiteX30" fmla="*/ 501174 w 573222"/>
                <a:gd name="connsiteY30" fmla="*/ 261275 h 294528"/>
                <a:gd name="connsiteX31" fmla="*/ 106094 w 573222"/>
                <a:gd name="connsiteY31" fmla="*/ 261275 h 294528"/>
                <a:gd name="connsiteX32" fmla="*/ 101343 w 573222"/>
                <a:gd name="connsiteY32" fmla="*/ 266026 h 294528"/>
                <a:gd name="connsiteX33" fmla="*/ 106094 w 573222"/>
                <a:gd name="connsiteY33" fmla="*/ 270776 h 294528"/>
                <a:gd name="connsiteX34" fmla="*/ 488506 w 573222"/>
                <a:gd name="connsiteY34" fmla="*/ 270776 h 294528"/>
                <a:gd name="connsiteX35" fmla="*/ 440209 w 573222"/>
                <a:gd name="connsiteY35" fmla="*/ 285819 h 29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73222" h="294528">
                  <a:moveTo>
                    <a:pt x="568472" y="262067"/>
                  </a:moveTo>
                  <a:lnTo>
                    <a:pt x="514633" y="262067"/>
                  </a:lnTo>
                  <a:cubicBezTo>
                    <a:pt x="530468" y="244649"/>
                    <a:pt x="540761" y="220896"/>
                    <a:pt x="540761" y="195561"/>
                  </a:cubicBezTo>
                  <a:lnTo>
                    <a:pt x="540761" y="190810"/>
                  </a:lnTo>
                  <a:cubicBezTo>
                    <a:pt x="538386" y="133013"/>
                    <a:pt x="490881" y="87884"/>
                    <a:pt x="433084" y="87884"/>
                  </a:cubicBezTo>
                  <a:cubicBezTo>
                    <a:pt x="427542" y="87884"/>
                    <a:pt x="421208" y="88675"/>
                    <a:pt x="415665" y="89467"/>
                  </a:cubicBezTo>
                  <a:cubicBezTo>
                    <a:pt x="389538" y="34837"/>
                    <a:pt x="334908" y="0"/>
                    <a:pt x="274735" y="0"/>
                  </a:cubicBezTo>
                  <a:cubicBezTo>
                    <a:pt x="223272" y="0"/>
                    <a:pt x="175767" y="25336"/>
                    <a:pt x="147264" y="67298"/>
                  </a:cubicBezTo>
                  <a:cubicBezTo>
                    <a:pt x="138555" y="64923"/>
                    <a:pt x="129846" y="64131"/>
                    <a:pt x="121137" y="64131"/>
                  </a:cubicBezTo>
                  <a:cubicBezTo>
                    <a:pt x="54630" y="64131"/>
                    <a:pt x="0" y="117970"/>
                    <a:pt x="0" y="184476"/>
                  </a:cubicBezTo>
                  <a:cubicBezTo>
                    <a:pt x="0" y="188435"/>
                    <a:pt x="0" y="192394"/>
                    <a:pt x="0" y="197144"/>
                  </a:cubicBezTo>
                  <a:cubicBezTo>
                    <a:pt x="1583" y="250983"/>
                    <a:pt x="45921" y="294529"/>
                    <a:pt x="99760" y="294529"/>
                  </a:cubicBezTo>
                  <a:lnTo>
                    <a:pt x="441001" y="294529"/>
                  </a:lnTo>
                  <a:cubicBezTo>
                    <a:pt x="465545" y="294529"/>
                    <a:pt x="487714" y="285819"/>
                    <a:pt x="505132" y="270776"/>
                  </a:cubicBezTo>
                  <a:lnTo>
                    <a:pt x="568472" y="270776"/>
                  </a:lnTo>
                  <a:cubicBezTo>
                    <a:pt x="570847" y="270776"/>
                    <a:pt x="573222" y="268401"/>
                    <a:pt x="573222" y="266026"/>
                  </a:cubicBezTo>
                  <a:cubicBezTo>
                    <a:pt x="573222" y="263651"/>
                    <a:pt x="570847" y="262067"/>
                    <a:pt x="568472" y="262067"/>
                  </a:cubicBezTo>
                  <a:close/>
                  <a:moveTo>
                    <a:pt x="440209" y="285819"/>
                  </a:moveTo>
                  <a:lnTo>
                    <a:pt x="99760" y="285819"/>
                  </a:lnTo>
                  <a:cubicBezTo>
                    <a:pt x="51463" y="285819"/>
                    <a:pt x="11084" y="246232"/>
                    <a:pt x="9501" y="197936"/>
                  </a:cubicBezTo>
                  <a:cubicBezTo>
                    <a:pt x="9501" y="193185"/>
                    <a:pt x="9501" y="189227"/>
                    <a:pt x="9501" y="185268"/>
                  </a:cubicBezTo>
                  <a:cubicBezTo>
                    <a:pt x="9501" y="124304"/>
                    <a:pt x="59381" y="74424"/>
                    <a:pt x="120345" y="74424"/>
                  </a:cubicBezTo>
                  <a:cubicBezTo>
                    <a:pt x="129054" y="74424"/>
                    <a:pt x="138555" y="75216"/>
                    <a:pt x="147264" y="77591"/>
                  </a:cubicBezTo>
                  <a:cubicBezTo>
                    <a:pt x="148848" y="78383"/>
                    <a:pt x="151223" y="77591"/>
                    <a:pt x="152015" y="75216"/>
                  </a:cubicBezTo>
                  <a:cubicBezTo>
                    <a:pt x="178934" y="34045"/>
                    <a:pt x="224855" y="9501"/>
                    <a:pt x="273943" y="9501"/>
                  </a:cubicBezTo>
                  <a:cubicBezTo>
                    <a:pt x="331741" y="9501"/>
                    <a:pt x="383996" y="43546"/>
                    <a:pt x="406956" y="96593"/>
                  </a:cubicBezTo>
                  <a:cubicBezTo>
                    <a:pt x="407748" y="98968"/>
                    <a:pt x="410123" y="99760"/>
                    <a:pt x="412498" y="98968"/>
                  </a:cubicBezTo>
                  <a:cubicBezTo>
                    <a:pt x="418832" y="97384"/>
                    <a:pt x="425166" y="97384"/>
                    <a:pt x="432292" y="97384"/>
                  </a:cubicBezTo>
                  <a:cubicBezTo>
                    <a:pt x="485339" y="97384"/>
                    <a:pt x="528093" y="138555"/>
                    <a:pt x="530468" y="190810"/>
                  </a:cubicBezTo>
                  <a:lnTo>
                    <a:pt x="530468" y="194769"/>
                  </a:lnTo>
                  <a:cubicBezTo>
                    <a:pt x="530468" y="220896"/>
                    <a:pt x="519384" y="244649"/>
                    <a:pt x="501174" y="261275"/>
                  </a:cubicBezTo>
                  <a:lnTo>
                    <a:pt x="106094" y="261275"/>
                  </a:lnTo>
                  <a:cubicBezTo>
                    <a:pt x="103718" y="261275"/>
                    <a:pt x="101343" y="263651"/>
                    <a:pt x="101343" y="266026"/>
                  </a:cubicBezTo>
                  <a:cubicBezTo>
                    <a:pt x="101343" y="268401"/>
                    <a:pt x="103718" y="270776"/>
                    <a:pt x="106094" y="270776"/>
                  </a:cubicBezTo>
                  <a:lnTo>
                    <a:pt x="488506" y="270776"/>
                  </a:lnTo>
                  <a:cubicBezTo>
                    <a:pt x="475046" y="280277"/>
                    <a:pt x="458420" y="285819"/>
                    <a:pt x="440209" y="285819"/>
                  </a:cubicBezTo>
                  <a:close/>
                </a:path>
              </a:pathLst>
            </a:custGeom>
            <a:solidFill>
              <a:srgbClr val="1F49FF"/>
            </a:solidFill>
            <a:ln w="781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9" name="Forme libre 38">
              <a:extLst>
                <a:ext uri="{FF2B5EF4-FFF2-40B4-BE49-F238E27FC236}">
                  <a16:creationId xmlns:a16="http://schemas.microsoft.com/office/drawing/2014/main" id="{568B00C5-96FD-F233-17C9-E71E3331FFFA}"/>
                </a:ext>
              </a:extLst>
            </p:cNvPr>
            <p:cNvSpPr/>
            <p:nvPr/>
          </p:nvSpPr>
          <p:spPr>
            <a:xfrm>
              <a:off x="9369340" y="3721799"/>
              <a:ext cx="33253" cy="9500"/>
            </a:xfrm>
            <a:custGeom>
              <a:avLst/>
              <a:gdLst>
                <a:gd name="connsiteX0" fmla="*/ 28503 w 33253"/>
                <a:gd name="connsiteY0" fmla="*/ 0 h 9500"/>
                <a:gd name="connsiteX1" fmla="*/ 4751 w 33253"/>
                <a:gd name="connsiteY1" fmla="*/ 0 h 9500"/>
                <a:gd name="connsiteX2" fmla="*/ 0 w 33253"/>
                <a:gd name="connsiteY2" fmla="*/ 4750 h 9500"/>
                <a:gd name="connsiteX3" fmla="*/ 4751 w 33253"/>
                <a:gd name="connsiteY3" fmla="*/ 9501 h 9500"/>
                <a:gd name="connsiteX4" fmla="*/ 28503 w 33253"/>
                <a:gd name="connsiteY4" fmla="*/ 9501 h 9500"/>
                <a:gd name="connsiteX5" fmla="*/ 33253 w 33253"/>
                <a:gd name="connsiteY5" fmla="*/ 4750 h 9500"/>
                <a:gd name="connsiteX6" fmla="*/ 28503 w 33253"/>
                <a:gd name="connsiteY6" fmla="*/ 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53" h="9500">
                  <a:moveTo>
                    <a:pt x="28503" y="0"/>
                  </a:moveTo>
                  <a:lnTo>
                    <a:pt x="4751" y="0"/>
                  </a:lnTo>
                  <a:cubicBezTo>
                    <a:pt x="2375" y="0"/>
                    <a:pt x="0" y="2375"/>
                    <a:pt x="0" y="4750"/>
                  </a:cubicBezTo>
                  <a:cubicBezTo>
                    <a:pt x="0" y="7126"/>
                    <a:pt x="2375" y="9501"/>
                    <a:pt x="4751" y="9501"/>
                  </a:cubicBezTo>
                  <a:lnTo>
                    <a:pt x="28503" y="9501"/>
                  </a:lnTo>
                  <a:cubicBezTo>
                    <a:pt x="30878" y="9501"/>
                    <a:pt x="33253" y="7126"/>
                    <a:pt x="33253" y="4750"/>
                  </a:cubicBezTo>
                  <a:cubicBezTo>
                    <a:pt x="33253" y="2375"/>
                    <a:pt x="30878" y="0"/>
                    <a:pt x="28503" y="0"/>
                  </a:cubicBezTo>
                  <a:close/>
                </a:path>
              </a:pathLst>
            </a:custGeom>
            <a:solidFill>
              <a:srgbClr val="1F49FF"/>
            </a:solidFill>
            <a:ln w="781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0" name="Forme libre 39">
              <a:extLst>
                <a:ext uri="{FF2B5EF4-FFF2-40B4-BE49-F238E27FC236}">
                  <a16:creationId xmlns:a16="http://schemas.microsoft.com/office/drawing/2014/main" id="{F8539FE0-8D7F-67B4-A102-6E2EA5ED8EE4}"/>
                </a:ext>
              </a:extLst>
            </p:cNvPr>
            <p:cNvSpPr/>
            <p:nvPr/>
          </p:nvSpPr>
          <p:spPr>
            <a:xfrm>
              <a:off x="8832537" y="3697254"/>
              <a:ext cx="395871" cy="9500"/>
            </a:xfrm>
            <a:custGeom>
              <a:avLst/>
              <a:gdLst>
                <a:gd name="connsiteX0" fmla="*/ 395872 w 395871"/>
                <a:gd name="connsiteY0" fmla="*/ 4750 h 9500"/>
                <a:gd name="connsiteX1" fmla="*/ 391121 w 395871"/>
                <a:gd name="connsiteY1" fmla="*/ 0 h 9500"/>
                <a:gd name="connsiteX2" fmla="*/ 4750 w 395871"/>
                <a:gd name="connsiteY2" fmla="*/ 0 h 9500"/>
                <a:gd name="connsiteX3" fmla="*/ 0 w 395871"/>
                <a:gd name="connsiteY3" fmla="*/ 4750 h 9500"/>
                <a:gd name="connsiteX4" fmla="*/ 4750 w 395871"/>
                <a:gd name="connsiteY4" fmla="*/ 9501 h 9500"/>
                <a:gd name="connsiteX5" fmla="*/ 391121 w 395871"/>
                <a:gd name="connsiteY5" fmla="*/ 9501 h 9500"/>
                <a:gd name="connsiteX6" fmla="*/ 395872 w 395871"/>
                <a:gd name="connsiteY6" fmla="*/ 4750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5871" h="9500">
                  <a:moveTo>
                    <a:pt x="395872" y="4750"/>
                  </a:moveTo>
                  <a:cubicBezTo>
                    <a:pt x="395872" y="2375"/>
                    <a:pt x="393497" y="0"/>
                    <a:pt x="391121" y="0"/>
                  </a:cubicBezTo>
                  <a:lnTo>
                    <a:pt x="4750" y="0"/>
                  </a:lnTo>
                  <a:cubicBezTo>
                    <a:pt x="2375" y="0"/>
                    <a:pt x="0" y="2375"/>
                    <a:pt x="0" y="4750"/>
                  </a:cubicBezTo>
                  <a:cubicBezTo>
                    <a:pt x="0" y="7126"/>
                    <a:pt x="2375" y="9501"/>
                    <a:pt x="4750" y="9501"/>
                  </a:cubicBezTo>
                  <a:lnTo>
                    <a:pt x="391121" y="9501"/>
                  </a:lnTo>
                  <a:cubicBezTo>
                    <a:pt x="393497" y="9501"/>
                    <a:pt x="395872" y="7917"/>
                    <a:pt x="395872" y="4750"/>
                  </a:cubicBezTo>
                  <a:close/>
                </a:path>
              </a:pathLst>
            </a:custGeom>
            <a:solidFill>
              <a:srgbClr val="1F49FF"/>
            </a:solidFill>
            <a:ln w="781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1" name="Forme libre 40">
              <a:extLst>
                <a:ext uri="{FF2B5EF4-FFF2-40B4-BE49-F238E27FC236}">
                  <a16:creationId xmlns:a16="http://schemas.microsoft.com/office/drawing/2014/main" id="{9109099C-5387-0973-9B77-49C8E9DA450B}"/>
                </a:ext>
              </a:extLst>
            </p:cNvPr>
            <p:cNvSpPr/>
            <p:nvPr/>
          </p:nvSpPr>
          <p:spPr>
            <a:xfrm>
              <a:off x="9243452" y="3697254"/>
              <a:ext cx="33253" cy="9500"/>
            </a:xfrm>
            <a:custGeom>
              <a:avLst/>
              <a:gdLst>
                <a:gd name="connsiteX0" fmla="*/ 4750 w 33253"/>
                <a:gd name="connsiteY0" fmla="*/ 9501 h 9500"/>
                <a:gd name="connsiteX1" fmla="*/ 28503 w 33253"/>
                <a:gd name="connsiteY1" fmla="*/ 9501 h 9500"/>
                <a:gd name="connsiteX2" fmla="*/ 33253 w 33253"/>
                <a:gd name="connsiteY2" fmla="*/ 4750 h 9500"/>
                <a:gd name="connsiteX3" fmla="*/ 28503 w 33253"/>
                <a:gd name="connsiteY3" fmla="*/ 0 h 9500"/>
                <a:gd name="connsiteX4" fmla="*/ 4750 w 33253"/>
                <a:gd name="connsiteY4" fmla="*/ 0 h 9500"/>
                <a:gd name="connsiteX5" fmla="*/ 0 w 33253"/>
                <a:gd name="connsiteY5" fmla="*/ 4750 h 9500"/>
                <a:gd name="connsiteX6" fmla="*/ 4750 w 33253"/>
                <a:gd name="connsiteY6" fmla="*/ 9501 h 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53" h="9500">
                  <a:moveTo>
                    <a:pt x="4750" y="9501"/>
                  </a:moveTo>
                  <a:lnTo>
                    <a:pt x="28503" y="9501"/>
                  </a:lnTo>
                  <a:cubicBezTo>
                    <a:pt x="30878" y="9501"/>
                    <a:pt x="33253" y="7126"/>
                    <a:pt x="33253" y="4750"/>
                  </a:cubicBezTo>
                  <a:cubicBezTo>
                    <a:pt x="33253" y="2375"/>
                    <a:pt x="30878" y="0"/>
                    <a:pt x="28503" y="0"/>
                  </a:cubicBezTo>
                  <a:lnTo>
                    <a:pt x="4750" y="0"/>
                  </a:lnTo>
                  <a:cubicBezTo>
                    <a:pt x="2375" y="0"/>
                    <a:pt x="0" y="2375"/>
                    <a:pt x="0" y="4750"/>
                  </a:cubicBezTo>
                  <a:cubicBezTo>
                    <a:pt x="0" y="7126"/>
                    <a:pt x="2375" y="9501"/>
                    <a:pt x="4750" y="9501"/>
                  </a:cubicBezTo>
                  <a:close/>
                </a:path>
              </a:pathLst>
            </a:custGeom>
            <a:solidFill>
              <a:srgbClr val="1F49FF"/>
            </a:solidFill>
            <a:ln w="781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pic>
        <p:nvPicPr>
          <p:cNvPr id="19" name="Picture 4" descr="Computer - Free computer icons">
            <a:extLst>
              <a:ext uri="{FF2B5EF4-FFF2-40B4-BE49-F238E27FC236}">
                <a16:creationId xmlns:a16="http://schemas.microsoft.com/office/drawing/2014/main" id="{CB292F78-F9BD-CE7D-F943-FC4C3122C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938" y="4237466"/>
            <a:ext cx="587272" cy="58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necteur en angle 19">
            <a:extLst>
              <a:ext uri="{FF2B5EF4-FFF2-40B4-BE49-F238E27FC236}">
                <a16:creationId xmlns:a16="http://schemas.microsoft.com/office/drawing/2014/main" id="{AC68CC6A-857F-C508-9B4F-0CBDDF2AF891}"/>
              </a:ext>
            </a:extLst>
          </p:cNvPr>
          <p:cNvCxnSpPr>
            <a:endCxn id="6" idx="2"/>
          </p:cNvCxnSpPr>
          <p:nvPr/>
        </p:nvCxnSpPr>
        <p:spPr>
          <a:xfrm flipV="1">
            <a:off x="3175210" y="4047182"/>
            <a:ext cx="1757776" cy="433016"/>
          </a:xfrm>
          <a:prstGeom prst="bentConnector2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aphique 22">
            <a:extLst>
              <a:ext uri="{FF2B5EF4-FFF2-40B4-BE49-F238E27FC236}">
                <a16:creationId xmlns:a16="http://schemas.microsoft.com/office/drawing/2014/main" id="{956816E3-466E-78E7-CFF7-C5F87FBF5CAB}"/>
              </a:ext>
            </a:extLst>
          </p:cNvPr>
          <p:cNvGrpSpPr/>
          <p:nvPr/>
        </p:nvGrpSpPr>
        <p:grpSpPr>
          <a:xfrm>
            <a:off x="3648090" y="2523626"/>
            <a:ext cx="511492" cy="298132"/>
            <a:chOff x="3648090" y="2523626"/>
            <a:chExt cx="511492" cy="298132"/>
          </a:xfrm>
          <a:solidFill>
            <a:schemeClr val="bg1"/>
          </a:solidFill>
        </p:grpSpPr>
        <p:sp>
          <p:nvSpPr>
            <p:cNvPr id="25" name="Forme libre 24">
              <a:extLst>
                <a:ext uri="{FF2B5EF4-FFF2-40B4-BE49-F238E27FC236}">
                  <a16:creationId xmlns:a16="http://schemas.microsoft.com/office/drawing/2014/main" id="{A294D662-4AE3-7E05-CCBC-111CF8CD0E64}"/>
                </a:ext>
              </a:extLst>
            </p:cNvPr>
            <p:cNvSpPr/>
            <p:nvPr/>
          </p:nvSpPr>
          <p:spPr>
            <a:xfrm>
              <a:off x="3710002" y="2614818"/>
              <a:ext cx="9525" cy="9772"/>
            </a:xfrm>
            <a:custGeom>
              <a:avLst/>
              <a:gdLst>
                <a:gd name="connsiteX0" fmla="*/ 3810 w 9525"/>
                <a:gd name="connsiteY0" fmla="*/ 9773 h 9772"/>
                <a:gd name="connsiteX1" fmla="*/ 4763 w 9525"/>
                <a:gd name="connsiteY1" fmla="*/ 9773 h 9772"/>
                <a:gd name="connsiteX2" fmla="*/ 9525 w 9525"/>
                <a:gd name="connsiteY2" fmla="*/ 5963 h 9772"/>
                <a:gd name="connsiteX3" fmla="*/ 8573 w 9525"/>
                <a:gd name="connsiteY3" fmla="*/ 2153 h 9772"/>
                <a:gd name="connsiteX4" fmla="*/ 5715 w 9525"/>
                <a:gd name="connsiteY4" fmla="*/ 248 h 9772"/>
                <a:gd name="connsiteX5" fmla="*/ 0 w 9525"/>
                <a:gd name="connsiteY5" fmla="*/ 4058 h 9772"/>
                <a:gd name="connsiteX6" fmla="*/ 952 w 9525"/>
                <a:gd name="connsiteY6" fmla="*/ 7868 h 9772"/>
                <a:gd name="connsiteX7" fmla="*/ 3810 w 9525"/>
                <a:gd name="connsiteY7" fmla="*/ 9773 h 9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25" h="9772">
                  <a:moveTo>
                    <a:pt x="3810" y="9773"/>
                  </a:moveTo>
                  <a:cubicBezTo>
                    <a:pt x="3810" y="9773"/>
                    <a:pt x="4763" y="9773"/>
                    <a:pt x="4763" y="9773"/>
                  </a:cubicBezTo>
                  <a:cubicBezTo>
                    <a:pt x="6667" y="9773"/>
                    <a:pt x="8573" y="7868"/>
                    <a:pt x="9525" y="5963"/>
                  </a:cubicBezTo>
                  <a:cubicBezTo>
                    <a:pt x="9525" y="5010"/>
                    <a:pt x="9525" y="3105"/>
                    <a:pt x="8573" y="2153"/>
                  </a:cubicBezTo>
                  <a:cubicBezTo>
                    <a:pt x="7620" y="1200"/>
                    <a:pt x="6667" y="248"/>
                    <a:pt x="5715" y="248"/>
                  </a:cubicBezTo>
                  <a:cubicBezTo>
                    <a:pt x="2858" y="-705"/>
                    <a:pt x="952" y="1200"/>
                    <a:pt x="0" y="4058"/>
                  </a:cubicBezTo>
                  <a:cubicBezTo>
                    <a:pt x="0" y="5010"/>
                    <a:pt x="0" y="6915"/>
                    <a:pt x="952" y="7868"/>
                  </a:cubicBezTo>
                  <a:cubicBezTo>
                    <a:pt x="952" y="8820"/>
                    <a:pt x="2858" y="8820"/>
                    <a:pt x="3810" y="977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" name="Forme libre 25">
              <a:extLst>
                <a:ext uri="{FF2B5EF4-FFF2-40B4-BE49-F238E27FC236}">
                  <a16:creationId xmlns:a16="http://schemas.microsoft.com/office/drawing/2014/main" id="{C7BF68A4-B8FD-E899-3788-6563698CD1FC}"/>
                </a:ext>
              </a:extLst>
            </p:cNvPr>
            <p:cNvSpPr/>
            <p:nvPr/>
          </p:nvSpPr>
          <p:spPr>
            <a:xfrm>
              <a:off x="3648090" y="2621733"/>
              <a:ext cx="13582" cy="87629"/>
            </a:xfrm>
            <a:custGeom>
              <a:avLst/>
              <a:gdLst>
                <a:gd name="connsiteX0" fmla="*/ 11430 w 13582"/>
                <a:gd name="connsiteY0" fmla="*/ 5715 h 87629"/>
                <a:gd name="connsiteX1" fmla="*/ 7620 w 13582"/>
                <a:gd name="connsiteY1" fmla="*/ 0 h 87629"/>
                <a:gd name="connsiteX2" fmla="*/ 1905 w 13582"/>
                <a:gd name="connsiteY2" fmla="*/ 3810 h 87629"/>
                <a:gd name="connsiteX3" fmla="*/ 0 w 13582"/>
                <a:gd name="connsiteY3" fmla="*/ 37147 h 87629"/>
                <a:gd name="connsiteX4" fmla="*/ 3810 w 13582"/>
                <a:gd name="connsiteY4" fmla="*/ 83820 h 87629"/>
                <a:gd name="connsiteX5" fmla="*/ 8573 w 13582"/>
                <a:gd name="connsiteY5" fmla="*/ 87630 h 87629"/>
                <a:gd name="connsiteX6" fmla="*/ 9525 w 13582"/>
                <a:gd name="connsiteY6" fmla="*/ 87630 h 87629"/>
                <a:gd name="connsiteX7" fmla="*/ 13335 w 13582"/>
                <a:gd name="connsiteY7" fmla="*/ 81915 h 87629"/>
                <a:gd name="connsiteX8" fmla="*/ 9525 w 13582"/>
                <a:gd name="connsiteY8" fmla="*/ 37147 h 87629"/>
                <a:gd name="connsiteX9" fmla="*/ 11430 w 13582"/>
                <a:gd name="connsiteY9" fmla="*/ 5715 h 87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82" h="87629">
                  <a:moveTo>
                    <a:pt x="11430" y="5715"/>
                  </a:moveTo>
                  <a:cubicBezTo>
                    <a:pt x="11430" y="2858"/>
                    <a:pt x="9525" y="952"/>
                    <a:pt x="7620" y="0"/>
                  </a:cubicBezTo>
                  <a:cubicBezTo>
                    <a:pt x="4763" y="0"/>
                    <a:pt x="2858" y="1905"/>
                    <a:pt x="1905" y="3810"/>
                  </a:cubicBezTo>
                  <a:cubicBezTo>
                    <a:pt x="953" y="15240"/>
                    <a:pt x="0" y="25717"/>
                    <a:pt x="0" y="37147"/>
                  </a:cubicBezTo>
                  <a:cubicBezTo>
                    <a:pt x="0" y="52388"/>
                    <a:pt x="953" y="68580"/>
                    <a:pt x="3810" y="83820"/>
                  </a:cubicBezTo>
                  <a:cubicBezTo>
                    <a:pt x="3810" y="85725"/>
                    <a:pt x="6668" y="87630"/>
                    <a:pt x="8573" y="87630"/>
                  </a:cubicBezTo>
                  <a:cubicBezTo>
                    <a:pt x="8573" y="87630"/>
                    <a:pt x="9525" y="87630"/>
                    <a:pt x="9525" y="87630"/>
                  </a:cubicBezTo>
                  <a:cubicBezTo>
                    <a:pt x="12383" y="87630"/>
                    <a:pt x="14288" y="84773"/>
                    <a:pt x="13335" y="81915"/>
                  </a:cubicBezTo>
                  <a:cubicBezTo>
                    <a:pt x="11430" y="66675"/>
                    <a:pt x="9525" y="51435"/>
                    <a:pt x="9525" y="37147"/>
                  </a:cubicBezTo>
                  <a:cubicBezTo>
                    <a:pt x="9525" y="26670"/>
                    <a:pt x="10478" y="16192"/>
                    <a:pt x="11430" y="571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" name="Forme libre 26">
              <a:extLst>
                <a:ext uri="{FF2B5EF4-FFF2-40B4-BE49-F238E27FC236}">
                  <a16:creationId xmlns:a16="http://schemas.microsoft.com/office/drawing/2014/main" id="{AE297A21-D931-BAEB-11B2-AEE18A7F77DB}"/>
                </a:ext>
              </a:extLst>
            </p:cNvPr>
            <p:cNvSpPr/>
            <p:nvPr/>
          </p:nvSpPr>
          <p:spPr>
            <a:xfrm>
              <a:off x="3652852" y="2603388"/>
              <a:ext cx="9772" cy="9772"/>
            </a:xfrm>
            <a:custGeom>
              <a:avLst/>
              <a:gdLst>
                <a:gd name="connsiteX0" fmla="*/ 5715 w 9772"/>
                <a:gd name="connsiteY0" fmla="*/ 248 h 9772"/>
                <a:gd name="connsiteX1" fmla="*/ 0 w 9772"/>
                <a:gd name="connsiteY1" fmla="*/ 4058 h 9772"/>
                <a:gd name="connsiteX2" fmla="*/ 953 w 9772"/>
                <a:gd name="connsiteY2" fmla="*/ 7868 h 9772"/>
                <a:gd name="connsiteX3" fmla="*/ 3810 w 9772"/>
                <a:gd name="connsiteY3" fmla="*/ 9773 h 9772"/>
                <a:gd name="connsiteX4" fmla="*/ 4763 w 9772"/>
                <a:gd name="connsiteY4" fmla="*/ 9773 h 9772"/>
                <a:gd name="connsiteX5" fmla="*/ 9525 w 9772"/>
                <a:gd name="connsiteY5" fmla="*/ 5963 h 9772"/>
                <a:gd name="connsiteX6" fmla="*/ 5715 w 9772"/>
                <a:gd name="connsiteY6" fmla="*/ 248 h 9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72" h="9772">
                  <a:moveTo>
                    <a:pt x="5715" y="248"/>
                  </a:moveTo>
                  <a:cubicBezTo>
                    <a:pt x="3810" y="-705"/>
                    <a:pt x="953" y="1200"/>
                    <a:pt x="0" y="4058"/>
                  </a:cubicBezTo>
                  <a:cubicBezTo>
                    <a:pt x="0" y="5010"/>
                    <a:pt x="0" y="6915"/>
                    <a:pt x="953" y="7868"/>
                  </a:cubicBezTo>
                  <a:cubicBezTo>
                    <a:pt x="1905" y="8820"/>
                    <a:pt x="2858" y="9773"/>
                    <a:pt x="3810" y="9773"/>
                  </a:cubicBezTo>
                  <a:cubicBezTo>
                    <a:pt x="3810" y="9773"/>
                    <a:pt x="4763" y="9773"/>
                    <a:pt x="4763" y="9773"/>
                  </a:cubicBezTo>
                  <a:cubicBezTo>
                    <a:pt x="6668" y="9773"/>
                    <a:pt x="8573" y="7868"/>
                    <a:pt x="9525" y="5963"/>
                  </a:cubicBezTo>
                  <a:cubicBezTo>
                    <a:pt x="10478" y="3105"/>
                    <a:pt x="8573" y="248"/>
                    <a:pt x="5715" y="24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" name="Forme libre 27">
              <a:extLst>
                <a:ext uri="{FF2B5EF4-FFF2-40B4-BE49-F238E27FC236}">
                  <a16:creationId xmlns:a16="http://schemas.microsoft.com/office/drawing/2014/main" id="{82234BD7-F43C-3D7E-F9A4-CE3F311D6491}"/>
                </a:ext>
              </a:extLst>
            </p:cNvPr>
            <p:cNvSpPr/>
            <p:nvPr/>
          </p:nvSpPr>
          <p:spPr>
            <a:xfrm>
              <a:off x="4022422" y="2552201"/>
              <a:ext cx="9772" cy="9525"/>
            </a:xfrm>
            <a:custGeom>
              <a:avLst/>
              <a:gdLst>
                <a:gd name="connsiteX0" fmla="*/ 953 w 9772"/>
                <a:gd name="connsiteY0" fmla="*/ 1905 h 9525"/>
                <a:gd name="connsiteX1" fmla="*/ 0 w 9772"/>
                <a:gd name="connsiteY1" fmla="*/ 5715 h 9525"/>
                <a:gd name="connsiteX2" fmla="*/ 4763 w 9772"/>
                <a:gd name="connsiteY2" fmla="*/ 9525 h 9525"/>
                <a:gd name="connsiteX3" fmla="*/ 5715 w 9772"/>
                <a:gd name="connsiteY3" fmla="*/ 9525 h 9525"/>
                <a:gd name="connsiteX4" fmla="*/ 9525 w 9772"/>
                <a:gd name="connsiteY4" fmla="*/ 3810 h 9525"/>
                <a:gd name="connsiteX5" fmla="*/ 3810 w 9772"/>
                <a:gd name="connsiteY5" fmla="*/ 0 h 9525"/>
                <a:gd name="connsiteX6" fmla="*/ 953 w 9772"/>
                <a:gd name="connsiteY6" fmla="*/ 190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72" h="9525">
                  <a:moveTo>
                    <a:pt x="953" y="1905"/>
                  </a:moveTo>
                  <a:cubicBezTo>
                    <a:pt x="0" y="2857"/>
                    <a:pt x="0" y="3810"/>
                    <a:pt x="0" y="5715"/>
                  </a:cubicBezTo>
                  <a:cubicBezTo>
                    <a:pt x="0" y="8573"/>
                    <a:pt x="1905" y="9525"/>
                    <a:pt x="4763" y="9525"/>
                  </a:cubicBezTo>
                  <a:cubicBezTo>
                    <a:pt x="4763" y="9525"/>
                    <a:pt x="4763" y="9525"/>
                    <a:pt x="5715" y="9525"/>
                  </a:cubicBezTo>
                  <a:cubicBezTo>
                    <a:pt x="8573" y="9525"/>
                    <a:pt x="10478" y="6668"/>
                    <a:pt x="9525" y="3810"/>
                  </a:cubicBezTo>
                  <a:cubicBezTo>
                    <a:pt x="9525" y="1905"/>
                    <a:pt x="6668" y="0"/>
                    <a:pt x="3810" y="0"/>
                  </a:cubicBezTo>
                  <a:cubicBezTo>
                    <a:pt x="2857" y="952"/>
                    <a:pt x="1905" y="952"/>
                    <a:pt x="953" y="190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" name="Forme libre 28">
              <a:extLst>
                <a:ext uri="{FF2B5EF4-FFF2-40B4-BE49-F238E27FC236}">
                  <a16:creationId xmlns:a16="http://schemas.microsoft.com/office/drawing/2014/main" id="{D6ED2AD5-E823-932E-EEEC-A40DBBB245FB}"/>
                </a:ext>
              </a:extLst>
            </p:cNvPr>
            <p:cNvSpPr/>
            <p:nvPr/>
          </p:nvSpPr>
          <p:spPr>
            <a:xfrm>
              <a:off x="3705240" y="2633163"/>
              <a:ext cx="25479" cy="104775"/>
            </a:xfrm>
            <a:custGeom>
              <a:avLst/>
              <a:gdLst>
                <a:gd name="connsiteX0" fmla="*/ 14288 w 25479"/>
                <a:gd name="connsiteY0" fmla="*/ 62865 h 104775"/>
                <a:gd name="connsiteX1" fmla="*/ 10477 w 25479"/>
                <a:gd name="connsiteY1" fmla="*/ 24765 h 104775"/>
                <a:gd name="connsiteX2" fmla="*/ 11430 w 25479"/>
                <a:gd name="connsiteY2" fmla="*/ 5715 h 104775"/>
                <a:gd name="connsiteX3" fmla="*/ 6667 w 25479"/>
                <a:gd name="connsiteY3" fmla="*/ 0 h 104775"/>
                <a:gd name="connsiteX4" fmla="*/ 952 w 25479"/>
                <a:gd name="connsiteY4" fmla="*/ 4763 h 104775"/>
                <a:gd name="connsiteX5" fmla="*/ 0 w 25479"/>
                <a:gd name="connsiteY5" fmla="*/ 24765 h 104775"/>
                <a:gd name="connsiteX6" fmla="*/ 3810 w 25479"/>
                <a:gd name="connsiteY6" fmla="*/ 64770 h 104775"/>
                <a:gd name="connsiteX7" fmla="*/ 15240 w 25479"/>
                <a:gd name="connsiteY7" fmla="*/ 101918 h 104775"/>
                <a:gd name="connsiteX8" fmla="*/ 20003 w 25479"/>
                <a:gd name="connsiteY8" fmla="*/ 104775 h 104775"/>
                <a:gd name="connsiteX9" fmla="*/ 21908 w 25479"/>
                <a:gd name="connsiteY9" fmla="*/ 104775 h 104775"/>
                <a:gd name="connsiteX10" fmla="*/ 24765 w 25479"/>
                <a:gd name="connsiteY10" fmla="*/ 101918 h 104775"/>
                <a:gd name="connsiteX11" fmla="*/ 24765 w 25479"/>
                <a:gd name="connsiteY11" fmla="*/ 98107 h 104775"/>
                <a:gd name="connsiteX12" fmla="*/ 14288 w 25479"/>
                <a:gd name="connsiteY12" fmla="*/ 6286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479" h="104775">
                  <a:moveTo>
                    <a:pt x="14288" y="62865"/>
                  </a:moveTo>
                  <a:cubicBezTo>
                    <a:pt x="11430" y="50482"/>
                    <a:pt x="10477" y="38100"/>
                    <a:pt x="10477" y="24765"/>
                  </a:cubicBezTo>
                  <a:cubicBezTo>
                    <a:pt x="10477" y="18097"/>
                    <a:pt x="10477" y="11430"/>
                    <a:pt x="11430" y="5715"/>
                  </a:cubicBezTo>
                  <a:cubicBezTo>
                    <a:pt x="11430" y="2858"/>
                    <a:pt x="9525" y="953"/>
                    <a:pt x="6667" y="0"/>
                  </a:cubicBezTo>
                  <a:cubicBezTo>
                    <a:pt x="3810" y="0"/>
                    <a:pt x="1905" y="1905"/>
                    <a:pt x="952" y="4763"/>
                  </a:cubicBezTo>
                  <a:cubicBezTo>
                    <a:pt x="0" y="11430"/>
                    <a:pt x="0" y="18097"/>
                    <a:pt x="0" y="24765"/>
                  </a:cubicBezTo>
                  <a:cubicBezTo>
                    <a:pt x="0" y="38100"/>
                    <a:pt x="952" y="51435"/>
                    <a:pt x="3810" y="64770"/>
                  </a:cubicBezTo>
                  <a:cubicBezTo>
                    <a:pt x="6667" y="77153"/>
                    <a:pt x="10477" y="89535"/>
                    <a:pt x="15240" y="101918"/>
                  </a:cubicBezTo>
                  <a:cubicBezTo>
                    <a:pt x="16192" y="103823"/>
                    <a:pt x="18098" y="104775"/>
                    <a:pt x="20003" y="104775"/>
                  </a:cubicBezTo>
                  <a:cubicBezTo>
                    <a:pt x="20955" y="104775"/>
                    <a:pt x="20955" y="104775"/>
                    <a:pt x="21908" y="104775"/>
                  </a:cubicBezTo>
                  <a:cubicBezTo>
                    <a:pt x="22860" y="103823"/>
                    <a:pt x="23813" y="103823"/>
                    <a:pt x="24765" y="101918"/>
                  </a:cubicBezTo>
                  <a:cubicBezTo>
                    <a:pt x="25717" y="100965"/>
                    <a:pt x="25717" y="99060"/>
                    <a:pt x="24765" y="98107"/>
                  </a:cubicBezTo>
                  <a:cubicBezTo>
                    <a:pt x="20003" y="87630"/>
                    <a:pt x="16192" y="75248"/>
                    <a:pt x="14288" y="6286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" name="Forme libre 29">
              <a:extLst>
                <a:ext uri="{FF2B5EF4-FFF2-40B4-BE49-F238E27FC236}">
                  <a16:creationId xmlns:a16="http://schemas.microsoft.com/office/drawing/2014/main" id="{E0CF6355-3A47-F213-C4E2-11922882B9AE}"/>
                </a:ext>
              </a:extLst>
            </p:cNvPr>
            <p:cNvSpPr/>
            <p:nvPr/>
          </p:nvSpPr>
          <p:spPr>
            <a:xfrm>
              <a:off x="4087897" y="2615066"/>
              <a:ext cx="10020" cy="9525"/>
            </a:xfrm>
            <a:custGeom>
              <a:avLst/>
              <a:gdLst>
                <a:gd name="connsiteX0" fmla="*/ 248 w 10020"/>
                <a:gd name="connsiteY0" fmla="*/ 6667 h 9525"/>
                <a:gd name="connsiteX1" fmla="*/ 248 w 10020"/>
                <a:gd name="connsiteY1" fmla="*/ 6667 h 9525"/>
                <a:gd name="connsiteX2" fmla="*/ 5010 w 10020"/>
                <a:gd name="connsiteY2" fmla="*/ 9525 h 9525"/>
                <a:gd name="connsiteX3" fmla="*/ 5963 w 10020"/>
                <a:gd name="connsiteY3" fmla="*/ 9525 h 9525"/>
                <a:gd name="connsiteX4" fmla="*/ 9773 w 10020"/>
                <a:gd name="connsiteY4" fmla="*/ 3810 h 9525"/>
                <a:gd name="connsiteX5" fmla="*/ 9773 w 10020"/>
                <a:gd name="connsiteY5" fmla="*/ 3810 h 9525"/>
                <a:gd name="connsiteX6" fmla="*/ 4058 w 10020"/>
                <a:gd name="connsiteY6" fmla="*/ 0 h 9525"/>
                <a:gd name="connsiteX7" fmla="*/ 248 w 10020"/>
                <a:gd name="connsiteY7" fmla="*/ 5715 h 9525"/>
                <a:gd name="connsiteX8" fmla="*/ 248 w 10020"/>
                <a:gd name="connsiteY8" fmla="*/ 66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0" h="9525">
                  <a:moveTo>
                    <a:pt x="248" y="6667"/>
                  </a:moveTo>
                  <a:lnTo>
                    <a:pt x="248" y="6667"/>
                  </a:lnTo>
                  <a:cubicBezTo>
                    <a:pt x="1200" y="8572"/>
                    <a:pt x="3105" y="9525"/>
                    <a:pt x="5010" y="9525"/>
                  </a:cubicBezTo>
                  <a:cubicBezTo>
                    <a:pt x="5010" y="9525"/>
                    <a:pt x="5963" y="9525"/>
                    <a:pt x="5963" y="9525"/>
                  </a:cubicBezTo>
                  <a:cubicBezTo>
                    <a:pt x="8820" y="8572"/>
                    <a:pt x="10725" y="6667"/>
                    <a:pt x="9773" y="3810"/>
                  </a:cubicBezTo>
                  <a:lnTo>
                    <a:pt x="9773" y="3810"/>
                  </a:lnTo>
                  <a:cubicBezTo>
                    <a:pt x="8820" y="952"/>
                    <a:pt x="6915" y="0"/>
                    <a:pt x="4058" y="0"/>
                  </a:cubicBezTo>
                  <a:cubicBezTo>
                    <a:pt x="1200" y="952"/>
                    <a:pt x="-705" y="2857"/>
                    <a:pt x="248" y="5715"/>
                  </a:cubicBezTo>
                  <a:lnTo>
                    <a:pt x="248" y="666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" name="Forme libre 30">
              <a:extLst>
                <a:ext uri="{FF2B5EF4-FFF2-40B4-BE49-F238E27FC236}">
                  <a16:creationId xmlns:a16="http://schemas.microsoft.com/office/drawing/2014/main" id="{36280E6B-375C-37DC-F9B3-44326A19B930}"/>
                </a:ext>
              </a:extLst>
            </p:cNvPr>
            <p:cNvSpPr/>
            <p:nvPr/>
          </p:nvSpPr>
          <p:spPr>
            <a:xfrm>
              <a:off x="4144342" y="2603388"/>
              <a:ext cx="9525" cy="9772"/>
            </a:xfrm>
            <a:custGeom>
              <a:avLst/>
              <a:gdLst>
                <a:gd name="connsiteX0" fmla="*/ 4763 w 9525"/>
                <a:gd name="connsiteY0" fmla="*/ 9773 h 9772"/>
                <a:gd name="connsiteX1" fmla="*/ 5715 w 9525"/>
                <a:gd name="connsiteY1" fmla="*/ 9773 h 9772"/>
                <a:gd name="connsiteX2" fmla="*/ 8573 w 9525"/>
                <a:gd name="connsiteY2" fmla="*/ 7868 h 9772"/>
                <a:gd name="connsiteX3" fmla="*/ 9525 w 9525"/>
                <a:gd name="connsiteY3" fmla="*/ 4058 h 9772"/>
                <a:gd name="connsiteX4" fmla="*/ 3810 w 9525"/>
                <a:gd name="connsiteY4" fmla="*/ 248 h 9772"/>
                <a:gd name="connsiteX5" fmla="*/ 953 w 9525"/>
                <a:gd name="connsiteY5" fmla="*/ 2153 h 9772"/>
                <a:gd name="connsiteX6" fmla="*/ 0 w 9525"/>
                <a:gd name="connsiteY6" fmla="*/ 5963 h 9772"/>
                <a:gd name="connsiteX7" fmla="*/ 4763 w 9525"/>
                <a:gd name="connsiteY7" fmla="*/ 9773 h 9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25" h="9772">
                  <a:moveTo>
                    <a:pt x="4763" y="9773"/>
                  </a:moveTo>
                  <a:cubicBezTo>
                    <a:pt x="4763" y="9773"/>
                    <a:pt x="5715" y="9773"/>
                    <a:pt x="5715" y="9773"/>
                  </a:cubicBezTo>
                  <a:cubicBezTo>
                    <a:pt x="6668" y="9773"/>
                    <a:pt x="7620" y="8820"/>
                    <a:pt x="8573" y="7868"/>
                  </a:cubicBezTo>
                  <a:cubicBezTo>
                    <a:pt x="9525" y="6915"/>
                    <a:pt x="9525" y="5963"/>
                    <a:pt x="9525" y="4058"/>
                  </a:cubicBezTo>
                  <a:cubicBezTo>
                    <a:pt x="8573" y="1200"/>
                    <a:pt x="6668" y="-705"/>
                    <a:pt x="3810" y="248"/>
                  </a:cubicBezTo>
                  <a:cubicBezTo>
                    <a:pt x="2858" y="248"/>
                    <a:pt x="1905" y="1200"/>
                    <a:pt x="953" y="2153"/>
                  </a:cubicBezTo>
                  <a:cubicBezTo>
                    <a:pt x="0" y="3105"/>
                    <a:pt x="0" y="4058"/>
                    <a:pt x="0" y="5963"/>
                  </a:cubicBezTo>
                  <a:cubicBezTo>
                    <a:pt x="953" y="7868"/>
                    <a:pt x="2858" y="9773"/>
                    <a:pt x="4763" y="977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" name="Forme libre 31">
              <a:extLst>
                <a:ext uri="{FF2B5EF4-FFF2-40B4-BE49-F238E27FC236}">
                  <a16:creationId xmlns:a16="http://schemas.microsoft.com/office/drawing/2014/main" id="{F16DE293-C94A-A6D7-91E8-1E71A7AF252F}"/>
                </a:ext>
              </a:extLst>
            </p:cNvPr>
            <p:cNvSpPr/>
            <p:nvPr/>
          </p:nvSpPr>
          <p:spPr>
            <a:xfrm>
              <a:off x="4076715" y="2633926"/>
              <a:ext cx="24764" cy="104011"/>
            </a:xfrm>
            <a:custGeom>
              <a:avLst/>
              <a:gdLst>
                <a:gd name="connsiteX0" fmla="*/ 18098 w 24764"/>
                <a:gd name="connsiteY0" fmla="*/ 189 h 104011"/>
                <a:gd name="connsiteX1" fmla="*/ 15240 w 24764"/>
                <a:gd name="connsiteY1" fmla="*/ 2094 h 104011"/>
                <a:gd name="connsiteX2" fmla="*/ 14288 w 24764"/>
                <a:gd name="connsiteY2" fmla="*/ 5904 h 104011"/>
                <a:gd name="connsiteX3" fmla="*/ 14288 w 24764"/>
                <a:gd name="connsiteY3" fmla="*/ 5904 h 104011"/>
                <a:gd name="connsiteX4" fmla="*/ 15240 w 24764"/>
                <a:gd name="connsiteY4" fmla="*/ 24954 h 104011"/>
                <a:gd name="connsiteX5" fmla="*/ 11430 w 24764"/>
                <a:gd name="connsiteY5" fmla="*/ 63054 h 104011"/>
                <a:gd name="connsiteX6" fmla="*/ 0 w 24764"/>
                <a:gd name="connsiteY6" fmla="*/ 98297 h 104011"/>
                <a:gd name="connsiteX7" fmla="*/ 0 w 24764"/>
                <a:gd name="connsiteY7" fmla="*/ 101154 h 104011"/>
                <a:gd name="connsiteX8" fmla="*/ 2857 w 24764"/>
                <a:gd name="connsiteY8" fmla="*/ 104012 h 104011"/>
                <a:gd name="connsiteX9" fmla="*/ 4763 w 24764"/>
                <a:gd name="connsiteY9" fmla="*/ 104012 h 104011"/>
                <a:gd name="connsiteX10" fmla="*/ 9525 w 24764"/>
                <a:gd name="connsiteY10" fmla="*/ 101154 h 104011"/>
                <a:gd name="connsiteX11" fmla="*/ 20955 w 24764"/>
                <a:gd name="connsiteY11" fmla="*/ 64007 h 104011"/>
                <a:gd name="connsiteX12" fmla="*/ 24765 w 24764"/>
                <a:gd name="connsiteY12" fmla="*/ 24002 h 104011"/>
                <a:gd name="connsiteX13" fmla="*/ 23813 w 24764"/>
                <a:gd name="connsiteY13" fmla="*/ 3999 h 104011"/>
                <a:gd name="connsiteX14" fmla="*/ 18098 w 24764"/>
                <a:gd name="connsiteY14" fmla="*/ 189 h 104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764" h="104011">
                  <a:moveTo>
                    <a:pt x="18098" y="189"/>
                  </a:moveTo>
                  <a:cubicBezTo>
                    <a:pt x="17145" y="189"/>
                    <a:pt x="15240" y="1142"/>
                    <a:pt x="15240" y="2094"/>
                  </a:cubicBezTo>
                  <a:cubicBezTo>
                    <a:pt x="14288" y="3047"/>
                    <a:pt x="14288" y="3999"/>
                    <a:pt x="14288" y="5904"/>
                  </a:cubicBezTo>
                  <a:lnTo>
                    <a:pt x="14288" y="5904"/>
                  </a:lnTo>
                  <a:cubicBezTo>
                    <a:pt x="15240" y="12572"/>
                    <a:pt x="15240" y="19239"/>
                    <a:pt x="15240" y="24954"/>
                  </a:cubicBezTo>
                  <a:cubicBezTo>
                    <a:pt x="15240" y="37337"/>
                    <a:pt x="14288" y="50672"/>
                    <a:pt x="11430" y="63054"/>
                  </a:cubicBezTo>
                  <a:cubicBezTo>
                    <a:pt x="8573" y="75437"/>
                    <a:pt x="5715" y="86867"/>
                    <a:pt x="0" y="98297"/>
                  </a:cubicBezTo>
                  <a:cubicBezTo>
                    <a:pt x="0" y="99249"/>
                    <a:pt x="0" y="100202"/>
                    <a:pt x="0" y="101154"/>
                  </a:cubicBezTo>
                  <a:cubicBezTo>
                    <a:pt x="952" y="102107"/>
                    <a:pt x="952" y="103059"/>
                    <a:pt x="2857" y="104012"/>
                  </a:cubicBezTo>
                  <a:cubicBezTo>
                    <a:pt x="3810" y="104012"/>
                    <a:pt x="3810" y="104012"/>
                    <a:pt x="4763" y="104012"/>
                  </a:cubicBezTo>
                  <a:cubicBezTo>
                    <a:pt x="6668" y="104012"/>
                    <a:pt x="8573" y="103059"/>
                    <a:pt x="9525" y="101154"/>
                  </a:cubicBezTo>
                  <a:cubicBezTo>
                    <a:pt x="14288" y="88772"/>
                    <a:pt x="18098" y="76389"/>
                    <a:pt x="20955" y="64007"/>
                  </a:cubicBezTo>
                  <a:cubicBezTo>
                    <a:pt x="23813" y="50672"/>
                    <a:pt x="24765" y="37337"/>
                    <a:pt x="24765" y="24002"/>
                  </a:cubicBezTo>
                  <a:cubicBezTo>
                    <a:pt x="24765" y="17334"/>
                    <a:pt x="24765" y="10667"/>
                    <a:pt x="23813" y="3999"/>
                  </a:cubicBezTo>
                  <a:cubicBezTo>
                    <a:pt x="23813" y="2094"/>
                    <a:pt x="20955" y="-763"/>
                    <a:pt x="18098" y="18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" name="Forme libre 32">
              <a:extLst>
                <a:ext uri="{FF2B5EF4-FFF2-40B4-BE49-F238E27FC236}">
                  <a16:creationId xmlns:a16="http://schemas.microsoft.com/office/drawing/2014/main" id="{5D00B311-1677-07B3-BE96-294E7A1CCB3D}"/>
                </a:ext>
              </a:extLst>
            </p:cNvPr>
            <p:cNvSpPr/>
            <p:nvPr/>
          </p:nvSpPr>
          <p:spPr>
            <a:xfrm>
              <a:off x="3797470" y="2552201"/>
              <a:ext cx="212612" cy="238125"/>
            </a:xfrm>
            <a:custGeom>
              <a:avLst/>
              <a:gdLst>
                <a:gd name="connsiteX0" fmla="*/ 26832 w 212612"/>
                <a:gd name="connsiteY0" fmla="*/ 182880 h 238125"/>
                <a:gd name="connsiteX1" fmla="*/ 103985 w 212612"/>
                <a:gd name="connsiteY1" fmla="*/ 238125 h 238125"/>
                <a:gd name="connsiteX2" fmla="*/ 105890 w 212612"/>
                <a:gd name="connsiteY2" fmla="*/ 238125 h 238125"/>
                <a:gd name="connsiteX3" fmla="*/ 107795 w 212612"/>
                <a:gd name="connsiteY3" fmla="*/ 238125 h 238125"/>
                <a:gd name="connsiteX4" fmla="*/ 184947 w 212612"/>
                <a:gd name="connsiteY4" fmla="*/ 182880 h 238125"/>
                <a:gd name="connsiteX5" fmla="*/ 212570 w 212612"/>
                <a:gd name="connsiteY5" fmla="*/ 102870 h 238125"/>
                <a:gd name="connsiteX6" fmla="*/ 212570 w 212612"/>
                <a:gd name="connsiteY6" fmla="*/ 81915 h 238125"/>
                <a:gd name="connsiteX7" fmla="*/ 205902 w 212612"/>
                <a:gd name="connsiteY7" fmla="*/ 10477 h 238125"/>
                <a:gd name="connsiteX8" fmla="*/ 202092 w 212612"/>
                <a:gd name="connsiteY8" fmla="*/ 6668 h 238125"/>
                <a:gd name="connsiteX9" fmla="*/ 105890 w 212612"/>
                <a:gd name="connsiteY9" fmla="*/ 0 h 238125"/>
                <a:gd name="connsiteX10" fmla="*/ 10640 w 212612"/>
                <a:gd name="connsiteY10" fmla="*/ 5715 h 238125"/>
                <a:gd name="connsiteX11" fmla="*/ 6830 w 212612"/>
                <a:gd name="connsiteY11" fmla="*/ 9525 h 238125"/>
                <a:gd name="connsiteX12" fmla="*/ 162 w 212612"/>
                <a:gd name="connsiteY12" fmla="*/ 88583 h 238125"/>
                <a:gd name="connsiteX13" fmla="*/ 162 w 212612"/>
                <a:gd name="connsiteY13" fmla="*/ 89535 h 238125"/>
                <a:gd name="connsiteX14" fmla="*/ 162 w 212612"/>
                <a:gd name="connsiteY14" fmla="*/ 100965 h 238125"/>
                <a:gd name="connsiteX15" fmla="*/ 26832 w 212612"/>
                <a:gd name="connsiteY15" fmla="*/ 182880 h 238125"/>
                <a:gd name="connsiteX16" fmla="*/ 105890 w 212612"/>
                <a:gd name="connsiteY16" fmla="*/ 120968 h 238125"/>
                <a:gd name="connsiteX17" fmla="*/ 105890 w 212612"/>
                <a:gd name="connsiteY17" fmla="*/ 11430 h 238125"/>
                <a:gd name="connsiteX18" fmla="*/ 196377 w 212612"/>
                <a:gd name="connsiteY18" fmla="*/ 17145 h 238125"/>
                <a:gd name="connsiteX19" fmla="*/ 202092 w 212612"/>
                <a:gd name="connsiteY19" fmla="*/ 83820 h 238125"/>
                <a:gd name="connsiteX20" fmla="*/ 203045 w 212612"/>
                <a:gd name="connsiteY20" fmla="*/ 104775 h 238125"/>
                <a:gd name="connsiteX21" fmla="*/ 202092 w 212612"/>
                <a:gd name="connsiteY21" fmla="*/ 120968 h 238125"/>
                <a:gd name="connsiteX22" fmla="*/ 105890 w 212612"/>
                <a:gd name="connsiteY22" fmla="*/ 120968 h 238125"/>
                <a:gd name="connsiteX23" fmla="*/ 105890 w 212612"/>
                <a:gd name="connsiteY23" fmla="*/ 230505 h 238125"/>
                <a:gd name="connsiteX24" fmla="*/ 33500 w 212612"/>
                <a:gd name="connsiteY24" fmla="*/ 179070 h 238125"/>
                <a:gd name="connsiteX25" fmla="*/ 9687 w 212612"/>
                <a:gd name="connsiteY25" fmla="*/ 121920 h 238125"/>
                <a:gd name="connsiteX26" fmla="*/ 105890 w 212612"/>
                <a:gd name="connsiteY26" fmla="*/ 12192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12612" h="238125">
                  <a:moveTo>
                    <a:pt x="26832" y="182880"/>
                  </a:moveTo>
                  <a:cubicBezTo>
                    <a:pt x="41120" y="199073"/>
                    <a:pt x="52550" y="213360"/>
                    <a:pt x="103985" y="238125"/>
                  </a:cubicBezTo>
                  <a:cubicBezTo>
                    <a:pt x="104937" y="238125"/>
                    <a:pt x="104937" y="238125"/>
                    <a:pt x="105890" y="238125"/>
                  </a:cubicBezTo>
                  <a:cubicBezTo>
                    <a:pt x="106842" y="238125"/>
                    <a:pt x="106842" y="238125"/>
                    <a:pt x="107795" y="238125"/>
                  </a:cubicBezTo>
                  <a:cubicBezTo>
                    <a:pt x="159230" y="213360"/>
                    <a:pt x="171612" y="199073"/>
                    <a:pt x="184947" y="182880"/>
                  </a:cubicBezTo>
                  <a:cubicBezTo>
                    <a:pt x="198282" y="166688"/>
                    <a:pt x="213522" y="130493"/>
                    <a:pt x="212570" y="102870"/>
                  </a:cubicBezTo>
                  <a:lnTo>
                    <a:pt x="212570" y="81915"/>
                  </a:lnTo>
                  <a:cubicBezTo>
                    <a:pt x="211617" y="70485"/>
                    <a:pt x="209712" y="39053"/>
                    <a:pt x="205902" y="10477"/>
                  </a:cubicBezTo>
                  <a:cubicBezTo>
                    <a:pt x="205902" y="8573"/>
                    <a:pt x="203997" y="6668"/>
                    <a:pt x="202092" y="6668"/>
                  </a:cubicBezTo>
                  <a:cubicBezTo>
                    <a:pt x="170660" y="2857"/>
                    <a:pt x="138275" y="0"/>
                    <a:pt x="105890" y="0"/>
                  </a:cubicBezTo>
                  <a:cubicBezTo>
                    <a:pt x="74457" y="0"/>
                    <a:pt x="42072" y="1905"/>
                    <a:pt x="10640" y="5715"/>
                  </a:cubicBezTo>
                  <a:cubicBezTo>
                    <a:pt x="8735" y="5715"/>
                    <a:pt x="6830" y="7620"/>
                    <a:pt x="6830" y="9525"/>
                  </a:cubicBezTo>
                  <a:cubicBezTo>
                    <a:pt x="3020" y="42863"/>
                    <a:pt x="1115" y="78105"/>
                    <a:pt x="162" y="88583"/>
                  </a:cubicBezTo>
                  <a:cubicBezTo>
                    <a:pt x="162" y="88583"/>
                    <a:pt x="162" y="89535"/>
                    <a:pt x="162" y="89535"/>
                  </a:cubicBezTo>
                  <a:lnTo>
                    <a:pt x="162" y="100965"/>
                  </a:lnTo>
                  <a:cubicBezTo>
                    <a:pt x="-1743" y="129540"/>
                    <a:pt x="13497" y="166688"/>
                    <a:pt x="26832" y="182880"/>
                  </a:cubicBezTo>
                  <a:close/>
                  <a:moveTo>
                    <a:pt x="105890" y="120968"/>
                  </a:moveTo>
                  <a:lnTo>
                    <a:pt x="105890" y="11430"/>
                  </a:lnTo>
                  <a:cubicBezTo>
                    <a:pt x="136370" y="11430"/>
                    <a:pt x="166850" y="13335"/>
                    <a:pt x="196377" y="17145"/>
                  </a:cubicBezTo>
                  <a:cubicBezTo>
                    <a:pt x="200187" y="44768"/>
                    <a:pt x="201140" y="73343"/>
                    <a:pt x="202092" y="83820"/>
                  </a:cubicBezTo>
                  <a:lnTo>
                    <a:pt x="203045" y="104775"/>
                  </a:lnTo>
                  <a:cubicBezTo>
                    <a:pt x="203045" y="109538"/>
                    <a:pt x="203045" y="115253"/>
                    <a:pt x="202092" y="120968"/>
                  </a:cubicBezTo>
                  <a:lnTo>
                    <a:pt x="105890" y="120968"/>
                  </a:lnTo>
                  <a:lnTo>
                    <a:pt x="105890" y="230505"/>
                  </a:lnTo>
                  <a:cubicBezTo>
                    <a:pt x="58265" y="207645"/>
                    <a:pt x="46835" y="194310"/>
                    <a:pt x="33500" y="179070"/>
                  </a:cubicBezTo>
                  <a:cubicBezTo>
                    <a:pt x="23022" y="167640"/>
                    <a:pt x="13497" y="143828"/>
                    <a:pt x="9687" y="121920"/>
                  </a:cubicBezTo>
                  <a:lnTo>
                    <a:pt x="105890" y="12192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" name="Forme libre 33">
              <a:extLst>
                <a:ext uri="{FF2B5EF4-FFF2-40B4-BE49-F238E27FC236}">
                  <a16:creationId xmlns:a16="http://schemas.microsoft.com/office/drawing/2014/main" id="{16EF90BC-C379-54D5-D520-EC9A9809CB91}"/>
                </a:ext>
              </a:extLst>
            </p:cNvPr>
            <p:cNvSpPr/>
            <p:nvPr/>
          </p:nvSpPr>
          <p:spPr>
            <a:xfrm>
              <a:off x="3769015" y="2523626"/>
              <a:ext cx="270594" cy="298132"/>
            </a:xfrm>
            <a:custGeom>
              <a:avLst/>
              <a:gdLst>
                <a:gd name="connsiteX0" fmla="*/ 260075 w 270594"/>
                <a:gd name="connsiteY0" fmla="*/ 48578 h 298132"/>
                <a:gd name="connsiteX1" fmla="*/ 257217 w 270594"/>
                <a:gd name="connsiteY1" fmla="*/ 50483 h 298132"/>
                <a:gd name="connsiteX2" fmla="*/ 256265 w 270594"/>
                <a:gd name="connsiteY2" fmla="*/ 54293 h 298132"/>
                <a:gd name="connsiteX3" fmla="*/ 261980 w 270594"/>
                <a:gd name="connsiteY3" fmla="*/ 130493 h 298132"/>
                <a:gd name="connsiteX4" fmla="*/ 261980 w 270594"/>
                <a:gd name="connsiteY4" fmla="*/ 130493 h 298132"/>
                <a:gd name="connsiteX5" fmla="*/ 261980 w 270594"/>
                <a:gd name="connsiteY5" fmla="*/ 131445 h 298132"/>
                <a:gd name="connsiteX6" fmla="*/ 261980 w 270594"/>
                <a:gd name="connsiteY6" fmla="*/ 131445 h 298132"/>
                <a:gd name="connsiteX7" fmla="*/ 261980 w 270594"/>
                <a:gd name="connsiteY7" fmla="*/ 131445 h 298132"/>
                <a:gd name="connsiteX8" fmla="*/ 229595 w 270594"/>
                <a:gd name="connsiteY8" fmla="*/ 224790 h 298132"/>
                <a:gd name="connsiteX9" fmla="*/ 135297 w 270594"/>
                <a:gd name="connsiteY9" fmla="*/ 289560 h 298132"/>
                <a:gd name="connsiteX10" fmla="*/ 41000 w 270594"/>
                <a:gd name="connsiteY10" fmla="*/ 224790 h 298132"/>
                <a:gd name="connsiteX11" fmla="*/ 8615 w 270594"/>
                <a:gd name="connsiteY11" fmla="*/ 131445 h 298132"/>
                <a:gd name="connsiteX12" fmla="*/ 8615 w 270594"/>
                <a:gd name="connsiteY12" fmla="*/ 130493 h 298132"/>
                <a:gd name="connsiteX13" fmla="*/ 18140 w 270594"/>
                <a:gd name="connsiteY13" fmla="*/ 20003 h 298132"/>
                <a:gd name="connsiteX14" fmla="*/ 134345 w 270594"/>
                <a:gd name="connsiteY14" fmla="*/ 11430 h 298132"/>
                <a:gd name="connsiteX15" fmla="*/ 254360 w 270594"/>
                <a:gd name="connsiteY15" fmla="*/ 20955 h 298132"/>
                <a:gd name="connsiteX16" fmla="*/ 260075 w 270594"/>
                <a:gd name="connsiteY16" fmla="*/ 15240 h 298132"/>
                <a:gd name="connsiteX17" fmla="*/ 256265 w 270594"/>
                <a:gd name="connsiteY17" fmla="*/ 9525 h 298132"/>
                <a:gd name="connsiteX18" fmla="*/ 135297 w 270594"/>
                <a:gd name="connsiteY18" fmla="*/ 0 h 298132"/>
                <a:gd name="connsiteX19" fmla="*/ 14330 w 270594"/>
                <a:gd name="connsiteY19" fmla="*/ 9525 h 298132"/>
                <a:gd name="connsiteX20" fmla="*/ 10520 w 270594"/>
                <a:gd name="connsiteY20" fmla="*/ 13335 h 298132"/>
                <a:gd name="connsiteX21" fmla="*/ 1947 w 270594"/>
                <a:gd name="connsiteY21" fmla="*/ 89535 h 298132"/>
                <a:gd name="connsiteX22" fmla="*/ 42 w 270594"/>
                <a:gd name="connsiteY22" fmla="*/ 129540 h 298132"/>
                <a:gd name="connsiteX23" fmla="*/ 42 w 270594"/>
                <a:gd name="connsiteY23" fmla="*/ 129540 h 298132"/>
                <a:gd name="connsiteX24" fmla="*/ 34332 w 270594"/>
                <a:gd name="connsiteY24" fmla="*/ 229553 h 298132"/>
                <a:gd name="connsiteX25" fmla="*/ 133392 w 270594"/>
                <a:gd name="connsiteY25" fmla="*/ 298133 h 298132"/>
                <a:gd name="connsiteX26" fmla="*/ 135297 w 270594"/>
                <a:gd name="connsiteY26" fmla="*/ 298133 h 298132"/>
                <a:gd name="connsiteX27" fmla="*/ 137202 w 270594"/>
                <a:gd name="connsiteY27" fmla="*/ 298133 h 298132"/>
                <a:gd name="connsiteX28" fmla="*/ 236262 w 270594"/>
                <a:gd name="connsiteY28" fmla="*/ 229553 h 298132"/>
                <a:gd name="connsiteX29" fmla="*/ 270552 w 270594"/>
                <a:gd name="connsiteY29" fmla="*/ 130493 h 298132"/>
                <a:gd name="connsiteX30" fmla="*/ 270552 w 270594"/>
                <a:gd name="connsiteY30" fmla="*/ 130493 h 298132"/>
                <a:gd name="connsiteX31" fmla="*/ 270552 w 270594"/>
                <a:gd name="connsiteY31" fmla="*/ 129540 h 298132"/>
                <a:gd name="connsiteX32" fmla="*/ 264837 w 270594"/>
                <a:gd name="connsiteY32" fmla="*/ 52388 h 298132"/>
                <a:gd name="connsiteX33" fmla="*/ 260075 w 270594"/>
                <a:gd name="connsiteY33" fmla="*/ 48578 h 29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70594" h="298132">
                  <a:moveTo>
                    <a:pt x="260075" y="48578"/>
                  </a:moveTo>
                  <a:cubicBezTo>
                    <a:pt x="259122" y="48578"/>
                    <a:pt x="257217" y="49530"/>
                    <a:pt x="257217" y="50483"/>
                  </a:cubicBezTo>
                  <a:cubicBezTo>
                    <a:pt x="256265" y="51435"/>
                    <a:pt x="256265" y="52388"/>
                    <a:pt x="256265" y="54293"/>
                  </a:cubicBezTo>
                  <a:cubicBezTo>
                    <a:pt x="260075" y="88583"/>
                    <a:pt x="261980" y="123825"/>
                    <a:pt x="261980" y="130493"/>
                  </a:cubicBezTo>
                  <a:lnTo>
                    <a:pt x="261980" y="130493"/>
                  </a:lnTo>
                  <a:cubicBezTo>
                    <a:pt x="261980" y="130493"/>
                    <a:pt x="261980" y="130493"/>
                    <a:pt x="261980" y="131445"/>
                  </a:cubicBezTo>
                  <a:cubicBezTo>
                    <a:pt x="261980" y="131445"/>
                    <a:pt x="261980" y="131445"/>
                    <a:pt x="261980" y="131445"/>
                  </a:cubicBezTo>
                  <a:cubicBezTo>
                    <a:pt x="261980" y="131445"/>
                    <a:pt x="261980" y="131445"/>
                    <a:pt x="261980" y="131445"/>
                  </a:cubicBezTo>
                  <a:cubicBezTo>
                    <a:pt x="262932" y="160973"/>
                    <a:pt x="248645" y="203835"/>
                    <a:pt x="229595" y="224790"/>
                  </a:cubicBezTo>
                  <a:cubicBezTo>
                    <a:pt x="211497" y="246698"/>
                    <a:pt x="195305" y="262890"/>
                    <a:pt x="135297" y="289560"/>
                  </a:cubicBezTo>
                  <a:cubicBezTo>
                    <a:pt x="76242" y="262890"/>
                    <a:pt x="59097" y="245745"/>
                    <a:pt x="41000" y="224790"/>
                  </a:cubicBezTo>
                  <a:cubicBezTo>
                    <a:pt x="22902" y="203835"/>
                    <a:pt x="7662" y="160973"/>
                    <a:pt x="8615" y="131445"/>
                  </a:cubicBezTo>
                  <a:cubicBezTo>
                    <a:pt x="8615" y="131445"/>
                    <a:pt x="8615" y="130493"/>
                    <a:pt x="8615" y="130493"/>
                  </a:cubicBezTo>
                  <a:cubicBezTo>
                    <a:pt x="8615" y="124778"/>
                    <a:pt x="11472" y="64770"/>
                    <a:pt x="18140" y="20003"/>
                  </a:cubicBezTo>
                  <a:cubicBezTo>
                    <a:pt x="56240" y="14288"/>
                    <a:pt x="95292" y="11430"/>
                    <a:pt x="134345" y="11430"/>
                  </a:cubicBezTo>
                  <a:cubicBezTo>
                    <a:pt x="174350" y="11430"/>
                    <a:pt x="214355" y="14288"/>
                    <a:pt x="254360" y="20955"/>
                  </a:cubicBezTo>
                  <a:cubicBezTo>
                    <a:pt x="257217" y="19050"/>
                    <a:pt x="260075" y="18098"/>
                    <a:pt x="260075" y="15240"/>
                  </a:cubicBezTo>
                  <a:cubicBezTo>
                    <a:pt x="260075" y="12383"/>
                    <a:pt x="258170" y="9525"/>
                    <a:pt x="256265" y="9525"/>
                  </a:cubicBezTo>
                  <a:cubicBezTo>
                    <a:pt x="216260" y="2858"/>
                    <a:pt x="175302" y="0"/>
                    <a:pt x="135297" y="0"/>
                  </a:cubicBezTo>
                  <a:cubicBezTo>
                    <a:pt x="94340" y="0"/>
                    <a:pt x="54335" y="2858"/>
                    <a:pt x="14330" y="9525"/>
                  </a:cubicBezTo>
                  <a:cubicBezTo>
                    <a:pt x="12425" y="9525"/>
                    <a:pt x="10520" y="11430"/>
                    <a:pt x="10520" y="13335"/>
                  </a:cubicBezTo>
                  <a:cubicBezTo>
                    <a:pt x="6710" y="39053"/>
                    <a:pt x="3852" y="68580"/>
                    <a:pt x="1947" y="89535"/>
                  </a:cubicBezTo>
                  <a:cubicBezTo>
                    <a:pt x="42" y="116205"/>
                    <a:pt x="42" y="125730"/>
                    <a:pt x="42" y="129540"/>
                  </a:cubicBezTo>
                  <a:lnTo>
                    <a:pt x="42" y="129540"/>
                  </a:lnTo>
                  <a:cubicBezTo>
                    <a:pt x="-910" y="161925"/>
                    <a:pt x="14330" y="206693"/>
                    <a:pt x="34332" y="229553"/>
                  </a:cubicBezTo>
                  <a:cubicBezTo>
                    <a:pt x="53382" y="252413"/>
                    <a:pt x="70527" y="269558"/>
                    <a:pt x="133392" y="298133"/>
                  </a:cubicBezTo>
                  <a:cubicBezTo>
                    <a:pt x="134345" y="298133"/>
                    <a:pt x="134345" y="298133"/>
                    <a:pt x="135297" y="298133"/>
                  </a:cubicBezTo>
                  <a:cubicBezTo>
                    <a:pt x="136250" y="298133"/>
                    <a:pt x="136250" y="298133"/>
                    <a:pt x="137202" y="298133"/>
                  </a:cubicBezTo>
                  <a:cubicBezTo>
                    <a:pt x="200067" y="269558"/>
                    <a:pt x="217212" y="252413"/>
                    <a:pt x="236262" y="229553"/>
                  </a:cubicBezTo>
                  <a:cubicBezTo>
                    <a:pt x="256265" y="206693"/>
                    <a:pt x="271505" y="161925"/>
                    <a:pt x="270552" y="130493"/>
                  </a:cubicBezTo>
                  <a:cubicBezTo>
                    <a:pt x="270552" y="130493"/>
                    <a:pt x="270552" y="130493"/>
                    <a:pt x="270552" y="130493"/>
                  </a:cubicBezTo>
                  <a:lnTo>
                    <a:pt x="270552" y="129540"/>
                  </a:lnTo>
                  <a:cubicBezTo>
                    <a:pt x="270552" y="122873"/>
                    <a:pt x="268647" y="87630"/>
                    <a:pt x="264837" y="52388"/>
                  </a:cubicBezTo>
                  <a:cubicBezTo>
                    <a:pt x="264837" y="49530"/>
                    <a:pt x="262932" y="47625"/>
                    <a:pt x="260075" y="4857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" name="Forme libre 34">
              <a:extLst>
                <a:ext uri="{FF2B5EF4-FFF2-40B4-BE49-F238E27FC236}">
                  <a16:creationId xmlns:a16="http://schemas.microsoft.com/office/drawing/2014/main" id="{F82040D9-9E3D-2D33-00C6-4A090510BBE4}"/>
                </a:ext>
              </a:extLst>
            </p:cNvPr>
            <p:cNvSpPr/>
            <p:nvPr/>
          </p:nvSpPr>
          <p:spPr>
            <a:xfrm>
              <a:off x="4146247" y="2622438"/>
              <a:ext cx="13335" cy="86925"/>
            </a:xfrm>
            <a:custGeom>
              <a:avLst/>
              <a:gdLst>
                <a:gd name="connsiteX0" fmla="*/ 11430 w 13335"/>
                <a:gd name="connsiteY0" fmla="*/ 4058 h 86925"/>
                <a:gd name="connsiteX1" fmla="*/ 5715 w 13335"/>
                <a:gd name="connsiteY1" fmla="*/ 248 h 86925"/>
                <a:gd name="connsiteX2" fmla="*/ 2857 w 13335"/>
                <a:gd name="connsiteY2" fmla="*/ 2153 h 86925"/>
                <a:gd name="connsiteX3" fmla="*/ 1905 w 13335"/>
                <a:gd name="connsiteY3" fmla="*/ 5963 h 86925"/>
                <a:gd name="connsiteX4" fmla="*/ 1905 w 13335"/>
                <a:gd name="connsiteY4" fmla="*/ 5963 h 86925"/>
                <a:gd name="connsiteX5" fmla="*/ 1905 w 13335"/>
                <a:gd name="connsiteY5" fmla="*/ 5963 h 86925"/>
                <a:gd name="connsiteX6" fmla="*/ 3810 w 13335"/>
                <a:gd name="connsiteY6" fmla="*/ 36443 h 86925"/>
                <a:gd name="connsiteX7" fmla="*/ 0 w 13335"/>
                <a:gd name="connsiteY7" fmla="*/ 81210 h 86925"/>
                <a:gd name="connsiteX8" fmla="*/ 953 w 13335"/>
                <a:gd name="connsiteY8" fmla="*/ 85020 h 86925"/>
                <a:gd name="connsiteX9" fmla="*/ 3810 w 13335"/>
                <a:gd name="connsiteY9" fmla="*/ 86925 h 86925"/>
                <a:gd name="connsiteX10" fmla="*/ 4763 w 13335"/>
                <a:gd name="connsiteY10" fmla="*/ 86925 h 86925"/>
                <a:gd name="connsiteX11" fmla="*/ 9525 w 13335"/>
                <a:gd name="connsiteY11" fmla="*/ 83115 h 86925"/>
                <a:gd name="connsiteX12" fmla="*/ 13335 w 13335"/>
                <a:gd name="connsiteY12" fmla="*/ 37395 h 86925"/>
                <a:gd name="connsiteX13" fmla="*/ 11430 w 13335"/>
                <a:gd name="connsiteY13" fmla="*/ 4058 h 86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335" h="86925">
                  <a:moveTo>
                    <a:pt x="11430" y="4058"/>
                  </a:moveTo>
                  <a:cubicBezTo>
                    <a:pt x="11430" y="1200"/>
                    <a:pt x="8573" y="-705"/>
                    <a:pt x="5715" y="248"/>
                  </a:cubicBezTo>
                  <a:cubicBezTo>
                    <a:pt x="4763" y="248"/>
                    <a:pt x="2857" y="1200"/>
                    <a:pt x="2857" y="2153"/>
                  </a:cubicBezTo>
                  <a:cubicBezTo>
                    <a:pt x="1905" y="3105"/>
                    <a:pt x="1905" y="4058"/>
                    <a:pt x="1905" y="5963"/>
                  </a:cubicBezTo>
                  <a:lnTo>
                    <a:pt x="1905" y="5963"/>
                  </a:lnTo>
                  <a:lnTo>
                    <a:pt x="1905" y="5963"/>
                  </a:lnTo>
                  <a:cubicBezTo>
                    <a:pt x="2857" y="16440"/>
                    <a:pt x="3810" y="26918"/>
                    <a:pt x="3810" y="36443"/>
                  </a:cubicBezTo>
                  <a:cubicBezTo>
                    <a:pt x="3810" y="51683"/>
                    <a:pt x="2857" y="65970"/>
                    <a:pt x="0" y="81210"/>
                  </a:cubicBezTo>
                  <a:cubicBezTo>
                    <a:pt x="0" y="82163"/>
                    <a:pt x="0" y="84068"/>
                    <a:pt x="953" y="85020"/>
                  </a:cubicBezTo>
                  <a:cubicBezTo>
                    <a:pt x="1905" y="85973"/>
                    <a:pt x="2857" y="86925"/>
                    <a:pt x="3810" y="86925"/>
                  </a:cubicBezTo>
                  <a:cubicBezTo>
                    <a:pt x="3810" y="86925"/>
                    <a:pt x="4763" y="86925"/>
                    <a:pt x="4763" y="86925"/>
                  </a:cubicBezTo>
                  <a:cubicBezTo>
                    <a:pt x="6668" y="86925"/>
                    <a:pt x="9525" y="85020"/>
                    <a:pt x="9525" y="83115"/>
                  </a:cubicBezTo>
                  <a:cubicBezTo>
                    <a:pt x="12382" y="67875"/>
                    <a:pt x="13335" y="52635"/>
                    <a:pt x="13335" y="37395"/>
                  </a:cubicBezTo>
                  <a:cubicBezTo>
                    <a:pt x="13335" y="25013"/>
                    <a:pt x="12382" y="14535"/>
                    <a:pt x="11430" y="40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18" name="Titre 17">
            <a:extLst>
              <a:ext uri="{FF2B5EF4-FFF2-40B4-BE49-F238E27FC236}">
                <a16:creationId xmlns:a16="http://schemas.microsoft.com/office/drawing/2014/main" id="{EDEFB1C9-7A1B-A854-489C-90A2ED863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 the Cloud</a:t>
            </a:r>
          </a:p>
        </p:txBody>
      </p:sp>
    </p:spTree>
    <p:extLst>
      <p:ext uri="{BB962C8B-B14F-4D97-AF65-F5344CB8AC3E}">
        <p14:creationId xmlns:p14="http://schemas.microsoft.com/office/powerpoint/2010/main" val="1769398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42B0E074-F527-4332-927A-10C28BBB8D12}"/>
              </a:ext>
            </a:extLst>
          </p:cNvPr>
          <p:cNvSpPr txBox="1"/>
          <p:nvPr/>
        </p:nvSpPr>
        <p:spPr>
          <a:xfrm rot="16200000">
            <a:off x="-1434924" y="4436265"/>
            <a:ext cx="38802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bg1"/>
                </a:solidFill>
                <a:latin typeface="Pirulen Rg" panose="020B06050202000801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principe</a:t>
            </a:r>
            <a:endParaRPr lang="en-US" sz="3000" b="1" dirty="0">
              <a:solidFill>
                <a:schemeClr val="bg1"/>
              </a:solidFill>
              <a:latin typeface="Pirulen Rg" panose="020B06050202000801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85D18C3-E2CE-2E17-7613-90A4DBF5B206}"/>
              </a:ext>
            </a:extLst>
          </p:cNvPr>
          <p:cNvSpPr/>
          <p:nvPr/>
        </p:nvSpPr>
        <p:spPr>
          <a:xfrm>
            <a:off x="8887016" y="3923541"/>
            <a:ext cx="919219" cy="854633"/>
          </a:xfrm>
          <a:prstGeom prst="roundRect">
            <a:avLst>
              <a:gd name="adj" fmla="val 8397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66DF7AA-6A0F-ADEF-15AC-77A3E1C57D81}"/>
              </a:ext>
            </a:extLst>
          </p:cNvPr>
          <p:cNvSpPr/>
          <p:nvPr/>
        </p:nvSpPr>
        <p:spPr>
          <a:xfrm>
            <a:off x="3148185" y="3935240"/>
            <a:ext cx="919219" cy="854633"/>
          </a:xfrm>
          <a:prstGeom prst="roundRect">
            <a:avLst>
              <a:gd name="adj" fmla="val 8397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4" descr="Computer - Free computer icons">
            <a:extLst>
              <a:ext uri="{FF2B5EF4-FFF2-40B4-BE49-F238E27FC236}">
                <a16:creationId xmlns:a16="http://schemas.microsoft.com/office/drawing/2014/main" id="{394BEC24-6967-A5E2-A626-F817B28AE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230" y="4070076"/>
            <a:ext cx="587272" cy="58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erver - Free technology icons">
            <a:extLst>
              <a:ext uri="{FF2B5EF4-FFF2-40B4-BE49-F238E27FC236}">
                <a16:creationId xmlns:a16="http://schemas.microsoft.com/office/drawing/2014/main" id="{4D8B9C3F-C448-E5C8-78E0-4241D5BC6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692" y="3341806"/>
            <a:ext cx="587272" cy="58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erver - Free technology icons">
            <a:extLst>
              <a:ext uri="{FF2B5EF4-FFF2-40B4-BE49-F238E27FC236}">
                <a16:creationId xmlns:a16="http://schemas.microsoft.com/office/drawing/2014/main" id="{10023D8F-7365-0DAF-F857-A536A8D05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157" y="3336269"/>
            <a:ext cx="587272" cy="58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15BE9BB-082A-A085-0850-DC0741A87B2E}"/>
              </a:ext>
            </a:extLst>
          </p:cNvPr>
          <p:cNvSpPr/>
          <p:nvPr/>
        </p:nvSpPr>
        <p:spPr>
          <a:xfrm>
            <a:off x="5369196" y="4109854"/>
            <a:ext cx="2096358" cy="49105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E01A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Picture 4" descr="Computer - Free computer icons">
            <a:extLst>
              <a:ext uri="{FF2B5EF4-FFF2-40B4-BE49-F238E27FC236}">
                <a16:creationId xmlns:a16="http://schemas.microsoft.com/office/drawing/2014/main" id="{90321C61-D74B-7E91-4151-ABC700BEA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989" y="4058378"/>
            <a:ext cx="587272" cy="58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BD946E5A-5647-82DA-B009-C11FBC85C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726" y="4180897"/>
            <a:ext cx="348966" cy="34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8BFB2A05-FEEF-918E-0FB7-A9B7E1D44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222" y="4180897"/>
            <a:ext cx="348966" cy="34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68AF73FC-4E50-B5BF-2BBA-BB6C695D4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18" y="4180897"/>
            <a:ext cx="348966" cy="34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1744D00-1927-6F03-6F67-6F194D9CABEA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4067404" y="4355380"/>
            <a:ext cx="1301792" cy="71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33D7DEB-C05C-91E6-F290-0F64E9E26695}"/>
              </a:ext>
            </a:extLst>
          </p:cNvPr>
          <p:cNvCxnSpPr>
            <a:cxnSpLocks/>
            <a:stCxn id="4" idx="1"/>
            <a:endCxn id="9" idx="3"/>
          </p:cNvCxnSpPr>
          <p:nvPr/>
        </p:nvCxnSpPr>
        <p:spPr>
          <a:xfrm flipH="1">
            <a:off x="7465554" y="4350858"/>
            <a:ext cx="1421462" cy="45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ABB0FEA4-C9AC-2E84-91AD-6C8D4FD30BEB}"/>
              </a:ext>
            </a:extLst>
          </p:cNvPr>
          <p:cNvSpPr txBox="1"/>
          <p:nvPr/>
        </p:nvSpPr>
        <p:spPr>
          <a:xfrm>
            <a:off x="4526836" y="4070076"/>
            <a:ext cx="46358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/>
              <a:t>TLS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EA2337D-DBD3-82A0-7DFA-B71ED3402DCF}"/>
              </a:ext>
            </a:extLst>
          </p:cNvPr>
          <p:cNvSpPr txBox="1"/>
          <p:nvPr/>
        </p:nvSpPr>
        <p:spPr>
          <a:xfrm>
            <a:off x="7997658" y="4051191"/>
            <a:ext cx="46358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400" dirty="0"/>
              <a:t>TLS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B8293F4E-321D-7A93-B8CA-5F6857C7B011}"/>
              </a:ext>
            </a:extLst>
          </p:cNvPr>
          <p:cNvSpPr/>
          <p:nvPr/>
        </p:nvSpPr>
        <p:spPr>
          <a:xfrm>
            <a:off x="5235185" y="1759946"/>
            <a:ext cx="2526978" cy="1084010"/>
          </a:xfrm>
          <a:prstGeom prst="roundRect">
            <a:avLst>
              <a:gd name="adj" fmla="val 10727"/>
            </a:avLst>
          </a:prstGeom>
          <a:solidFill>
            <a:schemeClr val="bg1"/>
          </a:solidFill>
          <a:ln w="28575">
            <a:solidFill>
              <a:srgbClr val="E01A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C0DE00C-D1E9-2B40-BBE4-2B48E3D149E0}"/>
              </a:ext>
            </a:extLst>
          </p:cNvPr>
          <p:cNvSpPr txBox="1"/>
          <p:nvPr/>
        </p:nvSpPr>
        <p:spPr>
          <a:xfrm>
            <a:off x="5400520" y="1463663"/>
            <a:ext cx="83708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200" dirty="0"/>
              <a:t>Public PKI</a:t>
            </a:r>
          </a:p>
        </p:txBody>
      </p:sp>
      <p:pic>
        <p:nvPicPr>
          <p:cNvPr id="20" name="Picture 2" descr="Certificate diploma - Free social icons">
            <a:extLst>
              <a:ext uri="{FF2B5EF4-FFF2-40B4-BE49-F238E27FC236}">
                <a16:creationId xmlns:a16="http://schemas.microsoft.com/office/drawing/2014/main" id="{06C10306-E901-D0ED-259F-DB65462CE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209" y="3123435"/>
            <a:ext cx="348996" cy="34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ertificate diploma - Free social icons">
            <a:extLst>
              <a:ext uri="{FF2B5EF4-FFF2-40B4-BE49-F238E27FC236}">
                <a16:creationId xmlns:a16="http://schemas.microsoft.com/office/drawing/2014/main" id="{47890568-C5F7-476F-9A0A-A62A67F66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674" y="3124443"/>
            <a:ext cx="348996" cy="34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ertificate diploma - Free social icons">
            <a:extLst>
              <a:ext uri="{FF2B5EF4-FFF2-40B4-BE49-F238E27FC236}">
                <a16:creationId xmlns:a16="http://schemas.microsoft.com/office/drawing/2014/main" id="{30B6682C-AE1D-C427-1B14-BBE0B461E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040" y="1927976"/>
            <a:ext cx="348996" cy="34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AC7652F9-F19F-B0C9-C5F9-05F527F565EE}"/>
              </a:ext>
            </a:extLst>
          </p:cNvPr>
          <p:cNvSpPr txBox="1"/>
          <p:nvPr/>
        </p:nvSpPr>
        <p:spPr>
          <a:xfrm>
            <a:off x="5798226" y="1909353"/>
            <a:ext cx="1400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ISRG Root X1</a:t>
            </a:r>
          </a:p>
        </p:txBody>
      </p:sp>
      <p:pic>
        <p:nvPicPr>
          <p:cNvPr id="25" name="Picture 2" descr="Certificate diploma - Free social icons">
            <a:extLst>
              <a:ext uri="{FF2B5EF4-FFF2-40B4-BE49-F238E27FC236}">
                <a16:creationId xmlns:a16="http://schemas.microsoft.com/office/drawing/2014/main" id="{C9BFEBAE-85EB-FF69-3F3B-4F3E74B84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040" y="2331176"/>
            <a:ext cx="348996" cy="34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58EE3A77-58A5-4CFB-ECF4-B2972DC0FEB6}"/>
              </a:ext>
            </a:extLst>
          </p:cNvPr>
          <p:cNvSpPr txBox="1"/>
          <p:nvPr/>
        </p:nvSpPr>
        <p:spPr>
          <a:xfrm>
            <a:off x="5798226" y="2312553"/>
            <a:ext cx="1818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Let's</a:t>
            </a:r>
            <a:r>
              <a:rPr lang="fr-FR" dirty="0"/>
              <a:t> </a:t>
            </a:r>
            <a:r>
              <a:rPr lang="fr-FR" dirty="0" err="1"/>
              <a:t>Encrypt</a:t>
            </a:r>
            <a:r>
              <a:rPr lang="fr-FR" dirty="0"/>
              <a:t> (R3)</a:t>
            </a:r>
          </a:p>
        </p:txBody>
      </p:sp>
      <p:sp>
        <p:nvSpPr>
          <p:cNvPr id="23" name="Titre 22">
            <a:extLst>
              <a:ext uri="{FF2B5EF4-FFF2-40B4-BE49-F238E27FC236}">
                <a16:creationId xmlns:a16="http://schemas.microsoft.com/office/drawing/2014/main" id="{02CACB42-3379-DD5A-F99C-DE98AEE9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TLS</a:t>
            </a:r>
          </a:p>
        </p:txBody>
      </p:sp>
    </p:spTree>
    <p:extLst>
      <p:ext uri="{BB962C8B-B14F-4D97-AF65-F5344CB8AC3E}">
        <p14:creationId xmlns:p14="http://schemas.microsoft.com/office/powerpoint/2010/main" val="2166150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4">
            <a:extLst>
              <a:ext uri="{FF2B5EF4-FFF2-40B4-BE49-F238E27FC236}">
                <a16:creationId xmlns:a16="http://schemas.microsoft.com/office/drawing/2014/main" id="{742FA1BC-2CAB-A7D9-DD2C-5780222BB3C5}"/>
              </a:ext>
            </a:extLst>
          </p:cNvPr>
          <p:cNvSpPr txBox="1"/>
          <p:nvPr/>
        </p:nvSpPr>
        <p:spPr>
          <a:xfrm rot="16200000">
            <a:off x="-1434924" y="4436265"/>
            <a:ext cx="38802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bg2"/>
                </a:solidFill>
                <a:latin typeface="Pirulen Rg" panose="020B06050202000801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principe</a:t>
            </a:r>
            <a:endParaRPr lang="en-US" sz="3000" b="1" dirty="0">
              <a:solidFill>
                <a:schemeClr val="bg2"/>
              </a:solidFill>
              <a:latin typeface="Pirulen Rg" panose="020B06050202000801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C4E95D47-75AA-D0A7-B0EF-77C2081084F1}"/>
              </a:ext>
            </a:extLst>
          </p:cNvPr>
          <p:cNvSpPr/>
          <p:nvPr/>
        </p:nvSpPr>
        <p:spPr>
          <a:xfrm>
            <a:off x="3320360" y="1936313"/>
            <a:ext cx="3800909" cy="3666073"/>
          </a:xfrm>
          <a:prstGeom prst="roundRect">
            <a:avLst>
              <a:gd name="adj" fmla="val 3785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D1FA06F6-9111-F6FB-3D00-C3EA3C1D7ABF}"/>
              </a:ext>
            </a:extLst>
          </p:cNvPr>
          <p:cNvSpPr/>
          <p:nvPr/>
        </p:nvSpPr>
        <p:spPr>
          <a:xfrm>
            <a:off x="7992860" y="3166530"/>
            <a:ext cx="2526978" cy="1243468"/>
          </a:xfrm>
          <a:prstGeom prst="roundRect">
            <a:avLst>
              <a:gd name="adj" fmla="val 10727"/>
            </a:avLst>
          </a:prstGeom>
          <a:solidFill>
            <a:schemeClr val="bg1"/>
          </a:solidFill>
          <a:ln w="28575">
            <a:solidFill>
              <a:srgbClr val="E01A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4" descr="Computer - Free computer icons">
            <a:extLst>
              <a:ext uri="{FF2B5EF4-FFF2-40B4-BE49-F238E27FC236}">
                <a16:creationId xmlns:a16="http://schemas.microsoft.com/office/drawing/2014/main" id="{2AD730AD-638B-CD3B-1B60-AC6A2C63B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034" y="2164474"/>
            <a:ext cx="587272" cy="58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erver - Free technology icons">
            <a:extLst>
              <a:ext uri="{FF2B5EF4-FFF2-40B4-BE49-F238E27FC236}">
                <a16:creationId xmlns:a16="http://schemas.microsoft.com/office/drawing/2014/main" id="{5543959A-D5DD-E04E-797E-906655BD5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565" y="3494628"/>
            <a:ext cx="587272" cy="58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omputer - Free computer icons">
            <a:extLst>
              <a:ext uri="{FF2B5EF4-FFF2-40B4-BE49-F238E27FC236}">
                <a16:creationId xmlns:a16="http://schemas.microsoft.com/office/drawing/2014/main" id="{1B6130BC-3B5E-4C50-26CC-8DCACDCC0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592" y="4706591"/>
            <a:ext cx="587272" cy="58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5A76CE1-E75C-7BCB-C3DA-49AB1FE62499}"/>
              </a:ext>
            </a:extLst>
          </p:cNvPr>
          <p:cNvSpPr/>
          <p:nvPr/>
        </p:nvSpPr>
        <p:spPr>
          <a:xfrm>
            <a:off x="4473081" y="4717792"/>
            <a:ext cx="1206663" cy="58727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EF22B4AD-2059-AD2B-55A9-FB073CA69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59" y="4806934"/>
            <a:ext cx="348966" cy="34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AC95A58-065D-3C93-9D70-7DAD5179EE8A}"/>
              </a:ext>
            </a:extLst>
          </p:cNvPr>
          <p:cNvSpPr/>
          <p:nvPr/>
        </p:nvSpPr>
        <p:spPr>
          <a:xfrm>
            <a:off x="4514944" y="2182794"/>
            <a:ext cx="1206663" cy="587272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C568560C-C71F-F0AA-5084-58C95D3B7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002" y="2271936"/>
            <a:ext cx="348966" cy="34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1BE09C4C-C5EC-44AD-A127-5736799F7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922" y="2271936"/>
            <a:ext cx="348966" cy="34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D72ADDF1-2939-17F0-FC80-27C0F3361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551" y="3613781"/>
            <a:ext cx="348966" cy="34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9B83A8CB-E174-2DCF-974B-3DB0A0B31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719" y="3613781"/>
            <a:ext cx="348966" cy="34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onfluent : Data in Motion | FR">
            <a:extLst>
              <a:ext uri="{FF2B5EF4-FFF2-40B4-BE49-F238E27FC236}">
                <a16:creationId xmlns:a16="http://schemas.microsoft.com/office/drawing/2014/main" id="{074FBA09-4512-B9CE-90B5-5E7AC3EBD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528" y="3244219"/>
            <a:ext cx="937845" cy="1524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Picture 4" descr="Mon AXA dans l'App Store">
            <a:extLst>
              <a:ext uri="{FF2B5EF4-FFF2-40B4-BE49-F238E27FC236}">
                <a16:creationId xmlns:a16="http://schemas.microsoft.com/office/drawing/2014/main" id="{544C30F0-134F-1EEB-D9F2-944037429F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47" t="15195" r="31547" b="14497"/>
          <a:stretch/>
        </p:blipFill>
        <p:spPr bwMode="auto">
          <a:xfrm>
            <a:off x="6696017" y="2008265"/>
            <a:ext cx="348996" cy="34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74132F31-B626-60BA-5A76-8AE31ECEF5DA}"/>
              </a:ext>
            </a:extLst>
          </p:cNvPr>
          <p:cNvSpPr txBox="1"/>
          <p:nvPr/>
        </p:nvSpPr>
        <p:spPr>
          <a:xfrm>
            <a:off x="4841922" y="2666286"/>
            <a:ext cx="53412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400" dirty="0" err="1"/>
              <a:t>send</a:t>
            </a:r>
            <a:endParaRPr lang="fr-FR" sz="14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45D3798-3C44-86F3-AB2D-7A35DDAB038E}"/>
              </a:ext>
            </a:extLst>
          </p:cNvPr>
          <p:cNvSpPr txBox="1"/>
          <p:nvPr/>
        </p:nvSpPr>
        <p:spPr>
          <a:xfrm>
            <a:off x="4847824" y="5168378"/>
            <a:ext cx="45717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1400" dirty="0" err="1"/>
              <a:t>poll</a:t>
            </a:r>
            <a:endParaRPr lang="fr-FR" sz="1400" dirty="0"/>
          </a:p>
        </p:txBody>
      </p:sp>
      <p:cxnSp>
        <p:nvCxnSpPr>
          <p:cNvPr id="20" name="Connecteur en angle 19">
            <a:extLst>
              <a:ext uri="{FF2B5EF4-FFF2-40B4-BE49-F238E27FC236}">
                <a16:creationId xmlns:a16="http://schemas.microsoft.com/office/drawing/2014/main" id="{8AA5CDE0-0F65-23D5-B4B7-E695F7FCC525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721607" y="2476430"/>
            <a:ext cx="3534742" cy="690100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en angle 20">
            <a:extLst>
              <a:ext uri="{FF2B5EF4-FFF2-40B4-BE49-F238E27FC236}">
                <a16:creationId xmlns:a16="http://schemas.microsoft.com/office/drawing/2014/main" id="{2BB7161A-0030-33DB-9C61-5582DF130436}"/>
              </a:ext>
            </a:extLst>
          </p:cNvPr>
          <p:cNvCxnSpPr>
            <a:cxnSpLocks/>
            <a:stCxn id="9" idx="3"/>
            <a:endCxn id="5" idx="2"/>
          </p:cNvCxnSpPr>
          <p:nvPr/>
        </p:nvCxnSpPr>
        <p:spPr>
          <a:xfrm flipV="1">
            <a:off x="5679744" y="4409998"/>
            <a:ext cx="3576605" cy="601430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3233D1AD-C71D-78A6-28B6-F9F4052D44D3}"/>
              </a:ext>
            </a:extLst>
          </p:cNvPr>
          <p:cNvSpPr txBox="1"/>
          <p:nvPr/>
        </p:nvSpPr>
        <p:spPr>
          <a:xfrm>
            <a:off x="2026507" y="2261753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producer</a:t>
            </a:r>
            <a:endParaRPr lang="fr-FR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0D254E4-D7AB-2976-2585-615B9765AB99}"/>
              </a:ext>
            </a:extLst>
          </p:cNvPr>
          <p:cNvSpPr txBox="1"/>
          <p:nvPr/>
        </p:nvSpPr>
        <p:spPr>
          <a:xfrm>
            <a:off x="1983675" y="4796751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consumer</a:t>
            </a:r>
          </a:p>
        </p:txBody>
      </p:sp>
      <p:sp>
        <p:nvSpPr>
          <p:cNvPr id="24" name="Titre 23">
            <a:extLst>
              <a:ext uri="{FF2B5EF4-FFF2-40B4-BE49-F238E27FC236}">
                <a16:creationId xmlns:a16="http://schemas.microsoft.com/office/drawing/2014/main" id="{DF3A7C00-9631-1DBE-A7E7-9DA4CCD55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Chiffrement</a:t>
            </a:r>
          </a:p>
        </p:txBody>
      </p:sp>
    </p:spTree>
    <p:extLst>
      <p:ext uri="{BB962C8B-B14F-4D97-AF65-F5344CB8AC3E}">
        <p14:creationId xmlns:p14="http://schemas.microsoft.com/office/powerpoint/2010/main" val="248462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15299 -2.22222E-6 C 0.22161 -2.22222E-6 0.30612 0.05394 0.30612 0.09769 L 0.30612 0.1956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99" y="9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0.00301 C -0.00807 0.05672 -0.0168 0.11065 -0.08034 0.13936 C -0.14388 0.16829 -0.26211 0.17223 -0.38034 0.17639 " pathEditMode="relative" ptsTypes="AAA">
                                      <p:cBhvr>
                                        <p:cTn id="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0BF6C728-43D8-9D45-6687-FF843C7E8602}"/>
              </a:ext>
            </a:extLst>
          </p:cNvPr>
          <p:cNvSpPr txBox="1"/>
          <p:nvPr/>
        </p:nvSpPr>
        <p:spPr>
          <a:xfrm rot="16200000">
            <a:off x="-1434924" y="4436265"/>
            <a:ext cx="38802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bg1"/>
                </a:solidFill>
                <a:latin typeface="Pirulen Rg" panose="020B06050202000801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principe</a:t>
            </a:r>
            <a:endParaRPr lang="en-US" sz="3000" b="1" dirty="0">
              <a:solidFill>
                <a:schemeClr val="bg1"/>
              </a:solidFill>
              <a:latin typeface="Pirulen Rg" panose="020B06050202000801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Image 3">
            <a:hlinkClick r:id="rId3"/>
            <a:extLst>
              <a:ext uri="{FF2B5EF4-FFF2-40B4-BE49-F238E27FC236}">
                <a16:creationId xmlns:a16="http://schemas.microsoft.com/office/drawing/2014/main" id="{56865807-0C40-2123-6167-788E4602C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7665" y="1452563"/>
            <a:ext cx="3571961" cy="197643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AD5A1D2-2CDE-2A22-5E3F-BBE2A316044F}"/>
              </a:ext>
            </a:extLst>
          </p:cNvPr>
          <p:cNvSpPr txBox="1"/>
          <p:nvPr/>
        </p:nvSpPr>
        <p:spPr>
          <a:xfrm>
            <a:off x="6967665" y="3725045"/>
            <a:ext cx="3571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 u="none" strike="noStrike" dirty="0">
                <a:solidFill>
                  <a:schemeClr val="accent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  <a:hlinkClick r:id="rId3" tooltip="AES GCM (Advanced Encryption Standard in Galois Counter Mode) - Computerph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AES GCM (Advanced Encryption Standard in Galois Counter Mode) </a:t>
            </a:r>
            <a:endParaRPr lang="fr-FR" dirty="0">
              <a:solidFill>
                <a:schemeClr val="accent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Image 5">
            <a:hlinkClick r:id="rId5"/>
            <a:extLst>
              <a:ext uri="{FF2B5EF4-FFF2-40B4-BE49-F238E27FC236}">
                <a16:creationId xmlns:a16="http://schemas.microsoft.com/office/drawing/2014/main" id="{231BC2E1-A4C7-D08B-4BE2-811F5DDF7F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5603" y="1452563"/>
            <a:ext cx="3584997" cy="197643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0F98F4A-4856-BFFA-0F6D-07BC11A8B24E}"/>
              </a:ext>
            </a:extLst>
          </p:cNvPr>
          <p:cNvSpPr txBox="1"/>
          <p:nvPr/>
        </p:nvSpPr>
        <p:spPr>
          <a:xfrm>
            <a:off x="2485603" y="3725045"/>
            <a:ext cx="35849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u="none" strike="noStrike" dirty="0">
                <a:solidFill>
                  <a:schemeClr val="accent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  <a:hlinkClick r:id="rId5" tooltip="AES Explained (Advanced Encryption Standard) - Computerph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AES Explained (Advanced Encryption Standard)</a:t>
            </a:r>
            <a:endParaRPr lang="fr-FR" dirty="0">
              <a:solidFill>
                <a:schemeClr val="accent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0" name="Graphique 9">
            <a:hlinkClick r:id="rId7"/>
            <a:extLst>
              <a:ext uri="{FF2B5EF4-FFF2-40B4-BE49-F238E27FC236}">
                <a16:creationId xmlns:a16="http://schemas.microsoft.com/office/drawing/2014/main" id="{8BF55598-16A6-70D1-0802-C0A9616FE5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48227" y="5084729"/>
            <a:ext cx="892764" cy="63768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822F045-3469-2EF4-44DC-50C5CA464C21}"/>
              </a:ext>
            </a:extLst>
          </p:cNvPr>
          <p:cNvSpPr txBox="1"/>
          <p:nvPr/>
        </p:nvSpPr>
        <p:spPr>
          <a:xfrm>
            <a:off x="3611179" y="5187377"/>
            <a:ext cx="2613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fr-FR" sz="2400" dirty="0" err="1">
                <a:solidFill>
                  <a:schemeClr val="accent1"/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Computerphile</a:t>
            </a:r>
            <a:endParaRPr lang="fr-FR" sz="2400" dirty="0">
              <a:solidFill>
                <a:schemeClr val="accent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8FBD613C-4C80-799C-60CB-B5C5DE2E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AES</a:t>
            </a:r>
          </a:p>
        </p:txBody>
      </p:sp>
    </p:spTree>
    <p:extLst>
      <p:ext uri="{BB962C8B-B14F-4D97-AF65-F5344CB8AC3E}">
        <p14:creationId xmlns:p14="http://schemas.microsoft.com/office/powerpoint/2010/main" val="1668070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BE7244E-7543-B6F9-34CD-A22030C1F08A}"/>
              </a:ext>
            </a:extLst>
          </p:cNvPr>
          <p:cNvSpPr txBox="1"/>
          <p:nvPr/>
        </p:nvSpPr>
        <p:spPr>
          <a:xfrm>
            <a:off x="1884783" y="1630137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Implémentation naïve avec </a:t>
            </a:r>
            <a:r>
              <a:rPr lang="fr-FR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Menlo Regular"/>
              </a:rPr>
              <a:t>spring-kafka</a:t>
            </a:r>
            <a:endParaRPr lang="fr-FR" dirty="0"/>
          </a:p>
        </p:txBody>
      </p:sp>
      <p:sp>
        <p:nvSpPr>
          <p:cNvPr id="5" name="TextBox 24">
            <a:extLst>
              <a:ext uri="{FF2B5EF4-FFF2-40B4-BE49-F238E27FC236}">
                <a16:creationId xmlns:a16="http://schemas.microsoft.com/office/drawing/2014/main" id="{690026F9-68DA-68A3-FEB5-7AF55912823A}"/>
              </a:ext>
            </a:extLst>
          </p:cNvPr>
          <p:cNvSpPr txBox="1"/>
          <p:nvPr/>
        </p:nvSpPr>
        <p:spPr>
          <a:xfrm rot="16200000">
            <a:off x="-1434924" y="4436265"/>
            <a:ext cx="38802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bg1"/>
                </a:solidFill>
                <a:latin typeface="Pirulen Rg" panose="020B06050202000801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principe</a:t>
            </a:r>
            <a:endParaRPr lang="en-US" sz="3000" b="1" dirty="0">
              <a:solidFill>
                <a:schemeClr val="bg1"/>
              </a:solidFill>
              <a:latin typeface="Pirulen Rg" panose="020B06050202000801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8342473-B870-FAAC-C4C5-6782D375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</a:t>
            </a:r>
            <a:r>
              <a:rPr lang="fr-FR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01553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Honey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44D7D"/>
      </a:accent1>
      <a:accent2>
        <a:srgbClr val="F7A814"/>
      </a:accent2>
      <a:accent3>
        <a:srgbClr val="A5A5A5"/>
      </a:accent3>
      <a:accent4>
        <a:srgbClr val="DB395F"/>
      </a:accent4>
      <a:accent5>
        <a:srgbClr val="2C1F9C"/>
      </a:accent5>
      <a:accent6>
        <a:srgbClr val="BAD4F5"/>
      </a:accent6>
      <a:hlink>
        <a:srgbClr val="FFD23D"/>
      </a:hlink>
      <a:folHlink>
        <a:srgbClr val="954F72"/>
      </a:folHlink>
    </a:clrScheme>
    <a:fontScheme name="Honey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s Honey.potx" id="{4249B59F-A62C-4BF0-8A0E-6F29D3DBAE98}" vid="{66478E3C-B008-4E61-B863-11ABB7459B1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Honey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44D7D"/>
      </a:accent1>
      <a:accent2>
        <a:srgbClr val="F7A814"/>
      </a:accent2>
      <a:accent3>
        <a:srgbClr val="A5A5A5"/>
      </a:accent3>
      <a:accent4>
        <a:srgbClr val="DB395F"/>
      </a:accent4>
      <a:accent5>
        <a:srgbClr val="2C1F9C"/>
      </a:accent5>
      <a:accent6>
        <a:srgbClr val="BAD4F5"/>
      </a:accent6>
      <a:hlink>
        <a:srgbClr val="FFD23D"/>
      </a:hlink>
      <a:folHlink>
        <a:srgbClr val="954F72"/>
      </a:folHlink>
    </a:clrScheme>
    <a:fontScheme name="Honey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7DA4A16333C147B11A8AD24570C3EF" ma:contentTypeVersion="0" ma:contentTypeDescription="Crée un document." ma:contentTypeScope="" ma:versionID="2de1ba96563befdddeaaee334cfe2ae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500626028e8b0e78c3df207cfa2d4b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BC5473-13F1-4AC1-921C-97126F6AFF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3AB8AD-D953-4388-AE8F-92D7BC6F620D}">
  <ds:schemaRefs>
    <ds:schemaRef ds:uri="http://www.w3.org/XML/1998/namespace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9DC4389A-0DF0-43F4-8F28-463C11E061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Templates Honey</Template>
  <TotalTime>1803</TotalTime>
  <Words>1588</Words>
  <Application>Microsoft Macintosh PowerPoint</Application>
  <PresentationFormat>Grand écran</PresentationFormat>
  <Paragraphs>256</Paragraphs>
  <Slides>26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4" baseType="lpstr">
      <vt:lpstr>Arial</vt:lpstr>
      <vt:lpstr>Calibri</vt:lpstr>
      <vt:lpstr>Menlo</vt:lpstr>
      <vt:lpstr>Open Sans</vt:lpstr>
      <vt:lpstr>Pirulen Rg</vt:lpstr>
      <vt:lpstr>Source Sans Pro</vt:lpstr>
      <vt:lpstr>Wingdings</vt:lpstr>
      <vt:lpstr>Thème Office</vt:lpstr>
      <vt:lpstr>Confidentialité des données sur les offres SaaS EDA</vt:lpstr>
      <vt:lpstr>Agenda</vt:lpstr>
      <vt:lpstr>Qui suis-je ?</vt:lpstr>
      <vt:lpstr>EDA</vt:lpstr>
      <vt:lpstr>To the Cloud</vt:lpstr>
      <vt:lpstr>TLS</vt:lpstr>
      <vt:lpstr>Chiffrement</vt:lpstr>
      <vt:lpstr>AES</vt:lpstr>
      <vt:lpstr>Demo 1</vt:lpstr>
      <vt:lpstr>Production Kafka</vt:lpstr>
      <vt:lpstr>Consommation Kafka</vt:lpstr>
      <vt:lpstr>Démo 2</vt:lpstr>
      <vt:lpstr>Porte clé centralisé</vt:lpstr>
      <vt:lpstr>Démo 3</vt:lpstr>
      <vt:lpstr>Apache Pulsar</vt:lpstr>
      <vt:lpstr>Apache Pulsar</vt:lpstr>
      <vt:lpstr>E2E Encryption</vt:lpstr>
      <vt:lpstr>E2E Encryption</vt:lpstr>
      <vt:lpstr>production pulsar</vt:lpstr>
      <vt:lpstr>consommation pulsar</vt:lpstr>
      <vt:lpstr>DEMO 4</vt:lpstr>
      <vt:lpstr>TakeAway - Conclusion</vt:lpstr>
      <vt:lpstr>résumé</vt:lpstr>
      <vt:lpstr>conseils</vt:lpstr>
      <vt:lpstr>conseils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DUFRENE</dc:creator>
  <cp:lastModifiedBy>DUFRENE Guillaume</cp:lastModifiedBy>
  <cp:revision>37</cp:revision>
  <dcterms:created xsi:type="dcterms:W3CDTF">2019-01-18T14:19:25Z</dcterms:created>
  <dcterms:modified xsi:type="dcterms:W3CDTF">2024-10-09T13:57:45Z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0x010100217DA4A16333C147B11A8AD24570C3EF</vt:lpwstr>
  </property>
  <property fmtid="{D5CDD505-2E9C-101B-9397-08002B2CF9AE}" pid="3" name="MSIP_Label_65722654-0696-4b8f-bb0e-68bcd3f909d4_Enabled">
    <vt:lpwstr>true</vt:lpwstr>
  </property>
  <property fmtid="{D5CDD505-2E9C-101B-9397-08002B2CF9AE}" pid="4" name="MSIP_Label_65722654-0696-4b8f-bb0e-68bcd3f909d4_SetDate">
    <vt:lpwstr>2024-09-10T11:44:29Z</vt:lpwstr>
  </property>
  <property fmtid="{D5CDD505-2E9C-101B-9397-08002B2CF9AE}" pid="5" name="MSIP_Label_65722654-0696-4b8f-bb0e-68bcd3f909d4_Method">
    <vt:lpwstr>Privileged</vt:lpwstr>
  </property>
  <property fmtid="{D5CDD505-2E9C-101B-9397-08002B2CF9AE}" pid="6" name="MSIP_Label_65722654-0696-4b8f-bb0e-68bcd3f909d4_Name">
    <vt:lpwstr>AFA Public</vt:lpwstr>
  </property>
  <property fmtid="{D5CDD505-2E9C-101B-9397-08002B2CF9AE}" pid="7" name="MSIP_Label_65722654-0696-4b8f-bb0e-68bcd3f909d4_SiteId">
    <vt:lpwstr>396b38cc-aa65-492b-bb0e-3d94ed25a97b</vt:lpwstr>
  </property>
  <property fmtid="{D5CDD505-2E9C-101B-9397-08002B2CF9AE}" pid="8" name="MSIP_Label_65722654-0696-4b8f-bb0e-68bcd3f909d4_ActionId">
    <vt:lpwstr>ffb072a8-2ffc-4fd4-b7b4-3b04ffb07615</vt:lpwstr>
  </property>
  <property fmtid="{D5CDD505-2E9C-101B-9397-08002B2CF9AE}" pid="9" name="MSIP_Label_65722654-0696-4b8f-bb0e-68bcd3f909d4_ContentBits">
    <vt:lpwstr>3</vt:lpwstr>
  </property>
  <property fmtid="{D5CDD505-2E9C-101B-9397-08002B2CF9AE}" pid="10" name="ClassificationContentMarkingFooterLocations">
    <vt:lpwstr>Thème Office:8</vt:lpwstr>
  </property>
  <property fmtid="{D5CDD505-2E9C-101B-9397-08002B2CF9AE}" pid="11" name="ClassificationContentMarkingFooterText">
    <vt:lpwstr>
 Classification : Public </vt:lpwstr>
  </property>
</Properties>
</file>