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83" d="100"/>
          <a:sy n="83" d="100"/>
        </p:scale>
        <p:origin x="72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Bifurcación y Bucle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Guillermo Durán González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Cerca de Newton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f &lt;- </a:t>
            </a:r>
            <a:r>
              <a:rPr dirty="0">
                <a:solidFill>
                  <a:srgbClr val="AD0000"/>
                </a:solidFill>
                <a:latin typeface="Courier"/>
              </a:rPr>
              <a:t>5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# Valor </a:t>
            </a:r>
            <a:r>
              <a:rPr dirty="0" err="1">
                <a:solidFill>
                  <a:srgbClr val="5E5E5E"/>
                </a:solidFill>
                <a:latin typeface="Courier"/>
              </a:rPr>
              <a:t>inicial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n &lt;- </a:t>
            </a:r>
            <a:r>
              <a:rPr dirty="0">
                <a:solidFill>
                  <a:srgbClr val="AD0000"/>
                </a:solidFill>
                <a:latin typeface="Courier"/>
              </a:rPr>
              <a:t>0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while(f </a:t>
            </a:r>
            <a:r>
              <a:rPr dirty="0">
                <a:solidFill>
                  <a:srgbClr val="5E5E5E"/>
                </a:solidFill>
                <a:latin typeface="Courier"/>
              </a:rPr>
              <a:t>&gt;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0.001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{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n &lt;- n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f &lt;- f </a:t>
            </a:r>
            <a:r>
              <a:rPr dirty="0">
                <a:solidFill>
                  <a:srgbClr val="5E5E5E"/>
                </a:solidFill>
                <a:latin typeface="Courier"/>
              </a:rPr>
              <a:t>/</a:t>
            </a:r>
            <a:r>
              <a:rPr dirty="0">
                <a:solidFill>
                  <a:srgbClr val="003B4F"/>
                </a:solidFill>
                <a:latin typeface="Courier"/>
              </a:rPr>
              <a:t> n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print</a:t>
            </a:r>
            <a:r>
              <a:rPr dirty="0">
                <a:solidFill>
                  <a:srgbClr val="003B4F"/>
                </a:solidFill>
                <a:latin typeface="Courier"/>
              </a:rPr>
              <a:t>(f)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}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5
[1] 2.5
[1] 0.8333333
[1] 0.2083333
[1] 0.04166667
[1] 0.006944444
[1] 0.0009920635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Loops con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72" y="1184960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x &lt;-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repeat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{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print</a:t>
            </a:r>
            <a:r>
              <a:rPr dirty="0">
                <a:solidFill>
                  <a:srgbClr val="003B4F"/>
                </a:solidFill>
                <a:latin typeface="Courier"/>
              </a:rPr>
              <a:t>(x)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x = x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if (x </a:t>
            </a:r>
            <a:r>
              <a:rPr dirty="0">
                <a:solidFill>
                  <a:srgbClr val="5E5E5E"/>
                </a:solidFill>
                <a:latin typeface="Courier"/>
              </a:rPr>
              <a:t>==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6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{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break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}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}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1
[1] 2
[1] 3
[1] 4
[1] 5</a:t>
            </a:r>
          </a:p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v &lt;- 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20794D"/>
                </a:solidFill>
                <a:latin typeface="Courier"/>
              </a:rPr>
              <a:t>"Hola"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 err="1">
                <a:solidFill>
                  <a:srgbClr val="20794D"/>
                </a:solidFill>
                <a:latin typeface="Courier"/>
              </a:rPr>
              <a:t>mundo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cnt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Loops con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522" y="1200151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repeat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{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print</a:t>
            </a:r>
            <a:r>
              <a:rPr dirty="0">
                <a:solidFill>
                  <a:srgbClr val="003B4F"/>
                </a:solidFill>
                <a:latin typeface="Courier"/>
              </a:rPr>
              <a:t>(v)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003B4F"/>
                </a:solidFill>
                <a:latin typeface="Courier"/>
              </a:rPr>
              <a:t>cnt</a:t>
            </a:r>
            <a:r>
              <a:rPr dirty="0">
                <a:solidFill>
                  <a:srgbClr val="003B4F"/>
                </a:solidFill>
                <a:latin typeface="Courier"/>
              </a:rPr>
              <a:t> &lt;- cnt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if(</a:t>
            </a:r>
            <a:r>
              <a:rPr dirty="0" err="1">
                <a:solidFill>
                  <a:srgbClr val="003B4F"/>
                </a:solidFill>
                <a:latin typeface="Courier"/>
              </a:rPr>
              <a:t>cnt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&gt;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5</a:t>
            </a:r>
            <a:r>
              <a:rPr dirty="0">
                <a:solidFill>
                  <a:srgbClr val="003B4F"/>
                </a:solidFill>
                <a:latin typeface="Courier"/>
              </a:rPr>
              <a:t>) { break }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}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"Hola"  "</a:t>
            </a:r>
            <a:r>
              <a:rPr dirty="0" err="1">
                <a:latin typeface="Courier"/>
              </a:rPr>
              <a:t>mundo</a:t>
            </a:r>
            <a:r>
              <a:rPr dirty="0">
                <a:latin typeface="Courier"/>
              </a:rPr>
              <a:t>"
[1] "Hola"  "</a:t>
            </a:r>
            <a:r>
              <a:rPr dirty="0" err="1">
                <a:latin typeface="Courier"/>
              </a:rPr>
              <a:t>mundo</a:t>
            </a:r>
            <a:r>
              <a:rPr dirty="0">
                <a:latin typeface="Courier"/>
              </a:rPr>
              <a:t>"
[1] "Hola"  "</a:t>
            </a:r>
            <a:r>
              <a:rPr dirty="0" err="1">
                <a:latin typeface="Courier"/>
              </a:rPr>
              <a:t>mundo</a:t>
            </a:r>
            <a:r>
              <a:rPr dirty="0">
                <a:latin typeface="Courier"/>
              </a:rPr>
              <a:t>"
[1] "Hola"  "</a:t>
            </a:r>
            <a:r>
              <a:rPr dirty="0" err="1">
                <a:latin typeface="Courier"/>
              </a:rPr>
              <a:t>mundo</a:t>
            </a:r>
            <a:r>
              <a:rPr dirty="0">
                <a:latin typeface="Courier"/>
              </a:rPr>
              <a:t>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Llegamos a las funciones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72" y="1200151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Función de Gottfried Leibniz para el cálculo de pi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leib &lt;- function(n)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{ x &lt;-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n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imp &lt;-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inv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imp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elementos &lt;- inv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003B4F"/>
                </a:solidFill>
                <a:latin typeface="Courier"/>
              </a:rPr>
              <a:t>x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(elementos)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} 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leib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10000000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  <a:p>
            <a:pPr lvl="0" indent="0">
              <a:buNone/>
            </a:pPr>
            <a:r>
              <a:rPr>
                <a:latin typeface="Courier"/>
              </a:rPr>
              <a:t>[1] 0.7853982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Sucesión de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4960"/>
            <a:ext cx="8229600" cy="3394472"/>
          </a:xfrm>
        </p:spPr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lang="es-CL" dirty="0">
                <a:solidFill>
                  <a:srgbClr val="003B4F"/>
                </a:solidFill>
                <a:latin typeface="Courier"/>
              </a:rPr>
              <a:t>F</a:t>
            </a:r>
            <a:r>
              <a:rPr dirty="0" err="1">
                <a:solidFill>
                  <a:srgbClr val="003B4F"/>
                </a:solidFill>
                <a:latin typeface="Courier"/>
              </a:rPr>
              <a:t>ibo</a:t>
            </a:r>
            <a:r>
              <a:rPr lang="es-ES"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003B4F"/>
                </a:solidFill>
                <a:latin typeface="Courier"/>
              </a:rPr>
              <a:t>=</a:t>
            </a:r>
            <a:r>
              <a:rPr lang="es-ES"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003B4F"/>
                </a:solidFill>
                <a:latin typeface="Courier"/>
              </a:rPr>
              <a:t>function(n)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{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Res=</a:t>
            </a:r>
            <a:r>
              <a:rPr dirty="0">
                <a:solidFill>
                  <a:srgbClr val="4758AB"/>
                </a:solidFill>
                <a:latin typeface="Courier"/>
              </a:rPr>
              <a:t>numeric</a:t>
            </a:r>
            <a:r>
              <a:rPr dirty="0">
                <a:solidFill>
                  <a:srgbClr val="003B4F"/>
                </a:solidFill>
                <a:latin typeface="Courier"/>
              </a:rPr>
              <a:t>(n)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if(n</a:t>
            </a:r>
            <a:r>
              <a:rPr dirty="0">
                <a:solidFill>
                  <a:srgbClr val="5E5E5E"/>
                </a:solidFill>
                <a:latin typeface="Courier"/>
              </a:rPr>
              <a:t>==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{ Res[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]=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}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if(n</a:t>
            </a:r>
            <a:r>
              <a:rPr dirty="0">
                <a:solidFill>
                  <a:srgbClr val="5E5E5E"/>
                </a:solidFill>
                <a:latin typeface="Courier"/>
              </a:rPr>
              <a:t>==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){ Res[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]=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)}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if(n</a:t>
            </a:r>
            <a:r>
              <a:rPr dirty="0">
                <a:solidFill>
                  <a:srgbClr val="5E5E5E"/>
                </a:solidFill>
                <a:latin typeface="Courier"/>
              </a:rPr>
              <a:t>&gt;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{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Res[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]=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for(</a:t>
            </a:r>
            <a:r>
              <a:rPr dirty="0" err="1">
                <a:solidFill>
                  <a:srgbClr val="003B4F"/>
                </a:solidFill>
                <a:latin typeface="Courier"/>
              </a:rPr>
              <a:t>i</a:t>
            </a:r>
            <a:r>
              <a:rPr dirty="0">
                <a:solidFill>
                  <a:srgbClr val="003B4F"/>
                </a:solidFill>
                <a:latin typeface="Courier"/>
              </a:rPr>
              <a:t> in </a:t>
            </a:r>
            <a:r>
              <a:rPr dirty="0">
                <a:solidFill>
                  <a:srgbClr val="AD0000"/>
                </a:solidFill>
                <a:latin typeface="Courier"/>
              </a:rPr>
              <a:t>3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003B4F"/>
                </a:solidFill>
                <a:latin typeface="Courier"/>
              </a:rPr>
              <a:t>n)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{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Res[</a:t>
            </a:r>
            <a:r>
              <a:rPr dirty="0" err="1">
                <a:solidFill>
                  <a:srgbClr val="003B4F"/>
                </a:solidFill>
                <a:latin typeface="Courier"/>
              </a:rPr>
              <a:t>i</a:t>
            </a:r>
            <a:r>
              <a:rPr dirty="0">
                <a:solidFill>
                  <a:srgbClr val="003B4F"/>
                </a:solidFill>
                <a:latin typeface="Courier"/>
              </a:rPr>
              <a:t>]=Res[i</a:t>
            </a:r>
            <a:r>
              <a:rPr dirty="0">
                <a:solidFill>
                  <a:srgbClr val="AD0000"/>
                </a:solidFill>
                <a:latin typeface="Courier"/>
              </a:rPr>
              <a:t>-1</a:t>
            </a:r>
            <a:r>
              <a:rPr dirty="0">
                <a:solidFill>
                  <a:srgbClr val="003B4F"/>
                </a:solidFill>
                <a:latin typeface="Courier"/>
              </a:rPr>
              <a:t>]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Res[i</a:t>
            </a:r>
            <a:r>
              <a:rPr dirty="0">
                <a:solidFill>
                  <a:srgbClr val="AD0000"/>
                </a:solidFill>
                <a:latin typeface="Courier"/>
              </a:rPr>
              <a:t>-2</a:t>
            </a:r>
            <a:r>
              <a:rPr dirty="0">
                <a:solidFill>
                  <a:srgbClr val="003B4F"/>
                </a:solidFill>
                <a:latin typeface="Courier"/>
              </a:rPr>
              <a:t>]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}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}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Res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} 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5E5E5E"/>
                </a:solidFill>
                <a:latin typeface="Courier"/>
              </a:rPr>
              <a:t>##Ejemplo</a:t>
            </a:r>
            <a:br>
              <a:rPr dirty="0"/>
            </a:br>
            <a:br>
              <a:rPr dirty="0"/>
            </a:br>
            <a:r>
              <a:rPr lang="es-ES" dirty="0">
                <a:solidFill>
                  <a:srgbClr val="4758AB"/>
                </a:solidFill>
                <a:latin typeface="Courier"/>
              </a:rPr>
              <a:t>F</a:t>
            </a:r>
            <a:r>
              <a:rPr dirty="0" err="1">
                <a:solidFill>
                  <a:srgbClr val="4758AB"/>
                </a:solidFill>
                <a:latin typeface="Courier"/>
              </a:rPr>
              <a:t>ibo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3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1 1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Bifurcación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Siempre que la condición sea TRUE (!=0 )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if(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 :D 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  <a:p>
            <a:pPr lvl="0" indent="0">
              <a:buNone/>
            </a:pPr>
            <a:r>
              <a:rPr>
                <a:latin typeface="Courier"/>
              </a:rPr>
              <a:t>[1] " :D "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if(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 :( 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 pueden usar las { } para insertar varios comandos juntos: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if(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{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'Es verdadero!'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 :D 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}</a:t>
            </a:r>
          </a:p>
          <a:p>
            <a:pPr lvl="0" indent="0">
              <a:buNone/>
            </a:pPr>
            <a:r>
              <a:rPr>
                <a:latin typeface="Courier"/>
              </a:rPr>
              <a:t>[1] "Es verdadero!"
[1] " :D 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 ejecuta cuando la sentencia es TRUE o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clasif &lt;- 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(x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'grande'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'chico'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clasif &lt;- 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(x, clasif)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clasif</a:t>
            </a:r>
          </a:p>
          <a:p>
            <a:pPr lvl="0" indent="0">
              <a:buNone/>
            </a:pPr>
            <a:r>
              <a:rPr>
                <a:latin typeface="Courier"/>
              </a:rPr>
              <a:t> [1] "1 chico"   "2 chico"   "3 chico"   "4 chico"   "5 chico"   "6 grande" 
 [7] "7 grande"  "8 grande"  "9 grande"  "10 grande"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Manera alternativa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z=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if(x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{ y &lt;-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} else {y&lt;-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Bucle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77" y="1200151"/>
            <a:ext cx="8229600" cy="3394472"/>
          </a:xfrm>
        </p:spPr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for(</a:t>
            </a:r>
            <a:r>
              <a:rPr dirty="0" err="1">
                <a:solidFill>
                  <a:srgbClr val="003B4F"/>
                </a:solidFill>
                <a:latin typeface="Courier"/>
              </a:rPr>
              <a:t>i</a:t>
            </a:r>
            <a:r>
              <a:rPr dirty="0">
                <a:solidFill>
                  <a:srgbClr val="003B4F"/>
                </a:solidFill>
                <a:latin typeface="Courier"/>
              </a:rPr>
              <a:t> in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AD0000"/>
                </a:solidFill>
                <a:latin typeface="Courier"/>
              </a:rPr>
              <a:t>10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{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print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i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r>
              <a:rPr dirty="0">
                <a:solidFill>
                  <a:srgbClr val="5E5E5E"/>
                </a:solidFill>
                <a:latin typeface="Courier"/>
              </a:rPr>
              <a:t>#Imprime </a:t>
            </a:r>
            <a:r>
              <a:rPr dirty="0" err="1">
                <a:solidFill>
                  <a:srgbClr val="5E5E5E"/>
                </a:solidFill>
                <a:latin typeface="Courier"/>
              </a:rPr>
              <a:t>consecutivamente</a:t>
            </a:r>
            <a:r>
              <a:rPr dirty="0">
                <a:solidFill>
                  <a:srgbClr val="5E5E5E"/>
                </a:solidFill>
                <a:latin typeface="Courier"/>
              </a:rPr>
              <a:t> del 1 al 10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}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1
[1] 2
[1] 3
[1] 4
[1] 5
[1] 6
[1] 7
[1] 8
[1] 9
[1] 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 arreglo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46" y="1196535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x&lt;-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 err="1">
                <a:solidFill>
                  <a:srgbClr val="20794D"/>
                </a:solidFill>
                <a:latin typeface="Courier"/>
              </a:rPr>
              <a:t>a"</a:t>
            </a:r>
            <a:r>
              <a:rPr dirty="0" err="1">
                <a:solidFill>
                  <a:srgbClr val="003B4F"/>
                </a:solidFill>
                <a:latin typeface="Courier"/>
              </a:rPr>
              <a:t>,</a:t>
            </a:r>
            <a:r>
              <a:rPr dirty="0" err="1">
                <a:solidFill>
                  <a:srgbClr val="20794D"/>
                </a:solidFill>
                <a:latin typeface="Courier"/>
              </a:rPr>
              <a:t>"b"</a:t>
            </a:r>
            <a:r>
              <a:rPr dirty="0" err="1">
                <a:solidFill>
                  <a:srgbClr val="003B4F"/>
                </a:solidFill>
                <a:latin typeface="Courier"/>
              </a:rPr>
              <a:t>,</a:t>
            </a:r>
            <a:r>
              <a:rPr dirty="0" err="1">
                <a:solidFill>
                  <a:srgbClr val="20794D"/>
                </a:solidFill>
                <a:latin typeface="Courier"/>
              </a:rPr>
              <a:t>"c"</a:t>
            </a:r>
            <a:r>
              <a:rPr dirty="0" err="1">
                <a:solidFill>
                  <a:srgbClr val="003B4F"/>
                </a:solidFill>
                <a:latin typeface="Courier"/>
              </a:rPr>
              <a:t>,</a:t>
            </a:r>
            <a:r>
              <a:rPr dirty="0" err="1">
                <a:solidFill>
                  <a:srgbClr val="20794D"/>
                </a:solidFill>
                <a:latin typeface="Courier"/>
              </a:rPr>
              <a:t>"d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for(</a:t>
            </a:r>
            <a:r>
              <a:rPr dirty="0" err="1">
                <a:solidFill>
                  <a:srgbClr val="003B4F"/>
                </a:solidFill>
                <a:latin typeface="Courier"/>
              </a:rPr>
              <a:t>i</a:t>
            </a:r>
            <a:r>
              <a:rPr dirty="0">
                <a:solidFill>
                  <a:srgbClr val="003B4F"/>
                </a:solidFill>
                <a:latin typeface="Courier"/>
              </a:rPr>
              <a:t> in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AD0000"/>
                </a:solidFill>
                <a:latin typeface="Courier"/>
              </a:rPr>
              <a:t>6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{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print</a:t>
            </a:r>
            <a:r>
              <a:rPr dirty="0">
                <a:solidFill>
                  <a:srgbClr val="003B4F"/>
                </a:solidFill>
                <a:latin typeface="Courier"/>
              </a:rPr>
              <a:t>(x[</a:t>
            </a:r>
            <a:r>
              <a:rPr dirty="0" err="1">
                <a:solidFill>
                  <a:srgbClr val="003B4F"/>
                </a:solidFill>
                <a:latin typeface="Courier"/>
              </a:rPr>
              <a:t>i</a:t>
            </a:r>
            <a:r>
              <a:rPr dirty="0">
                <a:solidFill>
                  <a:srgbClr val="003B4F"/>
                </a:solidFill>
                <a:latin typeface="Courier"/>
              </a:rPr>
              <a:t>]) </a:t>
            </a:r>
            <a:r>
              <a:rPr dirty="0">
                <a:solidFill>
                  <a:srgbClr val="5E5E5E"/>
                </a:solidFill>
                <a:latin typeface="Courier"/>
              </a:rPr>
              <a:t># </a:t>
            </a:r>
            <a:r>
              <a:rPr dirty="0" err="1">
                <a:solidFill>
                  <a:srgbClr val="5E5E5E"/>
                </a:solidFill>
                <a:latin typeface="Courier"/>
              </a:rPr>
              <a:t>Imprime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cada</a:t>
            </a:r>
            <a:r>
              <a:rPr dirty="0">
                <a:solidFill>
                  <a:srgbClr val="5E5E5E"/>
                </a:solidFill>
                <a:latin typeface="Courier"/>
              </a:rPr>
              <a:t> uno de </a:t>
            </a:r>
            <a:r>
              <a:rPr dirty="0" err="1">
                <a:solidFill>
                  <a:srgbClr val="5E5E5E"/>
                </a:solidFill>
                <a:latin typeface="Courier"/>
              </a:rPr>
              <a:t>los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elementos</a:t>
            </a:r>
            <a:r>
              <a:rPr dirty="0">
                <a:solidFill>
                  <a:srgbClr val="5E5E5E"/>
                </a:solidFill>
                <a:latin typeface="Courier"/>
              </a:rPr>
              <a:t> de x.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} 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"a"
[1] "b"
[1] "c"
[1] "d"
[1] NA
[1] NA</a:t>
            </a:r>
          </a:p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5E5E5E"/>
                </a:solidFill>
                <a:latin typeface="Courier"/>
              </a:rPr>
              <a:t># Los dos </a:t>
            </a:r>
            <a:r>
              <a:rPr dirty="0" err="1">
                <a:solidFill>
                  <a:srgbClr val="5E5E5E"/>
                </a:solidFill>
                <a:latin typeface="Courier"/>
              </a:rPr>
              <a:t>últimos</a:t>
            </a:r>
            <a:r>
              <a:rPr dirty="0">
                <a:solidFill>
                  <a:srgbClr val="5E5E5E"/>
                </a:solidFill>
                <a:latin typeface="Courier"/>
              </a:rPr>
              <a:t>, al no </a:t>
            </a:r>
            <a:r>
              <a:rPr dirty="0" err="1">
                <a:solidFill>
                  <a:srgbClr val="5E5E5E"/>
                </a:solidFill>
                <a:latin typeface="Courier"/>
              </a:rPr>
              <a:t>existir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en</a:t>
            </a:r>
            <a:r>
              <a:rPr dirty="0">
                <a:solidFill>
                  <a:srgbClr val="5E5E5E"/>
                </a:solidFill>
                <a:latin typeface="Courier"/>
              </a:rPr>
              <a:t> x </a:t>
            </a:r>
            <a:r>
              <a:rPr dirty="0" err="1">
                <a:solidFill>
                  <a:srgbClr val="5E5E5E"/>
                </a:solidFill>
                <a:latin typeface="Courier"/>
              </a:rPr>
              <a:t>aparecen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como</a:t>
            </a:r>
            <a:r>
              <a:rPr dirty="0">
                <a:solidFill>
                  <a:srgbClr val="5E5E5E"/>
                </a:solidFill>
                <a:latin typeface="Courier"/>
              </a:rPr>
              <a:t> "NA"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 arreglo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72" y="1200151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x&lt;-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 err="1">
                <a:solidFill>
                  <a:srgbClr val="20794D"/>
                </a:solidFill>
                <a:latin typeface="Courier"/>
              </a:rPr>
              <a:t>a"</a:t>
            </a:r>
            <a:r>
              <a:rPr dirty="0" err="1">
                <a:solidFill>
                  <a:srgbClr val="003B4F"/>
                </a:solidFill>
                <a:latin typeface="Courier"/>
              </a:rPr>
              <a:t>,</a:t>
            </a:r>
            <a:r>
              <a:rPr dirty="0" err="1">
                <a:solidFill>
                  <a:srgbClr val="20794D"/>
                </a:solidFill>
                <a:latin typeface="Courier"/>
              </a:rPr>
              <a:t>"b"</a:t>
            </a:r>
            <a:r>
              <a:rPr dirty="0" err="1">
                <a:solidFill>
                  <a:srgbClr val="003B4F"/>
                </a:solidFill>
                <a:latin typeface="Courier"/>
              </a:rPr>
              <a:t>,</a:t>
            </a:r>
            <a:r>
              <a:rPr dirty="0" err="1">
                <a:solidFill>
                  <a:srgbClr val="20794D"/>
                </a:solidFill>
                <a:latin typeface="Courier"/>
              </a:rPr>
              <a:t>"c"</a:t>
            </a:r>
            <a:r>
              <a:rPr dirty="0" err="1">
                <a:solidFill>
                  <a:srgbClr val="003B4F"/>
                </a:solidFill>
                <a:latin typeface="Courier"/>
              </a:rPr>
              <a:t>,</a:t>
            </a:r>
            <a:r>
              <a:rPr dirty="0" err="1">
                <a:solidFill>
                  <a:srgbClr val="20794D"/>
                </a:solidFill>
                <a:latin typeface="Courier"/>
              </a:rPr>
              <a:t>"d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for(</a:t>
            </a:r>
            <a:r>
              <a:rPr dirty="0" err="1">
                <a:solidFill>
                  <a:srgbClr val="003B4F"/>
                </a:solidFill>
                <a:latin typeface="Courier"/>
              </a:rPr>
              <a:t>letra</a:t>
            </a:r>
            <a:r>
              <a:rPr dirty="0">
                <a:solidFill>
                  <a:srgbClr val="003B4F"/>
                </a:solidFill>
                <a:latin typeface="Courier"/>
              </a:rPr>
              <a:t> in x)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{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print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letra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r>
              <a:rPr dirty="0">
                <a:solidFill>
                  <a:srgbClr val="5E5E5E"/>
                </a:solidFill>
                <a:latin typeface="Courier"/>
              </a:rPr>
              <a:t># </a:t>
            </a:r>
            <a:r>
              <a:rPr dirty="0" err="1">
                <a:solidFill>
                  <a:srgbClr val="5E5E5E"/>
                </a:solidFill>
                <a:latin typeface="Courier"/>
              </a:rPr>
              <a:t>Imprime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cada</a:t>
            </a:r>
            <a:r>
              <a:rPr dirty="0">
                <a:solidFill>
                  <a:srgbClr val="5E5E5E"/>
                </a:solidFill>
                <a:latin typeface="Courier"/>
              </a:rPr>
              <a:t> uno de </a:t>
            </a:r>
            <a:r>
              <a:rPr dirty="0" err="1">
                <a:solidFill>
                  <a:srgbClr val="5E5E5E"/>
                </a:solidFill>
                <a:latin typeface="Courier"/>
              </a:rPr>
              <a:t>los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elementos</a:t>
            </a:r>
            <a:r>
              <a:rPr dirty="0">
                <a:solidFill>
                  <a:srgbClr val="5E5E5E"/>
                </a:solidFill>
                <a:latin typeface="Courier"/>
              </a:rPr>
              <a:t> de x.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} 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"a"
[1] "b"
[1] "c"
[1] "d"</a:t>
            </a:r>
          </a:p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5E5E5E"/>
                </a:solidFill>
                <a:latin typeface="Courier"/>
              </a:rPr>
              <a:t># no es </a:t>
            </a:r>
            <a:r>
              <a:rPr dirty="0" err="1">
                <a:solidFill>
                  <a:srgbClr val="5E5E5E"/>
                </a:solidFill>
                <a:latin typeface="Courier"/>
              </a:rPr>
              <a:t>necesario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conocer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el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número</a:t>
            </a:r>
            <a:r>
              <a:rPr dirty="0">
                <a:solidFill>
                  <a:srgbClr val="5E5E5E"/>
                </a:solidFill>
                <a:latin typeface="Courier"/>
              </a:rPr>
              <a:t> de </a:t>
            </a:r>
            <a:r>
              <a:rPr dirty="0" err="1">
                <a:solidFill>
                  <a:srgbClr val="5E5E5E"/>
                </a:solidFill>
                <a:latin typeface="Courier"/>
              </a:rPr>
              <a:t>elementos</a:t>
            </a:r>
            <a:endParaRPr dirty="0">
              <a:solidFill>
                <a:srgbClr val="5E5E5E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188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x &lt;-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br>
              <a:rPr dirty="0"/>
            </a:br>
            <a:r>
              <a:rPr i="1" dirty="0">
                <a:solidFill>
                  <a:srgbClr val="5E5E5E"/>
                </a:solidFill>
                <a:latin typeface="Courier"/>
              </a:rPr>
              <a:t>## valor </a:t>
            </a:r>
            <a:r>
              <a:rPr i="1" dirty="0" err="1">
                <a:solidFill>
                  <a:srgbClr val="5E5E5E"/>
                </a:solidFill>
                <a:latin typeface="Courier"/>
              </a:rPr>
              <a:t>inicial</a:t>
            </a:r>
            <a:r>
              <a:rPr i="1" dirty="0">
                <a:solidFill>
                  <a:srgbClr val="5E5E5E"/>
                </a:solidFill>
                <a:latin typeface="Courier"/>
              </a:rPr>
              <a:t>...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while(x </a:t>
            </a:r>
            <a:r>
              <a:rPr dirty="0">
                <a:solidFill>
                  <a:srgbClr val="5E5E5E"/>
                </a:solidFill>
                <a:latin typeface="Courier"/>
              </a:rPr>
              <a:t>&lt;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11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{ </a:t>
            </a:r>
            <a:r>
              <a:rPr dirty="0">
                <a:solidFill>
                  <a:srgbClr val="5E5E5E"/>
                </a:solidFill>
                <a:latin typeface="Courier"/>
              </a:rPr>
              <a:t># La </a:t>
            </a:r>
            <a:r>
              <a:rPr dirty="0" err="1">
                <a:solidFill>
                  <a:srgbClr val="5E5E5E"/>
                </a:solidFill>
                <a:latin typeface="Courier"/>
              </a:rPr>
              <a:t>condición</a:t>
            </a:r>
            <a:r>
              <a:rPr dirty="0">
                <a:solidFill>
                  <a:srgbClr val="5E5E5E"/>
                </a:solidFill>
                <a:latin typeface="Courier"/>
              </a:rPr>
              <a:t> es que x sea </a:t>
            </a:r>
            <a:r>
              <a:rPr dirty="0" err="1">
                <a:solidFill>
                  <a:srgbClr val="5E5E5E"/>
                </a:solidFill>
                <a:latin typeface="Courier"/>
              </a:rPr>
              <a:t>menor</a:t>
            </a:r>
            <a:r>
              <a:rPr dirty="0">
                <a:solidFill>
                  <a:srgbClr val="5E5E5E"/>
                </a:solidFill>
                <a:latin typeface="Courier"/>
              </a:rPr>
              <a:t> a 11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print</a:t>
            </a:r>
            <a:r>
              <a:rPr dirty="0">
                <a:solidFill>
                  <a:srgbClr val="003B4F"/>
                </a:solidFill>
                <a:latin typeface="Courier"/>
              </a:rPr>
              <a:t>(x)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x &lt;- x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i="1" dirty="0">
                <a:solidFill>
                  <a:srgbClr val="5E5E5E"/>
                </a:solidFill>
                <a:latin typeface="Courier"/>
              </a:rPr>
              <a:t>## </a:t>
            </a:r>
            <a:r>
              <a:rPr i="1" dirty="0" err="1">
                <a:solidFill>
                  <a:srgbClr val="5E5E5E"/>
                </a:solidFill>
                <a:latin typeface="Courier"/>
              </a:rPr>
              <a:t>Aumento</a:t>
            </a:r>
            <a:r>
              <a:rPr i="1" dirty="0">
                <a:solidFill>
                  <a:srgbClr val="5E5E5E"/>
                </a:solidFill>
                <a:latin typeface="Courier"/>
              </a:rPr>
              <a:t> </a:t>
            </a:r>
            <a:r>
              <a:rPr i="1" dirty="0" err="1">
                <a:solidFill>
                  <a:srgbClr val="5E5E5E"/>
                </a:solidFill>
                <a:latin typeface="Courier"/>
              </a:rPr>
              <a:t>el</a:t>
            </a:r>
            <a:r>
              <a:rPr i="1" dirty="0">
                <a:solidFill>
                  <a:srgbClr val="5E5E5E"/>
                </a:solidFill>
                <a:latin typeface="Courier"/>
              </a:rPr>
              <a:t> valor de x de a 1 por </a:t>
            </a:r>
            <a:r>
              <a:rPr i="1" dirty="0" err="1">
                <a:solidFill>
                  <a:srgbClr val="5E5E5E"/>
                </a:solidFill>
                <a:latin typeface="Courier"/>
              </a:rPr>
              <a:t>iteración</a:t>
            </a:r>
            <a:r>
              <a:rPr i="1" dirty="0">
                <a:solidFill>
                  <a:srgbClr val="5E5E5E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}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1
[1] 2
[1] 3
[1] 4
[1] 5
[1] 6
[1] 7
[1] 8
[1] 9
[1] 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Microsoft Office PowerPoint</Application>
  <PresentationFormat>Presentación en pantalla (16:9)</PresentationFormat>
  <Paragraphs>46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</vt:lpstr>
      <vt:lpstr>Office Theme</vt:lpstr>
      <vt:lpstr>Bifurcación y Bucle</vt:lpstr>
      <vt:lpstr>Bifurcación If</vt:lpstr>
      <vt:lpstr>Se pueden usar las { } para insertar varios comandos juntos:</vt:lpstr>
      <vt:lpstr>Se ejecuta cuando la sentencia es TRUE o FALSE</vt:lpstr>
      <vt:lpstr>Manera alternativa</vt:lpstr>
      <vt:lpstr>Bucle For</vt:lpstr>
      <vt:lpstr>Con arreglo</vt:lpstr>
      <vt:lpstr>Con arreglo</vt:lpstr>
      <vt:lpstr>While</vt:lpstr>
      <vt:lpstr>Cerca de Newton</vt:lpstr>
      <vt:lpstr>Loops con Repeat</vt:lpstr>
      <vt:lpstr>Loops con Repeat</vt:lpstr>
      <vt:lpstr>Llegamos a las funciones</vt:lpstr>
      <vt:lpstr>Sucesión de Fibonacci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Bifurcación y Bucle</dc:title>
  <dc:creator>Guillermo Durán González</dc:creator>
  <cp:keywords/>
  <cp:lastModifiedBy>Guillermo Bernardo Duran Gonzalez</cp:lastModifiedBy>
  <cp:revision>1</cp:revision>
  <dcterms:created xsi:type="dcterms:W3CDTF">2022-10-04T21:26:05Z</dcterms:created>
  <dcterms:modified xsi:type="dcterms:W3CDTF">2022-10-04T21:28:38Z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