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14" d="100"/>
          <a:sy n="114" d="100"/>
        </p:scale>
        <p:origin x="63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Modelado de Tablas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Guillermo Durán González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CL" dirty="0"/>
              <a:t>¿Qué se puede concluir?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1200-1F95-BD18-762B-C8B91076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s-CL" b="1" dirty="0"/>
              <a:t>Probar los siguientes códigos</a:t>
            </a:r>
          </a:p>
          <a:p>
            <a:pPr marL="0" lvl="0" indent="0">
              <a:buNone/>
            </a:pPr>
            <a:r>
              <a:rPr lang="es-CL" dirty="0" err="1"/>
              <a:t>ij_dk</a:t>
            </a:r>
            <a:r>
              <a:rPr lang="es-CL" dirty="0"/>
              <a:t> &lt;-k %&gt;% </a:t>
            </a:r>
            <a:r>
              <a:rPr lang="es-CL" dirty="0" err="1"/>
              <a:t>inner_join</a:t>
            </a:r>
            <a:r>
              <a:rPr lang="es-CL" dirty="0"/>
              <a:t>(d, </a:t>
            </a:r>
            <a:r>
              <a:rPr lang="es-CL" dirty="0" err="1"/>
              <a:t>by</a:t>
            </a:r>
            <a:r>
              <a:rPr lang="es-CL" dirty="0"/>
              <a:t>=c(‘</a:t>
            </a:r>
            <a:r>
              <a:rPr lang="es-CL" dirty="0" err="1"/>
              <a:t>category_departament_id</a:t>
            </a:r>
            <a:r>
              <a:rPr lang="es-CL" dirty="0"/>
              <a:t>’=‘</a:t>
            </a:r>
            <a:r>
              <a:rPr lang="es-CL" dirty="0" err="1"/>
              <a:t>Freq.department_id</a:t>
            </a:r>
            <a:r>
              <a:rPr lang="es-CL" dirty="0"/>
              <a:t>’)) View(</a:t>
            </a:r>
            <a:r>
              <a:rPr lang="es-CL" dirty="0" err="1"/>
              <a:t>ij_dk</a:t>
            </a:r>
            <a:r>
              <a:rPr lang="es-CL" dirty="0"/>
              <a:t>) </a:t>
            </a:r>
            <a:r>
              <a:rPr lang="es-CL" dirty="0" err="1"/>
              <a:t>length</a:t>
            </a:r>
            <a:r>
              <a:rPr lang="es-CL" dirty="0"/>
              <a:t>(</a:t>
            </a:r>
            <a:r>
              <a:rPr lang="es-CL" dirty="0" err="1"/>
              <a:t>ij_dk</a:t>
            </a:r>
            <a:r>
              <a:rPr lang="es-CL" dirty="0"/>
              <a:t>) </a:t>
            </a:r>
            <a:r>
              <a:rPr lang="es-CL" dirty="0" err="1"/>
              <a:t>nrow</a:t>
            </a:r>
            <a:r>
              <a:rPr lang="es-CL" dirty="0"/>
              <a:t>(</a:t>
            </a:r>
            <a:r>
              <a:rPr lang="es-CL" dirty="0" err="1"/>
              <a:t>ij_dk</a:t>
            </a:r>
            <a:r>
              <a:rPr lang="es-CL" dirty="0"/>
              <a:t>)</a:t>
            </a:r>
          </a:p>
          <a:p>
            <a:pPr marL="0" lvl="0" indent="0">
              <a:buNone/>
            </a:pPr>
            <a:endParaRPr lang="es-CL" dirty="0"/>
          </a:p>
          <a:p>
            <a:pPr marL="0" lvl="0" indent="0">
              <a:buNone/>
            </a:pPr>
            <a:r>
              <a:rPr lang="es-CL" dirty="0" err="1"/>
              <a:t>lj_dk</a:t>
            </a:r>
            <a:r>
              <a:rPr lang="es-CL" dirty="0"/>
              <a:t> &lt;-k %&gt;% </a:t>
            </a:r>
            <a:r>
              <a:rPr lang="es-CL" dirty="0" err="1"/>
              <a:t>left_join</a:t>
            </a:r>
            <a:r>
              <a:rPr lang="es-CL" dirty="0"/>
              <a:t>(d, </a:t>
            </a:r>
            <a:r>
              <a:rPr lang="es-CL" dirty="0" err="1"/>
              <a:t>by</a:t>
            </a:r>
            <a:r>
              <a:rPr lang="es-CL" dirty="0"/>
              <a:t>=c(‘</a:t>
            </a:r>
            <a:r>
              <a:rPr lang="es-CL" dirty="0" err="1"/>
              <a:t>category_departament_id</a:t>
            </a:r>
            <a:r>
              <a:rPr lang="es-CL" dirty="0"/>
              <a:t>’=‘</a:t>
            </a:r>
            <a:r>
              <a:rPr lang="es-CL" dirty="0" err="1"/>
              <a:t>Freq.department_id</a:t>
            </a:r>
            <a:r>
              <a:rPr lang="es-CL" dirty="0"/>
              <a:t>’)) View(</a:t>
            </a:r>
            <a:r>
              <a:rPr lang="es-CL" dirty="0" err="1"/>
              <a:t>lj_dk</a:t>
            </a:r>
            <a:r>
              <a:rPr lang="es-CL" dirty="0"/>
              <a:t>) </a:t>
            </a:r>
            <a:r>
              <a:rPr lang="es-CL" dirty="0" err="1"/>
              <a:t>length</a:t>
            </a:r>
            <a:r>
              <a:rPr lang="es-CL" dirty="0"/>
              <a:t>(</a:t>
            </a:r>
            <a:r>
              <a:rPr lang="es-CL" dirty="0" err="1"/>
              <a:t>lj_dk</a:t>
            </a:r>
            <a:r>
              <a:rPr lang="es-CL" dirty="0"/>
              <a:t>) </a:t>
            </a:r>
            <a:r>
              <a:rPr lang="es-CL" dirty="0" err="1"/>
              <a:t>nrow</a:t>
            </a:r>
            <a:r>
              <a:rPr lang="es-CL" dirty="0"/>
              <a:t>(</a:t>
            </a:r>
            <a:r>
              <a:rPr lang="es-CL" dirty="0" err="1"/>
              <a:t>lj_dk</a:t>
            </a:r>
            <a:r>
              <a:rPr lang="es-CL" dirty="0"/>
              <a:t>)</a:t>
            </a:r>
          </a:p>
          <a:p>
            <a:pPr marL="0" lvl="0" indent="0">
              <a:buNone/>
            </a:pPr>
            <a:endParaRPr lang="es-CL" dirty="0"/>
          </a:p>
          <a:p>
            <a:pPr marL="0" lvl="0" indent="0">
              <a:buNone/>
            </a:pPr>
            <a:r>
              <a:rPr lang="es-CL" dirty="0" err="1"/>
              <a:t>rj_dk</a:t>
            </a:r>
            <a:r>
              <a:rPr lang="es-CL" dirty="0"/>
              <a:t> &lt;-k %&gt;% </a:t>
            </a:r>
            <a:r>
              <a:rPr lang="es-CL" dirty="0" err="1"/>
              <a:t>right_join</a:t>
            </a:r>
            <a:r>
              <a:rPr lang="es-CL" dirty="0"/>
              <a:t>(d, </a:t>
            </a:r>
            <a:r>
              <a:rPr lang="es-CL" dirty="0" err="1"/>
              <a:t>by</a:t>
            </a:r>
            <a:r>
              <a:rPr lang="es-CL" dirty="0"/>
              <a:t>=c(‘</a:t>
            </a:r>
            <a:r>
              <a:rPr lang="es-CL" dirty="0" err="1"/>
              <a:t>category_departament_id</a:t>
            </a:r>
            <a:r>
              <a:rPr lang="es-CL" dirty="0"/>
              <a:t>’=‘</a:t>
            </a:r>
            <a:r>
              <a:rPr lang="es-CL" dirty="0" err="1"/>
              <a:t>Freq.department_id</a:t>
            </a:r>
            <a:r>
              <a:rPr lang="es-CL" dirty="0"/>
              <a:t>’)) View(</a:t>
            </a:r>
            <a:r>
              <a:rPr lang="es-CL" dirty="0" err="1"/>
              <a:t>rj_dk</a:t>
            </a:r>
            <a:r>
              <a:rPr lang="es-CL" dirty="0"/>
              <a:t>) </a:t>
            </a:r>
            <a:r>
              <a:rPr lang="es-CL" dirty="0" err="1"/>
              <a:t>length</a:t>
            </a:r>
            <a:r>
              <a:rPr lang="es-CL" dirty="0"/>
              <a:t>(</a:t>
            </a:r>
            <a:r>
              <a:rPr lang="es-CL" dirty="0" err="1"/>
              <a:t>rj_dk</a:t>
            </a:r>
            <a:r>
              <a:rPr lang="es-CL" dirty="0"/>
              <a:t>) </a:t>
            </a:r>
            <a:r>
              <a:rPr lang="es-CL" dirty="0" err="1"/>
              <a:t>nrow</a:t>
            </a:r>
            <a:r>
              <a:rPr lang="es-CL" dirty="0"/>
              <a:t>(</a:t>
            </a:r>
            <a:r>
              <a:rPr lang="es-CL" dirty="0" err="1"/>
              <a:t>rj_dk</a:t>
            </a:r>
            <a:r>
              <a:rPr lang="es-CL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Tablas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535264"/>
            <a:ext cx="9144000" cy="41038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Represenatción de Tablas y sus Relaciones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094"/>
            <a:ext cx="8229600" cy="339447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Los paquetes a aplicar sono los siguientes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Paquete para carga de archivos .csv en texto plano</a:t>
            </a:r>
          </a:p>
          <a:p>
            <a:pPr marL="0" lvl="0" indent="0">
              <a:buNone/>
            </a:pPr>
            <a:r>
              <a:t>if (!require(“readr”)){install.packages(“readr”); library(readr)}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Paquete para modelar tablas y sus relaciones</a:t>
            </a:r>
          </a:p>
          <a:p>
            <a:pPr marL="0" lvl="0" indent="0">
              <a:buNone/>
            </a:pPr>
            <a:r>
              <a:t>if (!require(“datamodelr”)){install.packages(“datamodelr”); library(datamodelr)}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Paquete para representar graficamente las tablas y sus relaciones</a:t>
            </a:r>
          </a:p>
          <a:p>
            <a:pPr marL="0" lvl="0" indent="0">
              <a:buNone/>
            </a:pPr>
            <a:r>
              <a:t>if (!require(“DiagrammeR”)){install.packages(“DiagrammeR”, dependencies = TRUE); library(DiagrammeR)}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Paquete para manejo de datos</a:t>
            </a:r>
          </a:p>
          <a:p>
            <a:pPr marL="0" lvl="0" indent="0">
              <a:buNone/>
            </a:pPr>
            <a:r>
              <a:t>if (!require(“tidyverse”)){install.packages(“tidyverse”); library(tidverse)}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257" y="1976056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Carga de conjunto de </a:t>
            </a:r>
            <a:r>
              <a:rPr dirty="0" err="1"/>
              <a:t>datos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Carga de Tablas: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58" y="998814"/>
            <a:ext cx="8825218" cy="4017803"/>
          </a:xfrm>
        </p:spPr>
        <p:txBody>
          <a:bodyPr>
            <a:normAutofit fontScale="40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Proveedores</a:t>
            </a:r>
          </a:p>
          <a:p>
            <a:pPr marL="0" lvl="0" indent="0">
              <a:buNone/>
            </a:pPr>
            <a:r>
              <a:rPr dirty="0"/>
              <a:t>p &lt;- </a:t>
            </a:r>
            <a:r>
              <a:rPr dirty="0" err="1"/>
              <a:t>read.table</a:t>
            </a:r>
            <a:r>
              <a:rPr dirty="0"/>
              <a:t>(file = “https://raw.githubusercontent.com/</a:t>
            </a:r>
            <a:r>
              <a:rPr dirty="0" err="1"/>
              <a:t>ssantanar</a:t>
            </a:r>
            <a:r>
              <a:rPr dirty="0"/>
              <a:t>/datasets/master/retail/products.csv”, </a:t>
            </a:r>
            <a:r>
              <a:rPr dirty="0" err="1"/>
              <a:t>sep</a:t>
            </a:r>
            <a:r>
              <a:rPr dirty="0"/>
              <a:t>=‘,’, header = TRUE, </a:t>
            </a:r>
            <a:r>
              <a:rPr dirty="0" err="1"/>
              <a:t>stringsAsFactors</a:t>
            </a:r>
            <a:r>
              <a:rPr dirty="0"/>
              <a:t> = FALSE)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</a:t>
            </a:r>
            <a:r>
              <a:rPr b="1" dirty="0" err="1"/>
              <a:t>Ordenes</a:t>
            </a:r>
            <a:endParaRPr b="1" dirty="0"/>
          </a:p>
          <a:p>
            <a:pPr marL="0" lvl="0" indent="0">
              <a:buNone/>
            </a:pPr>
            <a:r>
              <a:rPr dirty="0"/>
              <a:t>o &lt;- </a:t>
            </a:r>
            <a:r>
              <a:rPr dirty="0" err="1"/>
              <a:t>read.table</a:t>
            </a:r>
            <a:r>
              <a:rPr dirty="0"/>
              <a:t>(file = “https://raw.githubusercontent.com/</a:t>
            </a:r>
            <a:r>
              <a:rPr dirty="0" err="1"/>
              <a:t>ssantanar</a:t>
            </a:r>
            <a:r>
              <a:rPr dirty="0"/>
              <a:t>/datasets/master/retail/orders.csv”, </a:t>
            </a:r>
            <a:r>
              <a:rPr dirty="0" err="1"/>
              <a:t>sep</a:t>
            </a:r>
            <a:r>
              <a:rPr dirty="0"/>
              <a:t>=‘,’, header = TRUE, </a:t>
            </a:r>
            <a:r>
              <a:rPr dirty="0" err="1"/>
              <a:t>stringsAsFactors</a:t>
            </a:r>
            <a:r>
              <a:rPr dirty="0"/>
              <a:t> = FALSE)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</a:t>
            </a:r>
            <a:r>
              <a:rPr b="1" dirty="0" err="1"/>
              <a:t>Ítems</a:t>
            </a:r>
            <a:endParaRPr b="1" dirty="0"/>
          </a:p>
          <a:p>
            <a:pPr marL="0" lvl="0" indent="0">
              <a:buNone/>
            </a:pPr>
            <a:r>
              <a:rPr dirty="0" err="1"/>
              <a:t>i</a:t>
            </a:r>
            <a:r>
              <a:rPr dirty="0"/>
              <a:t> &lt;- </a:t>
            </a:r>
            <a:r>
              <a:rPr dirty="0" err="1"/>
              <a:t>read.table</a:t>
            </a:r>
            <a:r>
              <a:rPr dirty="0"/>
              <a:t>(file = “https://raw.githubusercontent.com/</a:t>
            </a:r>
            <a:r>
              <a:rPr dirty="0" err="1"/>
              <a:t>ssantanar</a:t>
            </a:r>
            <a:r>
              <a:rPr dirty="0"/>
              <a:t>/datasets/master/retail/order_items.csv”, </a:t>
            </a:r>
            <a:r>
              <a:rPr dirty="0" err="1"/>
              <a:t>sep</a:t>
            </a:r>
            <a:r>
              <a:rPr dirty="0"/>
              <a:t>=‘,’, header = TRUE, </a:t>
            </a:r>
            <a:r>
              <a:rPr dirty="0" err="1"/>
              <a:t>stringsAsFactors</a:t>
            </a:r>
            <a:r>
              <a:rPr dirty="0"/>
              <a:t> = FALSE)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</a:t>
            </a:r>
            <a:r>
              <a:rPr b="1" dirty="0" err="1"/>
              <a:t>Clientes</a:t>
            </a:r>
            <a:endParaRPr b="1" dirty="0"/>
          </a:p>
          <a:p>
            <a:pPr marL="0" lvl="0" indent="0">
              <a:buNone/>
            </a:pPr>
            <a:r>
              <a:rPr dirty="0"/>
              <a:t>c &lt;- </a:t>
            </a:r>
            <a:r>
              <a:rPr dirty="0" err="1"/>
              <a:t>read.table</a:t>
            </a:r>
            <a:r>
              <a:rPr dirty="0"/>
              <a:t>(file = “https://raw.githubusercontent.com/</a:t>
            </a:r>
            <a:r>
              <a:rPr dirty="0" err="1"/>
              <a:t>ssantanar</a:t>
            </a:r>
            <a:r>
              <a:rPr dirty="0"/>
              <a:t>/datasets/master/retail/customers.csv”, </a:t>
            </a:r>
            <a:r>
              <a:rPr dirty="0" err="1"/>
              <a:t>sep</a:t>
            </a:r>
            <a:r>
              <a:rPr dirty="0"/>
              <a:t>=‘,’, header = TRUE, </a:t>
            </a:r>
            <a:r>
              <a:rPr dirty="0" err="1"/>
              <a:t>stringsAsFactors</a:t>
            </a:r>
            <a:r>
              <a:rPr dirty="0"/>
              <a:t> = FALSE)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</a:t>
            </a:r>
            <a:r>
              <a:rPr b="1" dirty="0" err="1"/>
              <a:t>Cátegorias</a:t>
            </a:r>
            <a:endParaRPr b="1" dirty="0"/>
          </a:p>
          <a:p>
            <a:pPr marL="0" lvl="0" indent="0">
              <a:buNone/>
            </a:pPr>
            <a:r>
              <a:rPr dirty="0"/>
              <a:t>k &lt;- </a:t>
            </a:r>
            <a:r>
              <a:rPr dirty="0" err="1"/>
              <a:t>read.table</a:t>
            </a:r>
            <a:r>
              <a:rPr dirty="0"/>
              <a:t>(file = “https://raw.githubusercontent.com/</a:t>
            </a:r>
            <a:r>
              <a:rPr dirty="0" err="1"/>
              <a:t>ssantanar</a:t>
            </a:r>
            <a:r>
              <a:rPr dirty="0"/>
              <a:t>/datasets/master/retail/categories.csv”, </a:t>
            </a:r>
            <a:r>
              <a:rPr dirty="0" err="1"/>
              <a:t>sep</a:t>
            </a:r>
            <a:r>
              <a:rPr dirty="0"/>
              <a:t>=‘,’, header = TRUE, </a:t>
            </a:r>
            <a:r>
              <a:rPr dirty="0" err="1"/>
              <a:t>stringsAsFactors</a:t>
            </a:r>
            <a:r>
              <a:rPr dirty="0"/>
              <a:t> = FALSE)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Tabla</a:t>
            </a:r>
            <a:r>
              <a:rPr b="1" dirty="0"/>
              <a:t> de </a:t>
            </a:r>
            <a:r>
              <a:rPr b="1" dirty="0" err="1"/>
              <a:t>Departamentos</a:t>
            </a:r>
            <a:endParaRPr b="1" dirty="0"/>
          </a:p>
          <a:p>
            <a:pPr marL="0" lvl="0" indent="0">
              <a:buNone/>
            </a:pPr>
            <a:r>
              <a:rPr dirty="0"/>
              <a:t>d &lt;- (</a:t>
            </a:r>
            <a:r>
              <a:rPr dirty="0" err="1"/>
              <a:t>read_csv</a:t>
            </a:r>
            <a:r>
              <a:rPr dirty="0"/>
              <a:t>(“https://raw.githubusercontent.com/</a:t>
            </a:r>
            <a:r>
              <a:rPr dirty="0" err="1"/>
              <a:t>ssantanar</a:t>
            </a:r>
            <a:r>
              <a:rPr dirty="0"/>
              <a:t>/datasets/master/retail/departments.csv”)) d&lt;-</a:t>
            </a:r>
            <a:r>
              <a:rPr dirty="0" err="1"/>
              <a:t>as.data.frame.table</a:t>
            </a:r>
            <a:r>
              <a:rPr dirty="0"/>
              <a:t>(d)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Modelo Descriptivo de Tablas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Creación del </a:t>
            </a:r>
            <a:r>
              <a:rPr b="1" dirty="0" err="1"/>
              <a:t>Modelo</a:t>
            </a:r>
            <a:endParaRPr b="1" dirty="0"/>
          </a:p>
          <a:p>
            <a:pPr marL="0" lvl="0" indent="0">
              <a:buNone/>
            </a:pPr>
            <a:r>
              <a:rPr dirty="0" err="1"/>
              <a:t>dm_f</a:t>
            </a:r>
            <a:r>
              <a:rPr dirty="0"/>
              <a:t> &lt;- </a:t>
            </a:r>
            <a:r>
              <a:rPr dirty="0" err="1"/>
              <a:t>dm_from_data_frames</a:t>
            </a:r>
            <a:r>
              <a:rPr dirty="0"/>
              <a:t>(p, o, </a:t>
            </a:r>
            <a:r>
              <a:rPr dirty="0" err="1"/>
              <a:t>i</a:t>
            </a:r>
            <a:r>
              <a:rPr dirty="0"/>
              <a:t>, c, k, d)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Carga de la </a:t>
            </a:r>
            <a:r>
              <a:rPr b="1" dirty="0" err="1"/>
              <a:t>gráfica</a:t>
            </a:r>
            <a:endParaRPr b="1" dirty="0"/>
          </a:p>
          <a:p>
            <a:pPr marL="0" lvl="0" indent="0">
              <a:buNone/>
            </a:pPr>
            <a:r>
              <a:rPr dirty="0"/>
              <a:t>graph &lt;- </a:t>
            </a:r>
            <a:r>
              <a:rPr dirty="0" err="1"/>
              <a:t>dm_create_graph</a:t>
            </a:r>
            <a:r>
              <a:rPr dirty="0"/>
              <a:t>(</a:t>
            </a:r>
            <a:r>
              <a:rPr dirty="0" err="1"/>
              <a:t>dm_f</a:t>
            </a:r>
            <a:r>
              <a:rPr dirty="0"/>
              <a:t>, </a:t>
            </a:r>
            <a:r>
              <a:rPr dirty="0" err="1"/>
              <a:t>rankdir</a:t>
            </a:r>
            <a:r>
              <a:rPr dirty="0"/>
              <a:t> = “LR”, </a:t>
            </a:r>
            <a:r>
              <a:rPr dirty="0" err="1"/>
              <a:t>col_attr</a:t>
            </a:r>
            <a:r>
              <a:rPr dirty="0"/>
              <a:t> = c(“column”, “type”)) </a:t>
            </a:r>
            <a:r>
              <a:rPr dirty="0" err="1"/>
              <a:t>dm_render_graph</a:t>
            </a:r>
            <a:r>
              <a:rPr dirty="0"/>
              <a:t>(graph)</a:t>
            </a:r>
          </a:p>
          <a:p>
            <a:pPr marL="0" lvl="0" indent="0">
              <a:spcBef>
                <a:spcPts val="300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Modelo Descriptivo de Tablas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026" y="2724777"/>
            <a:ext cx="5998127" cy="205635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Declaración</a:t>
            </a:r>
            <a:r>
              <a:rPr b="1" dirty="0"/>
              <a:t> </a:t>
            </a:r>
            <a:r>
              <a:rPr b="1" dirty="0" err="1"/>
              <a:t>gráfica</a:t>
            </a:r>
            <a:r>
              <a:rPr b="1" dirty="0"/>
              <a:t> de </a:t>
            </a:r>
            <a:r>
              <a:rPr b="1" dirty="0" err="1"/>
              <a:t>llaves</a:t>
            </a:r>
            <a:endParaRPr b="1" dirty="0"/>
          </a:p>
          <a:p>
            <a:pPr marL="0" lvl="0" indent="0">
              <a:buNone/>
            </a:pPr>
            <a:r>
              <a:rPr lang="es-CL" dirty="0" err="1"/>
              <a:t>dm_f</a:t>
            </a:r>
            <a:r>
              <a:rPr lang="es-CL" dirty="0"/>
              <a:t> \&lt;- </a:t>
            </a:r>
            <a:r>
              <a:rPr lang="es-CL" dirty="0" err="1"/>
              <a:t>dm_add_references</a:t>
            </a:r>
            <a:r>
              <a:rPr lang="es-CL" dirty="0"/>
              <a:t>( </a:t>
            </a:r>
            <a:r>
              <a:rPr lang="es-CL" dirty="0" err="1"/>
              <a:t>dm_f</a:t>
            </a:r>
            <a:r>
              <a:rPr lang="es-CL" dirty="0"/>
              <a:t>, </a:t>
            </a:r>
          </a:p>
          <a:p>
            <a:pPr marL="0" lvl="0" indent="0">
              <a:buNone/>
            </a:pPr>
            <a:r>
              <a:rPr lang="es-CL" dirty="0" err="1"/>
              <a:t>c$customer_id</a:t>
            </a:r>
            <a:r>
              <a:rPr lang="es-CL" dirty="0"/>
              <a:t> == </a:t>
            </a:r>
            <a:r>
              <a:rPr lang="es-CL" dirty="0" err="1"/>
              <a:t>o$order_customer_id</a:t>
            </a:r>
            <a:r>
              <a:rPr lang="es-CL" dirty="0"/>
              <a:t>, </a:t>
            </a:r>
          </a:p>
          <a:p>
            <a:pPr marL="0" lvl="0" indent="0">
              <a:buNone/>
            </a:pPr>
            <a:r>
              <a:rPr lang="es-CL" dirty="0" err="1"/>
              <a:t>o$order_id</a:t>
            </a:r>
            <a:r>
              <a:rPr lang="es-CL" dirty="0"/>
              <a:t> == </a:t>
            </a:r>
            <a:r>
              <a:rPr lang="es-CL" dirty="0" err="1"/>
              <a:t>i$order_item_order_id</a:t>
            </a:r>
            <a:r>
              <a:rPr lang="es-CL" dirty="0"/>
              <a:t>, </a:t>
            </a:r>
          </a:p>
          <a:p>
            <a:pPr marL="0" lvl="0" indent="0">
              <a:buNone/>
            </a:pPr>
            <a:r>
              <a:rPr lang="es-CL" dirty="0" err="1"/>
              <a:t>i$order_item_product_id</a:t>
            </a:r>
            <a:r>
              <a:rPr lang="es-CL" dirty="0"/>
              <a:t> == </a:t>
            </a:r>
            <a:r>
              <a:rPr lang="es-CL" dirty="0" err="1"/>
              <a:t>p$product_id</a:t>
            </a:r>
            <a:r>
              <a:rPr lang="es-CL" dirty="0"/>
              <a:t>,</a:t>
            </a:r>
          </a:p>
          <a:p>
            <a:pPr marL="0" lvl="0" indent="0">
              <a:buNone/>
            </a:pPr>
            <a:r>
              <a:rPr lang="es-CL" dirty="0" err="1"/>
              <a:t>p$product_category_id</a:t>
            </a:r>
            <a:r>
              <a:rPr lang="es-CL" dirty="0"/>
              <a:t> == </a:t>
            </a:r>
            <a:r>
              <a:rPr lang="es-CL" dirty="0" err="1"/>
              <a:t>k$category_id</a:t>
            </a:r>
            <a:r>
              <a:rPr lang="es-CL" dirty="0"/>
              <a:t>, </a:t>
            </a:r>
          </a:p>
          <a:p>
            <a:pPr marL="0" lvl="0" indent="0">
              <a:buNone/>
            </a:pPr>
            <a:r>
              <a:rPr lang="es-CL" dirty="0" err="1"/>
              <a:t>k$category_departament_id</a:t>
            </a:r>
            <a:r>
              <a:rPr lang="es-CL" dirty="0"/>
              <a:t> == </a:t>
            </a:r>
            <a:r>
              <a:rPr lang="es-CL" dirty="0" err="1"/>
              <a:t>d$Freq.department_id</a:t>
            </a:r>
            <a:r>
              <a:rPr lang="es-CL" dirty="0"/>
              <a:t> )</a:t>
            </a:r>
            <a:endParaRPr dirty="0"/>
          </a:p>
        </p:txBody>
      </p:sp>
      <p:pic>
        <p:nvPicPr>
          <p:cNvPr id="4" name="Picture 1" descr="Tablas.jpeg">
            <a:extLst>
              <a:ext uri="{FF2B5EF4-FFF2-40B4-BE49-F238E27FC236}">
                <a16:creationId xmlns:a16="http://schemas.microsoft.com/office/drawing/2014/main" id="{47EF8389-B135-73B1-BA01-8729FF93191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36107" b="36805"/>
          <a:stretch/>
        </p:blipFill>
        <p:spPr bwMode="auto">
          <a:xfrm>
            <a:off x="1" y="1159809"/>
            <a:ext cx="9144000" cy="11116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196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Nueva gráfica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1482"/>
            <a:ext cx="8229600" cy="137159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graph &lt;- </a:t>
            </a:r>
            <a:r>
              <a:rPr dirty="0" err="1"/>
              <a:t>dm_create_graph</a:t>
            </a:r>
            <a:r>
              <a:rPr dirty="0"/>
              <a:t>(</a:t>
            </a:r>
            <a:r>
              <a:rPr dirty="0" err="1"/>
              <a:t>dm_f</a:t>
            </a:r>
            <a:r>
              <a:rPr dirty="0"/>
              <a:t>, </a:t>
            </a:r>
            <a:r>
              <a:rPr dirty="0" err="1"/>
              <a:t>rankdir</a:t>
            </a:r>
            <a:r>
              <a:rPr dirty="0"/>
              <a:t> = “BT”, </a:t>
            </a:r>
            <a:r>
              <a:rPr dirty="0" err="1"/>
              <a:t>col_attr</a:t>
            </a:r>
            <a:r>
              <a:rPr dirty="0"/>
              <a:t> = c(“</a:t>
            </a:r>
            <a:r>
              <a:rPr dirty="0" err="1"/>
              <a:t>column”,“type</a:t>
            </a:r>
            <a:r>
              <a:rPr dirty="0"/>
              <a:t>”)) </a:t>
            </a:r>
            <a:r>
              <a:rPr dirty="0" err="1"/>
              <a:t>dm_render_graph</a:t>
            </a:r>
            <a:r>
              <a:rPr dirty="0"/>
              <a:t>(graph)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Relacionando Tablas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Left join</a:t>
            </a:r>
          </a:p>
          <a:p>
            <a:pPr marL="0" lvl="0" indent="0">
              <a:buNone/>
            </a:pPr>
            <a:r>
              <a:rPr dirty="0" err="1"/>
              <a:t>lj_pi</a:t>
            </a:r>
            <a:r>
              <a:rPr dirty="0"/>
              <a:t> &lt;- p %&gt;% </a:t>
            </a:r>
            <a:r>
              <a:rPr dirty="0" err="1"/>
              <a:t>left_join</a:t>
            </a:r>
            <a:r>
              <a:rPr dirty="0"/>
              <a:t>(</a:t>
            </a:r>
            <a:r>
              <a:rPr dirty="0" err="1"/>
              <a:t>i,by</a:t>
            </a:r>
            <a:r>
              <a:rPr dirty="0"/>
              <a:t> =c(‘</a:t>
            </a:r>
            <a:r>
              <a:rPr dirty="0" err="1"/>
              <a:t>product_id</a:t>
            </a:r>
            <a:r>
              <a:rPr dirty="0"/>
              <a:t>’=‘</a:t>
            </a:r>
            <a:r>
              <a:rPr dirty="0" err="1"/>
              <a:t>order_item_product_id</a:t>
            </a:r>
            <a:r>
              <a:rPr dirty="0"/>
              <a:t>’)) </a:t>
            </a:r>
            <a:r>
              <a:rPr dirty="0" err="1"/>
              <a:t>colnames</a:t>
            </a:r>
            <a:r>
              <a:rPr dirty="0"/>
              <a:t>(</a:t>
            </a:r>
            <a:r>
              <a:rPr dirty="0" err="1"/>
              <a:t>lj_pi</a:t>
            </a:r>
            <a:r>
              <a:rPr dirty="0"/>
              <a:t>) head(</a:t>
            </a:r>
            <a:r>
              <a:rPr dirty="0" err="1"/>
              <a:t>lj_pi</a:t>
            </a:r>
            <a:r>
              <a:rPr dirty="0"/>
              <a:t>) View(</a:t>
            </a:r>
            <a:r>
              <a:rPr dirty="0" err="1"/>
              <a:t>lj_pi</a:t>
            </a:r>
            <a:r>
              <a:rPr dirty="0"/>
              <a:t>) length(</a:t>
            </a:r>
            <a:r>
              <a:rPr dirty="0" err="1"/>
              <a:t>lj_pi</a:t>
            </a:r>
            <a:r>
              <a:rPr dirty="0"/>
              <a:t>) </a:t>
            </a:r>
            <a:r>
              <a:rPr dirty="0" err="1"/>
              <a:t>nrow</a:t>
            </a:r>
            <a:r>
              <a:rPr dirty="0"/>
              <a:t>(</a:t>
            </a:r>
            <a:r>
              <a:rPr dirty="0" err="1"/>
              <a:t>lj_pi</a:t>
            </a:r>
            <a:r>
              <a:rPr dirty="0"/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Right join</a:t>
            </a:r>
          </a:p>
          <a:p>
            <a:pPr marL="0" lvl="0" indent="0">
              <a:buNone/>
            </a:pPr>
            <a:r>
              <a:rPr dirty="0" err="1"/>
              <a:t>rj_pi</a:t>
            </a:r>
            <a:r>
              <a:rPr dirty="0"/>
              <a:t> &lt;- p %&gt;% </a:t>
            </a:r>
            <a:r>
              <a:rPr dirty="0" err="1"/>
              <a:t>right_join</a:t>
            </a:r>
            <a:r>
              <a:rPr dirty="0"/>
              <a:t>(</a:t>
            </a:r>
            <a:r>
              <a:rPr dirty="0" err="1"/>
              <a:t>i,by</a:t>
            </a:r>
            <a:r>
              <a:rPr dirty="0"/>
              <a:t> =c(‘</a:t>
            </a:r>
            <a:r>
              <a:rPr dirty="0" err="1"/>
              <a:t>product_id</a:t>
            </a:r>
            <a:r>
              <a:rPr dirty="0"/>
              <a:t>’=‘</a:t>
            </a:r>
            <a:r>
              <a:rPr dirty="0" err="1"/>
              <a:t>order_item_product_id</a:t>
            </a:r>
            <a:r>
              <a:rPr dirty="0"/>
              <a:t>’)) </a:t>
            </a:r>
            <a:r>
              <a:rPr dirty="0" err="1"/>
              <a:t>colnames</a:t>
            </a:r>
            <a:r>
              <a:rPr dirty="0"/>
              <a:t>(</a:t>
            </a:r>
            <a:r>
              <a:rPr dirty="0" err="1"/>
              <a:t>rj_pi</a:t>
            </a:r>
            <a:r>
              <a:rPr dirty="0"/>
              <a:t>) head(</a:t>
            </a:r>
            <a:r>
              <a:rPr dirty="0" err="1"/>
              <a:t>rj_pi</a:t>
            </a:r>
            <a:r>
              <a:rPr dirty="0"/>
              <a:t>) View(</a:t>
            </a:r>
            <a:r>
              <a:rPr dirty="0" err="1"/>
              <a:t>rj_pi</a:t>
            </a:r>
            <a:r>
              <a:rPr dirty="0"/>
              <a:t>) length(</a:t>
            </a:r>
            <a:r>
              <a:rPr dirty="0" err="1"/>
              <a:t>rj_pi</a:t>
            </a:r>
            <a:r>
              <a:rPr dirty="0"/>
              <a:t>) </a:t>
            </a:r>
            <a:r>
              <a:rPr dirty="0" err="1"/>
              <a:t>nrow</a:t>
            </a:r>
            <a:r>
              <a:rPr dirty="0"/>
              <a:t>(</a:t>
            </a:r>
            <a:r>
              <a:rPr dirty="0" err="1"/>
              <a:t>rj_pi</a:t>
            </a:r>
            <a:r>
              <a:rPr dirty="0"/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Inner join</a:t>
            </a:r>
          </a:p>
          <a:p>
            <a:pPr marL="0" lvl="0" indent="0">
              <a:buNone/>
            </a:pPr>
            <a:r>
              <a:rPr dirty="0" err="1"/>
              <a:t>ij_pi</a:t>
            </a:r>
            <a:r>
              <a:rPr dirty="0"/>
              <a:t> &lt;- p %&gt;% </a:t>
            </a:r>
            <a:r>
              <a:rPr dirty="0" err="1"/>
              <a:t>inner_join</a:t>
            </a:r>
            <a:r>
              <a:rPr dirty="0"/>
              <a:t>(</a:t>
            </a:r>
            <a:r>
              <a:rPr dirty="0" err="1"/>
              <a:t>i,by</a:t>
            </a:r>
            <a:r>
              <a:rPr dirty="0"/>
              <a:t> =c(‘</a:t>
            </a:r>
            <a:r>
              <a:rPr dirty="0" err="1"/>
              <a:t>product_id</a:t>
            </a:r>
            <a:r>
              <a:rPr dirty="0"/>
              <a:t>’=‘</a:t>
            </a:r>
            <a:r>
              <a:rPr dirty="0" err="1"/>
              <a:t>order_item_product_id</a:t>
            </a:r>
            <a:r>
              <a:rPr dirty="0"/>
              <a:t>’)) </a:t>
            </a:r>
            <a:r>
              <a:rPr dirty="0" err="1"/>
              <a:t>colnames</a:t>
            </a:r>
            <a:r>
              <a:rPr dirty="0"/>
              <a:t>(</a:t>
            </a:r>
            <a:r>
              <a:rPr dirty="0" err="1"/>
              <a:t>ij_pi</a:t>
            </a:r>
            <a:r>
              <a:rPr dirty="0"/>
              <a:t>) head(</a:t>
            </a:r>
            <a:r>
              <a:rPr dirty="0" err="1"/>
              <a:t>ij_pi</a:t>
            </a:r>
            <a:r>
              <a:rPr dirty="0"/>
              <a:t>) View(</a:t>
            </a:r>
            <a:r>
              <a:rPr dirty="0" err="1"/>
              <a:t>ij_pi</a:t>
            </a:r>
            <a:r>
              <a:rPr dirty="0"/>
              <a:t>) length(</a:t>
            </a:r>
            <a:r>
              <a:rPr dirty="0" err="1"/>
              <a:t>ij_pi</a:t>
            </a:r>
            <a:r>
              <a:rPr dirty="0"/>
              <a:t>) </a:t>
            </a:r>
            <a:r>
              <a:rPr dirty="0" err="1"/>
              <a:t>nrow</a:t>
            </a:r>
            <a:r>
              <a:rPr dirty="0"/>
              <a:t>(</a:t>
            </a:r>
            <a:r>
              <a:rPr dirty="0" err="1"/>
              <a:t>ij_pi</a:t>
            </a:r>
            <a:r>
              <a:rPr dirty="0"/>
              <a:t>)</a:t>
            </a:r>
            <a:endParaRPr lang="es-C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Microsoft Office PowerPoint</Application>
  <PresentationFormat>Presentación en pantalla (16:9)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Modelado de Tablas</vt:lpstr>
      <vt:lpstr>Represenatción de Tablas y sus Relaciones</vt:lpstr>
      <vt:lpstr>Presentación de PowerPoint</vt:lpstr>
      <vt:lpstr>Carga de conjunto de datos</vt:lpstr>
      <vt:lpstr>Carga de Tablas:</vt:lpstr>
      <vt:lpstr>Modelo Descriptivo de Tablas</vt:lpstr>
      <vt:lpstr>Modelo Descriptivo de Tablas</vt:lpstr>
      <vt:lpstr>Nueva gráfica</vt:lpstr>
      <vt:lpstr>Relacionando Tablas</vt:lpstr>
      <vt:lpstr>¿Qué se puede concluir?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de Tablas</dc:title>
  <dc:creator>Guillermo Durán González</dc:creator>
  <cp:keywords/>
  <cp:lastModifiedBy>Guillermo Bernardo Duran Gonzalez</cp:lastModifiedBy>
  <cp:revision>1</cp:revision>
  <dcterms:created xsi:type="dcterms:W3CDTF">2022-10-18T21:26:46Z</dcterms:created>
  <dcterms:modified xsi:type="dcterms:W3CDTF">2022-10-18T21:33:40Z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