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Programación Lineal Método Gráfico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Guillermo Durán G.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Ejemplo 1:</a:t>
            </a:r>
          </a:p>
          <a:p>
            <a:pPr lvl="0" indent="0" marL="0">
              <a:buNone/>
            </a:pPr>
            <a:r>
              <a:rPr/>
              <a:t>Ud. realiza la siguiente oferta:</a:t>
            </a:r>
          </a:p>
          <a:p>
            <a:pPr lvl="0" indent="0" marL="0">
              <a:buNone/>
            </a:pPr>
            <a:r>
              <a:rPr/>
              <a:t>Lote A: 3 paquetes de jabones y 3 botellas de shampoo. Lote B: 2 paquetes de jabones y 4 botellas de shampoo. El precio de venta de cada lote A es de 24 dólares y de cada lote B, 22 dólares; pero no pueden venderse más de 9 lotes de la clase B. En bodega hay 36 paquetes de jabones y 48 botellas de shampoo.</a:t>
            </a:r>
          </a:p>
          <a:p>
            <a:pPr lvl="0" indent="-342900" marL="342900">
              <a:buAutoNum type="arabicParenR"/>
            </a:pPr>
            <a:r>
              <a:rPr/>
              <a:t>Grafique la región factible.</a:t>
            </a:r>
          </a:p>
          <a:p>
            <a:pPr lvl="0" indent="-342900" marL="342900">
              <a:buAutoNum type="arabicParenR"/>
            </a:pPr>
            <a:r>
              <a:rPr/>
              <a:t>Determina cuántos lotes de cada clase hay que vender para que el beneficio sea máximo.</a:t>
            </a:r>
          </a:p>
          <a:p>
            <a:pPr lvl="0" indent="-342900" marL="342900">
              <a:buAutoNum type="arabicParenR"/>
            </a:pPr>
            <a:r>
              <a:rPr/>
              <a:t>Calcula el beneficio máximo.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Solución:</a:t>
            </a:r>
          </a:p>
          <a:p>
            <a:pPr lvl="0" indent="0" marL="0">
              <a:buNone/>
            </a:pPr>
            <a:r>
              <a:rPr/>
              <a:t>Sean x= número de lotes A,y= número de lotes B.</a:t>
            </a:r>
          </a:p>
        </p:txBody>
      </p:sp>
      <p:pic>
        <p:nvPicPr>
          <p:cNvPr descr="Tabla%20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00200"/>
            <a:ext cx="51054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ci%C3%B3nO%20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193800"/>
            <a:ext cx="819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Código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Importando el paquete gMOIP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if 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"gMOIP"</a:t>
            </a:r>
            <a:r>
              <a:rPr>
                <a:solidFill>
                  <a:srgbClr val="003B4F"/>
                </a:solidFill>
                <a:latin typeface="Courier"/>
              </a:rPr>
              <a:t>)) {</a:t>
            </a:r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"gMOIP"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dependencies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);</a:t>
            </a: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(gMOIP)}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Configurando Matriz, función objetivo y restricciones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 =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obj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#Graficando la solución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plotPolytope</a:t>
            </a:r>
            <a:r>
              <a:rPr>
                <a:solidFill>
                  <a:srgbClr val="003B4F"/>
                </a:solidFill>
                <a:latin typeface="Courier"/>
              </a:rPr>
              <a:t>(A, b, obj,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ncol</a:t>
            </a:r>
            <a:r>
              <a:rPr>
                <a:solidFill>
                  <a:srgbClr val="003B4F"/>
                </a:solidFill>
                <a:latin typeface="Courier"/>
              </a:rPr>
              <a:t>(A)), </a:t>
            </a:r>
            <a:r>
              <a:rPr>
                <a:solidFill>
                  <a:srgbClr val="657422"/>
                </a:solidFill>
                <a:latin typeface="Courier"/>
              </a:rPr>
              <a:t>crit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"max"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faces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ncol</a:t>
            </a:r>
            <a:r>
              <a:rPr>
                <a:solidFill>
                  <a:srgbClr val="003B4F"/>
                </a:solidFill>
                <a:latin typeface="Courier"/>
              </a:rPr>
              <a:t>(A)), </a:t>
            </a:r>
            <a:r>
              <a:rPr>
                <a:solidFill>
                  <a:srgbClr val="657422"/>
                </a:solidFill>
                <a:latin typeface="Courier"/>
              </a:rPr>
              <a:t>plotFaces =</a:t>
            </a:r>
            <a:r>
              <a:rPr>
                <a:solidFill>
                  <a:srgbClr val="003B4F"/>
                </a:solidFill>
                <a:latin typeface="Courier"/>
              </a:rPr>
              <a:t>T, </a:t>
            </a:r>
            <a:r>
              <a:rPr>
                <a:solidFill>
                  <a:srgbClr val="657422"/>
                </a:solidFill>
                <a:latin typeface="Courier"/>
              </a:rPr>
              <a:t>plotFeasible =</a:t>
            </a:r>
            <a:r>
              <a:rPr>
                <a:solidFill>
                  <a:srgbClr val="003B4F"/>
                </a:solidFill>
                <a:latin typeface="Courier"/>
              </a:rPr>
              <a:t> T, </a:t>
            </a:r>
            <a:r>
              <a:rPr>
                <a:solidFill>
                  <a:srgbClr val="657422"/>
                </a:solidFill>
                <a:latin typeface="Courier"/>
              </a:rPr>
              <a:t>plotOptimum =</a:t>
            </a:r>
            <a:r>
              <a:rPr>
                <a:solidFill>
                  <a:srgbClr val="003B4F"/>
                </a:solidFill>
                <a:latin typeface="Courier"/>
              </a:rPr>
              <a:t> T, 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"coord"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ggplot2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ggtitle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"Feasible region only"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ggplot2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xlab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ggplot2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ylab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PL-E1_files/figure-pptx/remedy00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Lineal Método Gráfico</dc:title>
  <dc:creator>Guillermo Durán G.</dc:creator>
  <cp:keywords/>
  <dcterms:created xsi:type="dcterms:W3CDTF">2022-11-08T23:31:10Z</dcterms:created>
  <dcterms:modified xsi:type="dcterms:W3CDTF">2022-11-08T23:31:10Z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