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120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Cadena de MArkov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Guillermo Durán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202"/>
            <a:ext cx="8229600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Dado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patrón</a:t>
            </a:r>
            <a:r>
              <a:rPr dirty="0"/>
              <a:t> de </a:t>
            </a:r>
            <a:r>
              <a:rPr dirty="0" err="1"/>
              <a:t>movimiento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camiones</a:t>
            </a:r>
            <a:r>
              <a:rPr dirty="0"/>
              <a:t>, la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interesada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saber lo </a:t>
            </a:r>
            <a:r>
              <a:rPr dirty="0" err="1"/>
              <a:t>siguiente</a:t>
            </a:r>
            <a:r>
              <a:rPr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9028"/>
            <a:ext cx="8229600" cy="3394472"/>
          </a:xfrm>
        </p:spPr>
        <p:txBody>
          <a:bodyPr/>
          <a:lstStyle/>
          <a:p>
            <a:pPr marL="342900" lvl="0" indent="-342900">
              <a:buAutoNum type="arabicPeriod"/>
            </a:pPr>
            <a:r>
              <a:rPr dirty="0"/>
              <a:t>Un </a:t>
            </a:r>
            <a:r>
              <a:rPr dirty="0" err="1"/>
              <a:t>gráfico</a:t>
            </a:r>
            <a:r>
              <a:rPr dirty="0"/>
              <a:t> de la </a:t>
            </a:r>
            <a:r>
              <a:rPr dirty="0" err="1"/>
              <a:t>situación</a:t>
            </a:r>
            <a:r>
              <a:rPr dirty="0"/>
              <a:t>, </a:t>
            </a:r>
            <a:r>
              <a:rPr dirty="0" err="1"/>
              <a:t>indicando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estados</a:t>
            </a:r>
            <a:r>
              <a:rPr dirty="0"/>
              <a:t> </a:t>
            </a:r>
            <a:r>
              <a:rPr dirty="0" err="1"/>
              <a:t>posibles</a:t>
            </a:r>
            <a:r>
              <a:rPr dirty="0"/>
              <a:t>.</a:t>
            </a:r>
          </a:p>
          <a:p>
            <a:pPr marL="342900" lvl="0" indent="-342900">
              <a:buAutoNum type="arabicPeriod"/>
            </a:pPr>
            <a:r>
              <a:rPr dirty="0"/>
              <a:t>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proporción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camiones</a:t>
            </a:r>
            <a:r>
              <a:rPr dirty="0"/>
              <a:t> se </a:t>
            </a:r>
            <a:r>
              <a:rPr dirty="0" err="1"/>
              <a:t>encontrará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región</a:t>
            </a:r>
            <a:r>
              <a:rPr dirty="0"/>
              <a:t> </a:t>
            </a:r>
            <a:r>
              <a:rPr dirty="0" err="1"/>
              <a:t>después</a:t>
            </a:r>
            <a:r>
              <a:rPr dirty="0"/>
              <a:t> de un </a:t>
            </a:r>
            <a:r>
              <a:rPr dirty="0" err="1"/>
              <a:t>mes</a:t>
            </a:r>
            <a:r>
              <a:rPr dirty="0"/>
              <a:t>? ¿</a:t>
            </a:r>
            <a:r>
              <a:rPr dirty="0" err="1"/>
              <a:t>Después</a:t>
            </a:r>
            <a:r>
              <a:rPr dirty="0"/>
              <a:t> de dos meses?</a:t>
            </a:r>
          </a:p>
          <a:p>
            <a:pPr marL="342900" lvl="0" indent="-342900">
              <a:buAutoNum type="arabicPeriod"/>
            </a:pPr>
            <a:r>
              <a:rPr dirty="0"/>
              <a:t>Dado que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mes</a:t>
            </a:r>
            <a:r>
              <a:rPr dirty="0"/>
              <a:t>, </a:t>
            </a:r>
            <a:r>
              <a:rPr dirty="0" err="1"/>
              <a:t>el</a:t>
            </a:r>
            <a:r>
              <a:rPr dirty="0"/>
              <a:t> 40%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camiones</a:t>
            </a:r>
            <a:r>
              <a:rPr dirty="0"/>
              <a:t> se </a:t>
            </a:r>
            <a:r>
              <a:rPr dirty="0" err="1"/>
              <a:t>encuentra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norte</a:t>
            </a:r>
            <a:r>
              <a:rPr dirty="0"/>
              <a:t>, 30%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parte</a:t>
            </a:r>
            <a:r>
              <a:rPr dirty="0"/>
              <a:t> central y 30% </a:t>
            </a:r>
            <a:r>
              <a:rPr dirty="0" err="1"/>
              <a:t>están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región</a:t>
            </a:r>
            <a:r>
              <a:rPr dirty="0"/>
              <a:t> del sur ¿</a:t>
            </a:r>
            <a:r>
              <a:rPr dirty="0" err="1"/>
              <a:t>Cuál</a:t>
            </a:r>
            <a:r>
              <a:rPr dirty="0"/>
              <a:t> es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porcentaje</a:t>
            </a:r>
            <a:r>
              <a:rPr dirty="0"/>
              <a:t> de </a:t>
            </a:r>
            <a:r>
              <a:rPr dirty="0" err="1"/>
              <a:t>camiones</a:t>
            </a:r>
            <a:r>
              <a:rPr dirty="0"/>
              <a:t> que se </a:t>
            </a:r>
            <a:r>
              <a:rPr dirty="0" err="1"/>
              <a:t>encontrara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región</a:t>
            </a:r>
            <a:r>
              <a:rPr dirty="0"/>
              <a:t> </a:t>
            </a:r>
            <a:r>
              <a:rPr dirty="0" err="1"/>
              <a:t>después</a:t>
            </a:r>
            <a:r>
              <a:rPr dirty="0"/>
              <a:t> de dos meses?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adrna-de-Markov_files/figure-pptx/remedy003-1.png"/>
          <p:cNvPicPr>
            <a:picLocks noGrp="1" noChangeAspect="1"/>
          </p:cNvPicPr>
          <p:nvPr/>
        </p:nvPicPr>
        <p:blipFill rotWithShape="1">
          <a:blip r:embed="rId2">
            <a:alphaModFix/>
          </a:blip>
          <a:srcRect l="31164" t="6353" r="17317" b="13260"/>
          <a:stretch/>
        </p:blipFill>
        <p:spPr bwMode="auto">
          <a:xfrm>
            <a:off x="4572000" y="0"/>
            <a:ext cx="4607855" cy="35948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19" y="402011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600" dirty="0" err="1"/>
              <a:t>Gráfico</a:t>
            </a:r>
            <a:endParaRPr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320" y="2707902"/>
            <a:ext cx="8262515" cy="3862387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600" dirty="0">
                <a:solidFill>
                  <a:srgbClr val="4758AB"/>
                </a:solidFill>
                <a:latin typeface="Courier"/>
              </a:rPr>
              <a:t>library</a:t>
            </a:r>
            <a:r>
              <a:rPr sz="1600" dirty="0">
                <a:solidFill>
                  <a:srgbClr val="003B4F"/>
                </a:solidFill>
                <a:latin typeface="Courier"/>
              </a:rPr>
              <a:t>(</a:t>
            </a:r>
            <a:r>
              <a:rPr sz="1600" dirty="0" err="1">
                <a:solidFill>
                  <a:srgbClr val="003B4F"/>
                </a:solidFill>
                <a:latin typeface="Courier"/>
              </a:rPr>
              <a:t>markovchain</a:t>
            </a:r>
            <a:r>
              <a:rPr sz="16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600" dirty="0"/>
            </a:br>
            <a:br>
              <a:rPr sz="1600" dirty="0"/>
            </a:br>
            <a:r>
              <a:rPr sz="1600" dirty="0">
                <a:solidFill>
                  <a:srgbClr val="003B4F"/>
                </a:solidFill>
                <a:latin typeface="Courier"/>
              </a:rPr>
              <a:t>mm &lt;- </a:t>
            </a:r>
            <a:r>
              <a:rPr sz="1600" dirty="0">
                <a:solidFill>
                  <a:srgbClr val="4758AB"/>
                </a:solidFill>
                <a:latin typeface="Courier"/>
              </a:rPr>
              <a:t>matrix</a:t>
            </a:r>
            <a:r>
              <a:rPr sz="1600" dirty="0">
                <a:solidFill>
                  <a:srgbClr val="003B4F"/>
                </a:solidFill>
                <a:latin typeface="Courier"/>
              </a:rPr>
              <a:t>(</a:t>
            </a:r>
            <a:r>
              <a:rPr sz="1600" dirty="0">
                <a:solidFill>
                  <a:srgbClr val="4758AB"/>
                </a:solidFill>
                <a:latin typeface="Courier"/>
              </a:rPr>
              <a:t>c</a:t>
            </a:r>
            <a:r>
              <a:rPr sz="1600" dirty="0">
                <a:solidFill>
                  <a:srgbClr val="003B4F"/>
                </a:solidFill>
                <a:latin typeface="Courier"/>
              </a:rPr>
              <a:t>(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0.2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0.3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0.5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0.3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0.4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0.3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0.2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0.4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>
                <a:solidFill>
                  <a:srgbClr val="AD0000"/>
                </a:solidFill>
                <a:latin typeface="Courier"/>
              </a:rPr>
              <a:t>0.4</a:t>
            </a:r>
            <a:r>
              <a:rPr sz="1600" dirty="0">
                <a:solidFill>
                  <a:srgbClr val="003B4F"/>
                </a:solidFill>
                <a:latin typeface="Courier"/>
              </a:rPr>
              <a:t>),</a:t>
            </a:r>
            <a:r>
              <a:rPr sz="160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sz="16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600" dirty="0">
                <a:solidFill>
                  <a:srgbClr val="003B4F"/>
                </a:solidFill>
                <a:latin typeface="Courier"/>
              </a:rPr>
              <a:t> </a:t>
            </a:r>
            <a:r>
              <a:rPr sz="1600" dirty="0">
                <a:solidFill>
                  <a:srgbClr val="AD0000"/>
                </a:solidFill>
                <a:latin typeface="Courier"/>
              </a:rPr>
              <a:t>3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600" dirty="0"/>
            </a:br>
            <a:r>
              <a:rPr sz="1600" dirty="0" err="1">
                <a:solidFill>
                  <a:srgbClr val="657422"/>
                </a:solidFill>
                <a:latin typeface="Courier"/>
              </a:rPr>
              <a:t>byrow</a:t>
            </a:r>
            <a:r>
              <a:rPr sz="16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600" dirty="0">
                <a:solidFill>
                  <a:srgbClr val="003B4F"/>
                </a:solidFill>
                <a:latin typeface="Courier"/>
              </a:rPr>
              <a:t> </a:t>
            </a:r>
            <a:r>
              <a:rPr sz="160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6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600" dirty="0">
                <a:solidFill>
                  <a:srgbClr val="5E5E5E"/>
                </a:solidFill>
                <a:latin typeface="Courier"/>
              </a:rPr>
              <a:t>#define la </a:t>
            </a:r>
            <a:r>
              <a:rPr sz="1600" dirty="0" err="1">
                <a:solidFill>
                  <a:srgbClr val="5E5E5E"/>
                </a:solidFill>
                <a:latin typeface="Courier"/>
              </a:rPr>
              <a:t>matriz</a:t>
            </a:r>
            <a:r>
              <a:rPr sz="1600" dirty="0">
                <a:solidFill>
                  <a:srgbClr val="5E5E5E"/>
                </a:solidFill>
                <a:latin typeface="Courier"/>
              </a:rPr>
              <a:t> de </a:t>
            </a:r>
            <a:r>
              <a:rPr sz="1600" dirty="0" err="1">
                <a:solidFill>
                  <a:srgbClr val="5E5E5E"/>
                </a:solidFill>
                <a:latin typeface="Courier"/>
              </a:rPr>
              <a:t>transición</a:t>
            </a:r>
            <a:br>
              <a:rPr sz="1600" dirty="0"/>
            </a:br>
            <a:r>
              <a:rPr sz="1600" dirty="0">
                <a:solidFill>
                  <a:srgbClr val="003B4F"/>
                </a:solidFill>
                <a:latin typeface="Courier"/>
              </a:rPr>
              <a:t>mt &lt;- </a:t>
            </a:r>
            <a:r>
              <a:rPr sz="1600" dirty="0">
                <a:solidFill>
                  <a:srgbClr val="4758AB"/>
                </a:solidFill>
                <a:latin typeface="Courier"/>
              </a:rPr>
              <a:t>new</a:t>
            </a:r>
            <a:r>
              <a:rPr sz="1600" dirty="0">
                <a:solidFill>
                  <a:srgbClr val="003B4F"/>
                </a:solidFill>
                <a:latin typeface="Courier"/>
              </a:rPr>
              <a:t>(</a:t>
            </a:r>
            <a:r>
              <a:rPr sz="1600" dirty="0">
                <a:solidFill>
                  <a:srgbClr val="20794D"/>
                </a:solidFill>
                <a:latin typeface="Courier"/>
              </a:rPr>
              <a:t>"</a:t>
            </a:r>
            <a:r>
              <a:rPr sz="1600" dirty="0" err="1">
                <a:solidFill>
                  <a:srgbClr val="20794D"/>
                </a:solidFill>
                <a:latin typeface="Courier"/>
              </a:rPr>
              <a:t>markovchain</a:t>
            </a:r>
            <a:r>
              <a:rPr sz="1600" dirty="0">
                <a:solidFill>
                  <a:srgbClr val="20794D"/>
                </a:solidFill>
                <a:latin typeface="Courier"/>
              </a:rPr>
              <a:t>"</a:t>
            </a:r>
            <a:r>
              <a:rPr sz="1600" dirty="0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 err="1">
                <a:solidFill>
                  <a:srgbClr val="657422"/>
                </a:solidFill>
                <a:latin typeface="Courier"/>
              </a:rPr>
              <a:t>transitionMatrix</a:t>
            </a:r>
            <a:r>
              <a:rPr sz="1600" dirty="0">
                <a:solidFill>
                  <a:srgbClr val="657422"/>
                </a:solidFill>
                <a:latin typeface="Courier"/>
              </a:rPr>
              <a:t>=</a:t>
            </a:r>
            <a:r>
              <a:rPr sz="1600" dirty="0">
                <a:solidFill>
                  <a:srgbClr val="003B4F"/>
                </a:solidFill>
                <a:latin typeface="Courier"/>
              </a:rPr>
              <a:t>mm,</a:t>
            </a:r>
            <a:br>
              <a:rPr sz="1600" dirty="0"/>
            </a:br>
            <a:r>
              <a:rPr sz="1600" dirty="0">
                <a:solidFill>
                  <a:srgbClr val="657422"/>
                </a:solidFill>
                <a:latin typeface="Courier"/>
              </a:rPr>
              <a:t>states=</a:t>
            </a:r>
            <a:r>
              <a:rPr sz="1600" dirty="0">
                <a:solidFill>
                  <a:srgbClr val="4758AB"/>
                </a:solidFill>
                <a:latin typeface="Courier"/>
              </a:rPr>
              <a:t>c</a:t>
            </a:r>
            <a:r>
              <a:rPr sz="1600" dirty="0">
                <a:solidFill>
                  <a:srgbClr val="003B4F"/>
                </a:solidFill>
                <a:latin typeface="Courier"/>
              </a:rPr>
              <a:t>(</a:t>
            </a:r>
            <a:r>
              <a:rPr sz="1600" dirty="0">
                <a:solidFill>
                  <a:srgbClr val="20794D"/>
                </a:solidFill>
                <a:latin typeface="Courier"/>
              </a:rPr>
              <a:t>'</a:t>
            </a:r>
            <a:r>
              <a:rPr sz="1600" dirty="0" err="1">
                <a:solidFill>
                  <a:srgbClr val="20794D"/>
                </a:solidFill>
                <a:latin typeface="Courier"/>
              </a:rPr>
              <a:t>Norte'</a:t>
            </a:r>
            <a:r>
              <a:rPr sz="1600" dirty="0" err="1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 err="1">
                <a:solidFill>
                  <a:srgbClr val="20794D"/>
                </a:solidFill>
                <a:latin typeface="Courier"/>
              </a:rPr>
              <a:t>'Centro'</a:t>
            </a:r>
            <a:r>
              <a:rPr sz="1600" dirty="0" err="1">
                <a:solidFill>
                  <a:srgbClr val="003B4F"/>
                </a:solidFill>
                <a:latin typeface="Courier"/>
              </a:rPr>
              <a:t>,</a:t>
            </a:r>
            <a:r>
              <a:rPr sz="1600" dirty="0" err="1">
                <a:solidFill>
                  <a:srgbClr val="20794D"/>
                </a:solidFill>
                <a:latin typeface="Courier"/>
              </a:rPr>
              <a:t>'Sur</a:t>
            </a:r>
            <a:r>
              <a:rPr sz="1600" dirty="0">
                <a:solidFill>
                  <a:srgbClr val="20794D"/>
                </a:solidFill>
                <a:latin typeface="Courier"/>
              </a:rPr>
              <a:t>'</a:t>
            </a:r>
            <a:r>
              <a:rPr sz="1600" dirty="0">
                <a:solidFill>
                  <a:srgbClr val="003B4F"/>
                </a:solidFill>
                <a:latin typeface="Courier"/>
              </a:rPr>
              <a:t>),</a:t>
            </a:r>
            <a:br>
              <a:rPr sz="1600" dirty="0"/>
            </a:br>
            <a:r>
              <a:rPr sz="1600" dirty="0">
                <a:solidFill>
                  <a:srgbClr val="657422"/>
                </a:solidFill>
                <a:latin typeface="Courier"/>
              </a:rPr>
              <a:t>name=</a:t>
            </a:r>
            <a:r>
              <a:rPr sz="1600" dirty="0">
                <a:solidFill>
                  <a:srgbClr val="20794D"/>
                </a:solidFill>
                <a:latin typeface="Courier"/>
              </a:rPr>
              <a:t>"</a:t>
            </a:r>
            <a:r>
              <a:rPr sz="1600" dirty="0" err="1">
                <a:solidFill>
                  <a:srgbClr val="20794D"/>
                </a:solidFill>
                <a:latin typeface="Courier"/>
              </a:rPr>
              <a:t>Matriz</a:t>
            </a:r>
            <a:r>
              <a:rPr sz="1600" dirty="0">
                <a:solidFill>
                  <a:srgbClr val="20794D"/>
                </a:solidFill>
                <a:latin typeface="Courier"/>
              </a:rPr>
              <a:t> de </a:t>
            </a:r>
            <a:r>
              <a:rPr sz="1600" dirty="0" err="1">
                <a:solidFill>
                  <a:srgbClr val="20794D"/>
                </a:solidFill>
                <a:latin typeface="Courier"/>
              </a:rPr>
              <a:t>transición</a:t>
            </a:r>
            <a:r>
              <a:rPr sz="1600" dirty="0">
                <a:solidFill>
                  <a:srgbClr val="20794D"/>
                </a:solidFill>
                <a:latin typeface="Courier"/>
              </a:rPr>
              <a:t>"</a:t>
            </a:r>
            <a:r>
              <a:rPr sz="16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600" dirty="0">
                <a:solidFill>
                  <a:srgbClr val="5E5E5E"/>
                </a:solidFill>
                <a:latin typeface="Courier"/>
              </a:rPr>
              <a:t>#crea la </a:t>
            </a:r>
            <a:r>
              <a:rPr sz="1600" dirty="0" err="1">
                <a:solidFill>
                  <a:srgbClr val="5E5E5E"/>
                </a:solidFill>
                <a:latin typeface="Courier"/>
              </a:rPr>
              <a:t>matriz</a:t>
            </a:r>
            <a:r>
              <a:rPr sz="1600" dirty="0">
                <a:solidFill>
                  <a:srgbClr val="5E5E5E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758AB"/>
                </a:solidFill>
                <a:latin typeface="Courier"/>
              </a:rPr>
              <a:t>plot</a:t>
            </a:r>
            <a:r>
              <a:rPr sz="1600" dirty="0">
                <a:solidFill>
                  <a:srgbClr val="003B4F"/>
                </a:solidFill>
                <a:latin typeface="Courier"/>
              </a:rPr>
              <a:t>(mt)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Desplazamiento de los camiones: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#Cálculo </a:t>
            </a:r>
            <a:r>
              <a:rPr dirty="0" err="1">
                <a:solidFill>
                  <a:srgbClr val="5E5E5E"/>
                </a:solidFill>
                <a:latin typeface="Courier"/>
              </a:rPr>
              <a:t>segundo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mes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P2&lt;-mt</a:t>
            </a:r>
            <a:r>
              <a:rPr dirty="0">
                <a:solidFill>
                  <a:srgbClr val="5E5E5E"/>
                </a:solidFill>
                <a:latin typeface="Courier"/>
              </a:rPr>
              <a:t>^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#Proporción de </a:t>
            </a:r>
            <a:r>
              <a:rPr dirty="0" err="1">
                <a:solidFill>
                  <a:srgbClr val="5E5E5E"/>
                </a:solidFill>
                <a:latin typeface="Courier"/>
              </a:rPr>
              <a:t>camiones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en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el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mes</a:t>
            </a:r>
            <a:r>
              <a:rPr dirty="0">
                <a:solidFill>
                  <a:srgbClr val="5E5E5E"/>
                </a:solidFill>
                <a:latin typeface="Courier"/>
              </a:rPr>
              <a:t> 2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
       Norte Centro  Sur
Norte   0.23   0.38 0.39
Centro  0.24   0.37 0.39
Sur     0.24   0.38 0.38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05" y="973125"/>
            <a:ext cx="8650941" cy="3964396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Dado que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mes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40%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camiones</a:t>
            </a:r>
            <a:r>
              <a:rPr dirty="0"/>
              <a:t> se </a:t>
            </a:r>
            <a:r>
              <a:rPr dirty="0" err="1"/>
              <a:t>encuentra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norte</a:t>
            </a:r>
            <a:r>
              <a:rPr dirty="0"/>
              <a:t>, 30%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parte</a:t>
            </a:r>
            <a:r>
              <a:rPr dirty="0"/>
              <a:t> central y 30% </a:t>
            </a:r>
            <a:r>
              <a:rPr dirty="0" err="1"/>
              <a:t>están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región</a:t>
            </a:r>
            <a:r>
              <a:rPr dirty="0"/>
              <a:t> sur</a:t>
            </a:r>
            <a:r>
              <a:rPr lang="es-ES" dirty="0"/>
              <a:t>.</a:t>
            </a:r>
            <a:r>
              <a:rPr dirty="0"/>
              <a:t> ¿</a:t>
            </a:r>
            <a:r>
              <a:rPr dirty="0" err="1"/>
              <a:t>Cuál</a:t>
            </a:r>
            <a:r>
              <a:rPr dirty="0"/>
              <a:t> es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porcentaje</a:t>
            </a:r>
            <a:r>
              <a:rPr dirty="0"/>
              <a:t> de </a:t>
            </a:r>
            <a:r>
              <a:rPr dirty="0" err="1"/>
              <a:t>camiones</a:t>
            </a:r>
            <a:r>
              <a:rPr dirty="0"/>
              <a:t> que se </a:t>
            </a:r>
            <a:r>
              <a:rPr dirty="0" err="1"/>
              <a:t>encontrar</a:t>
            </a:r>
            <a:r>
              <a:rPr lang="es-ES" dirty="0"/>
              <a:t>á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región</a:t>
            </a:r>
            <a:r>
              <a:rPr dirty="0"/>
              <a:t> </a:t>
            </a:r>
            <a:r>
              <a:rPr dirty="0" err="1"/>
              <a:t>después</a:t>
            </a:r>
            <a:r>
              <a:rPr dirty="0"/>
              <a:t> de dos meses?</a:t>
            </a:r>
            <a:endParaRPr lang="es-E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#Condición actual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 &lt;-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0.4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AD0000"/>
                </a:solidFill>
                <a:latin typeface="Courier"/>
              </a:rPr>
              <a:t>0.3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AD0000"/>
                </a:solidFill>
                <a:latin typeface="Courier"/>
              </a:rPr>
              <a:t>0.3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#Multiplicación del vector </a:t>
            </a:r>
            <a:r>
              <a:rPr dirty="0" err="1">
                <a:solidFill>
                  <a:srgbClr val="5E5E5E"/>
                </a:solidFill>
                <a:latin typeface="Courier"/>
              </a:rPr>
              <a:t>inicial</a:t>
            </a:r>
            <a:r>
              <a:rPr dirty="0">
                <a:solidFill>
                  <a:srgbClr val="5E5E5E"/>
                </a:solidFill>
                <a:latin typeface="Courier"/>
              </a:rPr>
              <a:t> por la </a:t>
            </a:r>
            <a:r>
              <a:rPr dirty="0" err="1">
                <a:solidFill>
                  <a:srgbClr val="5E5E5E"/>
                </a:solidFill>
                <a:latin typeface="Courier"/>
              </a:rPr>
              <a:t>matriz</a:t>
            </a:r>
            <a:r>
              <a:rPr dirty="0">
                <a:solidFill>
                  <a:srgbClr val="5E5E5E"/>
                </a:solidFill>
                <a:latin typeface="Courier"/>
              </a:rPr>
              <a:t> del </a:t>
            </a:r>
            <a:r>
              <a:rPr dirty="0" err="1">
                <a:solidFill>
                  <a:srgbClr val="5E5E5E"/>
                </a:solidFill>
                <a:latin typeface="Courier"/>
              </a:rPr>
              <a:t>segundo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mes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z &lt;- P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P2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#Visualiza la </a:t>
            </a:r>
            <a:r>
              <a:rPr dirty="0" err="1">
                <a:solidFill>
                  <a:srgbClr val="5E5E5E"/>
                </a:solidFill>
                <a:latin typeface="Courier"/>
              </a:rPr>
              <a:t>proporción</a:t>
            </a:r>
            <a:r>
              <a:rPr dirty="0">
                <a:solidFill>
                  <a:srgbClr val="5E5E5E"/>
                </a:solidFill>
                <a:latin typeface="Courier"/>
              </a:rPr>
              <a:t> de </a:t>
            </a:r>
            <a:r>
              <a:rPr dirty="0" err="1">
                <a:solidFill>
                  <a:srgbClr val="5E5E5E"/>
                </a:solidFill>
                <a:latin typeface="Courier"/>
              </a:rPr>
              <a:t>camiones</a:t>
            </a:r>
            <a:r>
              <a:rPr dirty="0">
                <a:solidFill>
                  <a:srgbClr val="5E5E5E"/>
                </a:solidFill>
                <a:latin typeface="Courier"/>
              </a:rPr>
              <a:t> por </a:t>
            </a:r>
            <a:r>
              <a:rPr dirty="0" err="1">
                <a:solidFill>
                  <a:srgbClr val="5E5E5E"/>
                </a:solidFill>
                <a:latin typeface="Courier"/>
              </a:rPr>
              <a:t>región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en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el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segundo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mes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considerando</a:t>
            </a:r>
            <a:r>
              <a:rPr dirty="0">
                <a:solidFill>
                  <a:srgbClr val="5E5E5E"/>
                </a:solidFill>
                <a:latin typeface="Courier"/>
              </a:rPr>
              <a:t> un vector </a:t>
            </a:r>
            <a:r>
              <a:rPr dirty="0" err="1">
                <a:solidFill>
                  <a:srgbClr val="5E5E5E"/>
                </a:solidFill>
                <a:latin typeface="Courier"/>
              </a:rPr>
              <a:t>inicial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z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     Norte Centro   Sur
[1,] 0.236  0.377 0.387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Cadenas</a:t>
            </a:r>
            <a:r>
              <a:rPr dirty="0"/>
              <a:t> de Markov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89" y="1080532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s-ES" b="1" dirty="0"/>
              <a:t>Caso</a:t>
            </a:r>
            <a:r>
              <a:rPr b="1" dirty="0"/>
              <a:t> A:</a:t>
            </a:r>
            <a:endParaRPr lang="es-ES" b="1" dirty="0"/>
          </a:p>
          <a:p>
            <a:pPr marL="0" lvl="0" indent="0">
              <a:buNone/>
            </a:pPr>
            <a:endParaRPr b="1" dirty="0"/>
          </a:p>
          <a:p>
            <a:pPr marL="0" lvl="0" indent="0">
              <a:buNone/>
            </a:pPr>
            <a:r>
              <a:rPr dirty="0" err="1"/>
              <a:t>Consideremos</a:t>
            </a:r>
            <a:r>
              <a:rPr dirty="0"/>
              <a:t> un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enfermedad</a:t>
            </a:r>
            <a:r>
              <a:rPr dirty="0"/>
              <a:t> con </a:t>
            </a:r>
            <a:r>
              <a:rPr dirty="0" err="1"/>
              <a:t>tres</a:t>
            </a:r>
            <a:r>
              <a:rPr dirty="0"/>
              <a:t> </a:t>
            </a:r>
            <a:r>
              <a:rPr dirty="0" err="1"/>
              <a:t>estadios</a:t>
            </a:r>
            <a:r>
              <a:rPr dirty="0"/>
              <a:t>.</a:t>
            </a:r>
          </a:p>
          <a:p>
            <a:pPr lvl="0"/>
            <a:r>
              <a:rPr dirty="0"/>
              <a:t>La </a:t>
            </a:r>
            <a:r>
              <a:rPr dirty="0" err="1"/>
              <a:t>etapa</a:t>
            </a:r>
            <a:r>
              <a:rPr dirty="0"/>
              <a:t> 1 es </a:t>
            </a:r>
            <a:r>
              <a:rPr dirty="0" err="1"/>
              <a:t>saludable</a:t>
            </a:r>
            <a:r>
              <a:rPr dirty="0"/>
              <a:t>, la </a:t>
            </a:r>
            <a:r>
              <a:rPr dirty="0" err="1"/>
              <a:t>etapa</a:t>
            </a:r>
            <a:r>
              <a:rPr dirty="0"/>
              <a:t> 2 es la </a:t>
            </a:r>
            <a:r>
              <a:rPr dirty="0" err="1"/>
              <a:t>enfermedad</a:t>
            </a:r>
            <a:r>
              <a:rPr dirty="0"/>
              <a:t> </a:t>
            </a:r>
            <a:r>
              <a:rPr dirty="0" err="1"/>
              <a:t>leve</a:t>
            </a:r>
            <a:r>
              <a:rPr dirty="0"/>
              <a:t>, y la </a:t>
            </a:r>
            <a:r>
              <a:rPr dirty="0" err="1"/>
              <a:t>etapa</a:t>
            </a:r>
            <a:r>
              <a:rPr dirty="0"/>
              <a:t> 3 es la </a:t>
            </a:r>
            <a:r>
              <a:rPr dirty="0" err="1"/>
              <a:t>enfermedad</a:t>
            </a:r>
            <a:r>
              <a:rPr dirty="0"/>
              <a:t> grave.</a:t>
            </a:r>
          </a:p>
          <a:p>
            <a:pPr lvl="0"/>
            <a:r>
              <a:rPr dirty="0"/>
              <a:t>Los </a:t>
            </a:r>
            <a:r>
              <a:rPr dirty="0" err="1"/>
              <a:t>individuos</a:t>
            </a:r>
            <a:r>
              <a:rPr dirty="0"/>
              <a:t> </a:t>
            </a:r>
            <a:r>
              <a:rPr dirty="0" err="1"/>
              <a:t>sanos</a:t>
            </a:r>
            <a:r>
              <a:rPr dirty="0"/>
              <a:t> </a:t>
            </a:r>
            <a:r>
              <a:rPr dirty="0" err="1"/>
              <a:t>permanecen</a:t>
            </a:r>
            <a:r>
              <a:rPr dirty="0"/>
              <a:t> </a:t>
            </a:r>
            <a:r>
              <a:rPr dirty="0" err="1"/>
              <a:t>sanos</a:t>
            </a:r>
            <a:r>
              <a:rPr dirty="0"/>
              <a:t>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probabilidad</a:t>
            </a:r>
            <a:r>
              <a:rPr dirty="0"/>
              <a:t> de 0,99 y </a:t>
            </a:r>
            <a:r>
              <a:rPr dirty="0" err="1"/>
              <a:t>desarrollan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enfermedad</a:t>
            </a:r>
            <a:r>
              <a:rPr dirty="0"/>
              <a:t> </a:t>
            </a:r>
            <a:r>
              <a:rPr dirty="0" err="1"/>
              <a:t>leve</a:t>
            </a:r>
            <a:r>
              <a:rPr dirty="0"/>
              <a:t>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probabilidad</a:t>
            </a:r>
            <a:r>
              <a:rPr dirty="0"/>
              <a:t> 0.01.</a:t>
            </a:r>
          </a:p>
          <a:p>
            <a:pPr lvl="0"/>
            <a:r>
              <a:rPr dirty="0"/>
              <a:t>Los </a:t>
            </a:r>
            <a:r>
              <a:rPr dirty="0" err="1"/>
              <a:t>individuos</a:t>
            </a:r>
            <a:r>
              <a:rPr dirty="0"/>
              <a:t> con </a:t>
            </a:r>
            <a:r>
              <a:rPr dirty="0" err="1"/>
              <a:t>enfermedad</a:t>
            </a:r>
            <a:r>
              <a:rPr dirty="0"/>
              <a:t> </a:t>
            </a:r>
            <a:r>
              <a:rPr dirty="0" err="1"/>
              <a:t>leve</a:t>
            </a:r>
            <a:r>
              <a:rPr dirty="0"/>
              <a:t> se </a:t>
            </a:r>
            <a:r>
              <a:rPr dirty="0" err="1"/>
              <a:t>curan</a:t>
            </a:r>
            <a:r>
              <a:rPr dirty="0"/>
              <a:t> y se </a:t>
            </a:r>
            <a:r>
              <a:rPr dirty="0" err="1"/>
              <a:t>convierten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sanos</a:t>
            </a:r>
            <a:r>
              <a:rPr dirty="0"/>
              <a:t> con </a:t>
            </a:r>
            <a:r>
              <a:rPr dirty="0" err="1"/>
              <a:t>probabilidad</a:t>
            </a:r>
            <a:r>
              <a:rPr dirty="0"/>
              <a:t> 0,5, </a:t>
            </a:r>
            <a:r>
              <a:rPr dirty="0" err="1"/>
              <a:t>permanecen</a:t>
            </a:r>
            <a:r>
              <a:rPr dirty="0"/>
              <a:t> con </a:t>
            </a:r>
            <a:r>
              <a:rPr dirty="0" err="1"/>
              <a:t>enfermedad</a:t>
            </a:r>
            <a:r>
              <a:rPr dirty="0"/>
              <a:t> </a:t>
            </a:r>
            <a:r>
              <a:rPr dirty="0" err="1"/>
              <a:t>leve</a:t>
            </a:r>
            <a:r>
              <a:rPr dirty="0"/>
              <a:t> con </a:t>
            </a:r>
            <a:r>
              <a:rPr dirty="0" err="1"/>
              <a:t>probabilidad</a:t>
            </a:r>
            <a:r>
              <a:rPr dirty="0"/>
              <a:t> 0,4, y </a:t>
            </a:r>
            <a:r>
              <a:rPr dirty="0" err="1"/>
              <a:t>progresan</a:t>
            </a:r>
            <a:r>
              <a:rPr dirty="0"/>
              <a:t> a la </a:t>
            </a:r>
            <a:r>
              <a:rPr dirty="0" err="1"/>
              <a:t>enfermedad</a:t>
            </a:r>
            <a:r>
              <a:rPr dirty="0"/>
              <a:t> grave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probabilidad</a:t>
            </a:r>
            <a:r>
              <a:rPr dirty="0"/>
              <a:t> de 0,1.</a:t>
            </a:r>
          </a:p>
          <a:p>
            <a:pPr lvl="0"/>
            <a:r>
              <a:rPr dirty="0"/>
              <a:t>Por </a:t>
            </a:r>
            <a:r>
              <a:rPr dirty="0" err="1"/>
              <a:t>último</a:t>
            </a:r>
            <a:r>
              <a:rPr dirty="0"/>
              <a:t>, </a:t>
            </a:r>
            <a:r>
              <a:rPr dirty="0" err="1"/>
              <a:t>los</a:t>
            </a:r>
            <a:r>
              <a:rPr dirty="0"/>
              <a:t> que </a:t>
            </a:r>
            <a:r>
              <a:rPr dirty="0" err="1"/>
              <a:t>tienen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enfermedad</a:t>
            </a:r>
            <a:r>
              <a:rPr dirty="0"/>
              <a:t> grave </a:t>
            </a:r>
            <a:r>
              <a:rPr dirty="0" err="1"/>
              <a:t>permanecen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ese </a:t>
            </a:r>
            <a:r>
              <a:rPr dirty="0" err="1"/>
              <a:t>estado</a:t>
            </a:r>
            <a:r>
              <a:rPr dirty="0"/>
              <a:t> con </a:t>
            </a:r>
            <a:r>
              <a:rPr dirty="0" err="1"/>
              <a:t>probabilidad</a:t>
            </a:r>
            <a:r>
              <a:rPr dirty="0"/>
              <a:t> 0,75, y </a:t>
            </a:r>
            <a:r>
              <a:rPr dirty="0" err="1"/>
              <a:t>mejoran</a:t>
            </a:r>
            <a:r>
              <a:rPr dirty="0"/>
              <a:t> a </a:t>
            </a:r>
            <a:r>
              <a:rPr dirty="0" err="1"/>
              <a:t>enfermedad</a:t>
            </a:r>
            <a:r>
              <a:rPr dirty="0"/>
              <a:t> </a:t>
            </a:r>
            <a:r>
              <a:rPr dirty="0" err="1"/>
              <a:t>leve</a:t>
            </a:r>
            <a:r>
              <a:rPr dirty="0"/>
              <a:t> con </a:t>
            </a:r>
            <a:r>
              <a:rPr dirty="0" err="1"/>
              <a:t>probabilidad</a:t>
            </a:r>
            <a:r>
              <a:rPr dirty="0"/>
              <a:t> 0,25.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Esto describe una cadena de Markov con tres estados:</a:t>
            </a:r>
          </a:p>
        </p:txBody>
      </p:sp>
      <p:pic>
        <p:nvPicPr>
          <p:cNvPr id="3" name="Picture 1" descr="fig:  Diagrama%20de%20estado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71800" y="1193800"/>
            <a:ext cx="320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Diagrama de Estados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Que </a:t>
                </a:r>
                <a:r>
                  <a:rPr dirty="0" err="1"/>
                  <a:t>corresponde</a:t>
                </a:r>
                <a:r>
                  <a:rPr dirty="0"/>
                  <a:t> a la </a:t>
                </a:r>
                <a:r>
                  <a:rPr dirty="0" err="1"/>
                  <a:t>matríz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dirty="0"/>
                  <a:t>:</a:t>
                </a:r>
                <a:endParaRPr lang="es-E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0.00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0.00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 ahora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3" y="1055364"/>
            <a:ext cx="8704728" cy="3767647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 err="1"/>
              <a:t>Simulando</a:t>
            </a:r>
            <a:r>
              <a:rPr dirty="0"/>
              <a:t> dos </a:t>
            </a:r>
            <a:r>
              <a:rPr dirty="0" err="1"/>
              <a:t>individuos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10000 pasos, uno que </a:t>
            </a:r>
            <a:r>
              <a:rPr dirty="0" err="1"/>
              <a:t>comienza</a:t>
            </a:r>
            <a:r>
              <a:rPr dirty="0"/>
              <a:t> </a:t>
            </a:r>
            <a:r>
              <a:rPr dirty="0" err="1"/>
              <a:t>sano</a:t>
            </a:r>
            <a:r>
              <a:rPr dirty="0"/>
              <a:t> y </a:t>
            </a:r>
            <a:r>
              <a:rPr dirty="0" err="1"/>
              <a:t>otro</a:t>
            </a:r>
            <a:r>
              <a:rPr dirty="0"/>
              <a:t> que </a:t>
            </a:r>
            <a:r>
              <a:rPr dirty="0" err="1"/>
              <a:t>comienza</a:t>
            </a:r>
            <a:r>
              <a:rPr dirty="0"/>
              <a:t>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enfermedad</a:t>
            </a:r>
            <a:r>
              <a:rPr dirty="0"/>
              <a:t> grave:</a:t>
            </a:r>
            <a:endParaRPr lang="es-E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b="1" dirty="0"/>
              <a:t>1. </a:t>
            </a:r>
            <a:r>
              <a:rPr b="1" dirty="0" err="1"/>
              <a:t>Parte</a:t>
            </a:r>
            <a:r>
              <a:rPr b="1" dirty="0"/>
              <a:t> </a:t>
            </a:r>
            <a:r>
              <a:rPr b="1" dirty="0" err="1"/>
              <a:t>saludable</a:t>
            </a:r>
            <a:r>
              <a:rPr b="1" dirty="0"/>
              <a:t>:</a:t>
            </a:r>
            <a:endParaRPr lang="es-ES" b="1" dirty="0"/>
          </a:p>
          <a:p>
            <a:pPr marL="0" lvl="0" indent="0">
              <a:buNone/>
            </a:pPr>
            <a:endParaRPr b="1" dirty="0"/>
          </a:p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#instancia la </a:t>
            </a:r>
            <a:r>
              <a:rPr dirty="0" err="1">
                <a:solidFill>
                  <a:srgbClr val="5E5E5E"/>
                </a:solidFill>
                <a:latin typeface="Courier"/>
              </a:rPr>
              <a:t>matriz</a:t>
            </a:r>
            <a:r>
              <a:rPr dirty="0">
                <a:solidFill>
                  <a:srgbClr val="5E5E5E"/>
                </a:solidFill>
                <a:latin typeface="Courier"/>
              </a:rPr>
              <a:t> P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P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matrix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 </a:t>
            </a:r>
            <a:r>
              <a:rPr dirty="0">
                <a:solidFill>
                  <a:srgbClr val="AD0000"/>
                </a:solidFill>
                <a:latin typeface="Courier"/>
              </a:rPr>
              <a:t>0.99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0.01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0.5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0.4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0.25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0.75</a:t>
            </a:r>
            <a:r>
              <a:rPr dirty="0">
                <a:solidFill>
                  <a:srgbClr val="003B4F"/>
                </a:solidFill>
                <a:latin typeface="Courier"/>
              </a:rPr>
              <a:t>), 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byrow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#reserva </a:t>
            </a:r>
            <a:r>
              <a:rPr dirty="0" err="1">
                <a:solidFill>
                  <a:srgbClr val="5E5E5E"/>
                </a:solidFill>
                <a:latin typeface="Courier"/>
              </a:rPr>
              <a:t>memoria</a:t>
            </a:r>
            <a:r>
              <a:rPr dirty="0">
                <a:solidFill>
                  <a:srgbClr val="5E5E5E"/>
                </a:solidFill>
                <a:latin typeface="Courier"/>
              </a:rPr>
              <a:t> para 10000 </a:t>
            </a:r>
            <a:r>
              <a:rPr dirty="0" err="1">
                <a:solidFill>
                  <a:srgbClr val="5E5E5E"/>
                </a:solidFill>
                <a:latin typeface="Courier"/>
              </a:rPr>
              <a:t>estados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healthy &lt;- </a:t>
            </a:r>
            <a:r>
              <a:rPr dirty="0">
                <a:solidFill>
                  <a:srgbClr val="4758AB"/>
                </a:solidFill>
                <a:latin typeface="Courier"/>
              </a:rPr>
              <a:t>numeric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10000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#inicializa </a:t>
            </a:r>
            <a:r>
              <a:rPr dirty="0" err="1">
                <a:solidFill>
                  <a:srgbClr val="5E5E5E"/>
                </a:solidFill>
                <a:latin typeface="Courier"/>
              </a:rPr>
              <a:t>en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estado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saludable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healthy[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 &lt;-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#Pasa por 10000 </a:t>
            </a:r>
            <a:r>
              <a:rPr dirty="0" err="1">
                <a:solidFill>
                  <a:srgbClr val="5E5E5E"/>
                </a:solidFill>
                <a:latin typeface="Courier"/>
              </a:rPr>
              <a:t>momentos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for (t in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9999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healthy[t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 &lt;- </a:t>
            </a:r>
            <a:r>
              <a:rPr dirty="0">
                <a:solidFill>
                  <a:srgbClr val="4758AB"/>
                </a:solidFill>
                <a:latin typeface="Courier"/>
              </a:rPr>
              <a:t>sample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size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prob =</a:t>
            </a:r>
            <a:r>
              <a:rPr dirty="0">
                <a:solidFill>
                  <a:srgbClr val="003B4F"/>
                </a:solidFill>
                <a:latin typeface="Courier"/>
              </a:rPr>
              <a:t> P[healthy[t], ])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</a:t>
            </a:r>
            <a:r>
              <a:rPr dirty="0" err="1">
                <a:solidFill>
                  <a:srgbClr val="5E5E5E"/>
                </a:solidFill>
                <a:latin typeface="Courier"/>
              </a:rPr>
              <a:t>Frecuencias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table</a:t>
            </a:r>
            <a:r>
              <a:rPr dirty="0">
                <a:solidFill>
                  <a:srgbClr val="003B4F"/>
                </a:solidFill>
                <a:latin typeface="Courier"/>
              </a:rPr>
              <a:t>(healthy)</a:t>
            </a:r>
          </a:p>
          <a:p>
            <a:pPr lvl="0" indent="0">
              <a:buNone/>
            </a:pPr>
            <a:endParaRPr lang="es-ES"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healthy
   1    2    3 
9653  212  135 </a:t>
            </a:r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b="1" dirty="0"/>
              <a:t>¿</a:t>
            </a:r>
            <a:r>
              <a:rPr b="1" dirty="0" err="1"/>
              <a:t>Cómo</a:t>
            </a:r>
            <a:r>
              <a:rPr b="1" dirty="0"/>
              <a:t> </a:t>
            </a:r>
            <a:r>
              <a:rPr b="1" dirty="0" err="1"/>
              <a:t>será</a:t>
            </a:r>
            <a:r>
              <a:rPr b="1" dirty="0"/>
              <a:t> </a:t>
            </a:r>
            <a:r>
              <a:rPr b="1" dirty="0" err="1"/>
              <a:t>partiendo</a:t>
            </a:r>
            <a:r>
              <a:rPr b="1" dirty="0"/>
              <a:t> del </a:t>
            </a:r>
            <a:r>
              <a:rPr b="1" dirty="0" err="1"/>
              <a:t>estado</a:t>
            </a:r>
            <a:r>
              <a:rPr b="1" dirty="0"/>
              <a:t> grave?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 Parte grave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426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#Reserva </a:t>
            </a:r>
            <a:r>
              <a:rPr dirty="0" err="1">
                <a:solidFill>
                  <a:srgbClr val="5E5E5E"/>
                </a:solidFill>
                <a:latin typeface="Courier"/>
              </a:rPr>
              <a:t>memoria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sick &lt;- </a:t>
            </a:r>
            <a:r>
              <a:rPr dirty="0">
                <a:solidFill>
                  <a:srgbClr val="4758AB"/>
                </a:solidFill>
                <a:latin typeface="Courier"/>
              </a:rPr>
              <a:t>numeric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10000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#Inicializa </a:t>
            </a:r>
            <a:r>
              <a:rPr dirty="0" err="1">
                <a:solidFill>
                  <a:srgbClr val="5E5E5E"/>
                </a:solidFill>
                <a:latin typeface="Courier"/>
              </a:rPr>
              <a:t>el</a:t>
            </a:r>
            <a:r>
              <a:rPr dirty="0">
                <a:solidFill>
                  <a:srgbClr val="5E5E5E"/>
                </a:solidFill>
                <a:latin typeface="Courier"/>
              </a:rPr>
              <a:t> </a:t>
            </a:r>
            <a:r>
              <a:rPr dirty="0" err="1">
                <a:solidFill>
                  <a:srgbClr val="5E5E5E"/>
                </a:solidFill>
                <a:latin typeface="Courier"/>
              </a:rPr>
              <a:t>estado</a:t>
            </a:r>
            <a:r>
              <a:rPr dirty="0">
                <a:solidFill>
                  <a:srgbClr val="5E5E5E"/>
                </a:solidFill>
                <a:latin typeface="Courier"/>
              </a:rPr>
              <a:t> grave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sick[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 &lt;- 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#Pasa por 10000 </a:t>
            </a:r>
            <a:r>
              <a:rPr dirty="0" err="1">
                <a:solidFill>
                  <a:srgbClr val="5E5E5E"/>
                </a:solidFill>
                <a:latin typeface="Courier"/>
              </a:rPr>
              <a:t>momentos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for (t in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9999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sick[t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 &lt;- </a:t>
            </a:r>
            <a:r>
              <a:rPr dirty="0">
                <a:solidFill>
                  <a:srgbClr val="4758AB"/>
                </a:solidFill>
                <a:latin typeface="Courier"/>
              </a:rPr>
              <a:t>sample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size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prob =</a:t>
            </a:r>
            <a:r>
              <a:rPr dirty="0">
                <a:solidFill>
                  <a:srgbClr val="003B4F"/>
                </a:solidFill>
                <a:latin typeface="Courier"/>
              </a:rPr>
              <a:t> P[sick[t], ])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</a:t>
            </a:r>
            <a:r>
              <a:rPr dirty="0" err="1">
                <a:solidFill>
                  <a:srgbClr val="5E5E5E"/>
                </a:solidFill>
                <a:latin typeface="Courier"/>
              </a:rPr>
              <a:t>Frecuencias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table</a:t>
            </a:r>
            <a:r>
              <a:rPr dirty="0">
                <a:solidFill>
                  <a:srgbClr val="003B4F"/>
                </a:solidFill>
                <a:latin typeface="Courier"/>
              </a:rPr>
              <a:t>(sick)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sick
   1    2    3 
9701  214   85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dirty="0"/>
              <a:t>Caso</a:t>
            </a:r>
            <a:r>
              <a:rPr dirty="0"/>
              <a:t>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Al arrendar camiones de mudanzas necesita aplicar un cargo por traslado para cubrir el costo de enviar camiones desde áreas en las que hay sobrantes a otros lugares en los que se necesitan.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Para esto: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 desea determinar la proporción del número total de camiones que, a largo plazo, acabaran en cada una de las áreas de arriendo.</a:t>
            </a:r>
          </a:p>
          <a:p>
            <a:pPr lvl="0"/>
            <a:r>
              <a:t>Si las proporciones son aproximadamente las mismas, el cargo por traslado será innecesario. Si no es así, el cargo dependerá de la proporción del total que termine en cada región.</a:t>
            </a:r>
          </a:p>
          <a:p>
            <a:pPr lvl="0"/>
            <a:r>
              <a:t>Hay 3 regiones: Norte, Centro y Sur.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9" y="205978"/>
            <a:ext cx="8346141" cy="1013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br>
              <a:rPr lang="es-ES" dirty="0"/>
            </a:br>
            <a:r>
              <a:rPr dirty="0"/>
              <a:t>La </a:t>
            </a:r>
            <a:r>
              <a:rPr dirty="0" err="1"/>
              <a:t>proporción</a:t>
            </a:r>
            <a:r>
              <a:rPr dirty="0"/>
              <a:t> de </a:t>
            </a:r>
            <a:r>
              <a:rPr dirty="0" err="1"/>
              <a:t>camiones</a:t>
            </a:r>
            <a:r>
              <a:rPr dirty="0"/>
              <a:t> que se </a:t>
            </a:r>
            <a:r>
              <a:rPr dirty="0" err="1"/>
              <a:t>regresan</a:t>
            </a:r>
            <a:r>
              <a:rPr dirty="0"/>
              <a:t> a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región</a:t>
            </a:r>
            <a:r>
              <a:rPr dirty="0"/>
              <a:t> de un </a:t>
            </a:r>
            <a:r>
              <a:rPr dirty="0" err="1"/>
              <a:t>mes</a:t>
            </a:r>
            <a:r>
              <a:rPr dirty="0"/>
              <a:t> a </a:t>
            </a:r>
            <a:r>
              <a:rPr dirty="0" err="1"/>
              <a:t>otro</a:t>
            </a:r>
            <a:r>
              <a:rPr dirty="0"/>
              <a:t> se </a:t>
            </a:r>
            <a:r>
              <a:rPr dirty="0" err="1"/>
              <a:t>muestra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siguiente</a:t>
            </a:r>
            <a:r>
              <a:rPr dirty="0"/>
              <a:t> </a:t>
            </a:r>
            <a:r>
              <a:rPr dirty="0" err="1"/>
              <a:t>tabla</a:t>
            </a:r>
            <a:r>
              <a:rPr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8B688E-B54F-605C-0983-54303F9D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5" y="2105051"/>
            <a:ext cx="3397028" cy="13124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Presentación en pantalla (16:9)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</vt:lpstr>
      <vt:lpstr>Office Theme</vt:lpstr>
      <vt:lpstr>Cadena de MArkov</vt:lpstr>
      <vt:lpstr>Cadenas de Markov</vt:lpstr>
      <vt:lpstr>Esto describe una cadena de Markov con tres estados:</vt:lpstr>
      <vt:lpstr>Presentación de PowerPoint</vt:lpstr>
      <vt:lpstr>Y ahora</vt:lpstr>
      <vt:lpstr>2. Parte grave</vt:lpstr>
      <vt:lpstr>Caso B</vt:lpstr>
      <vt:lpstr>Para esto:</vt:lpstr>
      <vt:lpstr> La proporción de camiones que se regresan a cada región de un mes a otro se muestra en la siguiente tabla:</vt:lpstr>
      <vt:lpstr>Dado el patrón de movimiento de los camiones, la empresa está interesada en saber lo siguiente:</vt:lpstr>
      <vt:lpstr>Gráfico</vt:lpstr>
      <vt:lpstr>Desplazamiento de los camiones:</vt:lpstr>
      <vt:lpstr>Predicción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 de MArkov</dc:title>
  <dc:creator>Guillermo Durán González</dc:creator>
  <cp:keywords/>
  <cp:lastModifiedBy>Guillermo Bernardo Duran Gonzalez</cp:lastModifiedBy>
  <cp:revision>1</cp:revision>
  <dcterms:created xsi:type="dcterms:W3CDTF">2022-10-25T17:51:45Z</dcterms:created>
  <dcterms:modified xsi:type="dcterms:W3CDTF">2022-10-25T18:02:56Z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