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14" d="100"/>
          <a:sy n="114" d="100"/>
        </p:scale>
        <p:origin x="636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Monte Carlo Integración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Guillermo Durán González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Un ejemplo no tan sencillo: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nary>
                    <m:naryPr>
                      <m:limLoc m:val="subSup"/>
                      <m:ctrlPr>
                        <a:rPr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∞</m:t>
                      </m:r>
                    </m:sup>
                    <m:e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exp</m:t>
                      </m:r>
                    </m:e>
                  </m:nary>
                  <m:d>
                    <m:dPr>
                      <m:begChr m:val="["/>
                      <m:endChr m:val="]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e>
                  </m:d>
                  <m:r>
                    <a:rPr>
                      <a:latin typeface="Cambria Math" panose="02040503050406030204" pitchFamily="18" charset="0"/>
                    </a:rPr>
                    <m:t>𝑑𝑥</m:t>
                  </m:r>
                </m:oMath>
              </m:oMathPara>
            </a14:m>
            <a:endParaRPr dirty="0"/>
          </a:p>
          <a:p>
            <a:pPr marL="0" lvl="0" indent="0">
              <a:buNone/>
            </a:pP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Consideraciones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 algn="just">
                  <a:buNone/>
                </a:pPr>
                <a:r>
                  <a:rPr dirty="0"/>
                  <a:t>La </a:t>
                </a:r>
                <a:r>
                  <a:rPr dirty="0" err="1"/>
                  <a:t>densidad</a:t>
                </a:r>
                <a:r>
                  <a:rPr dirty="0"/>
                  <a:t> </a:t>
                </a:r>
                <a:r>
                  <a:rPr dirty="0" err="1"/>
                  <a:t>uniforme</a:t>
                </a:r>
                <a:r>
                  <a:rPr dirty="0"/>
                  <a:t> no es la </a:t>
                </a:r>
                <a:r>
                  <a:rPr dirty="0" err="1"/>
                  <a:t>única</a:t>
                </a:r>
                <a:r>
                  <a:rPr dirty="0"/>
                  <a:t> </a:t>
                </a:r>
                <a:r>
                  <a:rPr dirty="0" err="1"/>
                  <a:t>densidad</a:t>
                </a:r>
                <a:r>
                  <a:rPr dirty="0"/>
                  <a:t> que </a:t>
                </a:r>
                <a:r>
                  <a:rPr dirty="0" err="1"/>
                  <a:t>puede</a:t>
                </a:r>
                <a:r>
                  <a:rPr dirty="0"/>
                  <a:t> </a:t>
                </a:r>
                <a:r>
                  <a:rPr dirty="0" err="1"/>
                  <a:t>utilizarse</a:t>
                </a:r>
                <a:r>
                  <a:rPr dirty="0"/>
                  <a:t> </a:t>
                </a:r>
                <a:r>
                  <a:rPr dirty="0" err="1"/>
                  <a:t>en</a:t>
                </a:r>
                <a:r>
                  <a:rPr dirty="0"/>
                  <a:t> </a:t>
                </a:r>
                <a:r>
                  <a:rPr dirty="0" err="1"/>
                  <a:t>integración</a:t>
                </a:r>
                <a:r>
                  <a:rPr dirty="0"/>
                  <a:t> de Monte Carlo. Si la </a:t>
                </a:r>
                <a:r>
                  <a:rPr dirty="0" err="1"/>
                  <a:t>densidad</a:t>
                </a:r>
                <a:r>
                  <a:rPr dirty="0"/>
                  <a:t> de X es f(x), </a:t>
                </a:r>
                <a:r>
                  <a:rPr dirty="0" err="1"/>
                  <a:t>entonces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𝑑𝑥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dirty="0"/>
                  <a:t> por lo que </a:t>
                </a:r>
                <a:r>
                  <a:rPr dirty="0" err="1"/>
                  <a:t>podemos</a:t>
                </a:r>
                <a:r>
                  <a:rPr dirty="0"/>
                  <a:t> </a:t>
                </a:r>
                <a:r>
                  <a:rPr dirty="0" err="1"/>
                  <a:t>aproximar</a:t>
                </a:r>
                <a:r>
                  <a:rPr dirty="0"/>
                  <a:t> </a:t>
                </a:r>
                <a:r>
                  <a:rPr dirty="0" err="1"/>
                  <a:t>esta</a:t>
                </a:r>
                <a:r>
                  <a:rPr dirty="0"/>
                  <a:t> </a:t>
                </a:r>
                <a:r>
                  <a:rPr dirty="0" err="1"/>
                  <a:t>última</a:t>
                </a:r>
                <a:r>
                  <a:rPr dirty="0"/>
                  <a:t> </a:t>
                </a:r>
                <a:r>
                  <a:rPr dirty="0" err="1"/>
                  <a:t>mediante</a:t>
                </a:r>
                <a:r>
                  <a:rPr dirty="0"/>
                  <a:t> </a:t>
                </a:r>
                <a:r>
                  <a:rPr dirty="0" err="1"/>
                  <a:t>promedios</a:t>
                </a:r>
                <a:r>
                  <a:rPr dirty="0"/>
                  <a:t> </a:t>
                </a:r>
                <a:r>
                  <a:rPr dirty="0" err="1"/>
                  <a:t>muestrales</a:t>
                </a:r>
                <a:r>
                  <a:rPr dirty="0"/>
                  <a:t> de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/</m:t>
                    </m:r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dirty="0"/>
                  <a:t>.</a:t>
                </a:r>
              </a:p>
              <a:p>
                <a:pPr lvl="0" indent="0">
                  <a:buNone/>
                </a:pPr>
                <a:endParaRPr lang="es-ES" dirty="0">
                  <a:solidFill>
                    <a:srgbClr val="003B4F"/>
                  </a:solidFill>
                  <a:latin typeface="Courier"/>
                </a:endParaRPr>
              </a:p>
              <a:p>
                <a:pPr lvl="0" indent="0">
                  <a:buNone/>
                </a:pPr>
                <a:r>
                  <a:rPr dirty="0">
                    <a:solidFill>
                      <a:srgbClr val="003B4F"/>
                    </a:solidFill>
                    <a:latin typeface="Courier"/>
                  </a:rPr>
                  <a:t>X &lt;- </a:t>
                </a:r>
                <a:r>
                  <a:rPr dirty="0" err="1">
                    <a:solidFill>
                      <a:srgbClr val="4758AB"/>
                    </a:solidFill>
                    <a:latin typeface="Courier"/>
                  </a:rPr>
                  <a:t>rexp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 dirty="0">
                    <a:solidFill>
                      <a:srgbClr val="AD0000"/>
                    </a:solidFill>
                    <a:latin typeface="Courier"/>
                  </a:rPr>
                  <a:t>100000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)</a:t>
                </a:r>
                <a:br>
                  <a:rPr dirty="0"/>
                </a:br>
                <a:r>
                  <a:rPr dirty="0">
                    <a:solidFill>
                      <a:srgbClr val="4758AB"/>
                    </a:solidFill>
                    <a:latin typeface="Courier"/>
                  </a:rPr>
                  <a:t>mean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( </a:t>
                </a:r>
                <a:r>
                  <a:rPr dirty="0">
                    <a:solidFill>
                      <a:srgbClr val="4758AB"/>
                    </a:solidFill>
                    <a:latin typeface="Courier"/>
                  </a:rPr>
                  <a:t>exp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( </a:t>
                </a:r>
                <a:r>
                  <a:rPr dirty="0">
                    <a:solidFill>
                      <a:srgbClr val="5E5E5E"/>
                    </a:solidFill>
                    <a:latin typeface="Courier"/>
                  </a:rPr>
                  <a:t>-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(X </a:t>
                </a:r>
                <a:r>
                  <a:rPr dirty="0"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dirty="0"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)</a:t>
                </a:r>
                <a:r>
                  <a:rPr dirty="0">
                    <a:solidFill>
                      <a:srgbClr val="5E5E5E"/>
                    </a:solidFill>
                    <a:latin typeface="Courier"/>
                  </a:rPr>
                  <a:t>^</a:t>
                </a:r>
                <a:r>
                  <a:rPr dirty="0"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 ) </a:t>
                </a:r>
                <a:r>
                  <a:rPr dirty="0"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dirty="0" err="1">
                    <a:solidFill>
                      <a:srgbClr val="4758AB"/>
                    </a:solidFill>
                    <a:latin typeface="Courier"/>
                  </a:rPr>
                  <a:t>dexp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(X) )</a:t>
                </a:r>
              </a:p>
              <a:p>
                <a:pPr lvl="0" indent="0">
                  <a:buNone/>
                </a:pPr>
                <a:r>
                  <a:rPr dirty="0">
                    <a:latin typeface="Courier"/>
                  </a:rPr>
                  <a:t>[1] 0.1392707</a:t>
                </a:r>
              </a:p>
              <a:p>
                <a:pPr lvl="0" indent="0">
                  <a:buNone/>
                </a:pPr>
                <a:r>
                  <a:rPr i="1" dirty="0">
                    <a:solidFill>
                      <a:srgbClr val="5E5E5E"/>
                    </a:solidFill>
                    <a:latin typeface="Courier"/>
                  </a:rPr>
                  <a:t>## [1] 0.140112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 r="-963" b="-305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En fin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None/>
            </a:pPr>
            <a:r>
              <a:rPr dirty="0"/>
              <a:t>La </a:t>
            </a:r>
            <a:r>
              <a:rPr dirty="0" err="1"/>
              <a:t>integración</a:t>
            </a:r>
            <a:r>
              <a:rPr dirty="0"/>
              <a:t> de Monte Carlo no </a:t>
            </a:r>
            <a:r>
              <a:rPr dirty="0" err="1"/>
              <a:t>siempre</a:t>
            </a:r>
            <a:r>
              <a:rPr dirty="0"/>
              <a:t> </a:t>
            </a:r>
            <a:r>
              <a:rPr dirty="0" err="1"/>
              <a:t>tiene</a:t>
            </a:r>
            <a:r>
              <a:rPr dirty="0"/>
              <a:t> </a:t>
            </a:r>
            <a:r>
              <a:rPr dirty="0" err="1"/>
              <a:t>éxito</a:t>
            </a:r>
            <a:r>
              <a:rPr dirty="0"/>
              <a:t>: a </a:t>
            </a:r>
            <a:r>
              <a:rPr dirty="0" err="1"/>
              <a:t>veces</a:t>
            </a:r>
            <a:r>
              <a:rPr dirty="0"/>
              <a:t> la </a:t>
            </a:r>
            <a:r>
              <a:rPr dirty="0" err="1"/>
              <a:t>relación</a:t>
            </a:r>
            <a:r>
              <a:rPr dirty="0"/>
              <a:t> g(X)/f(X) </a:t>
            </a:r>
            <a:r>
              <a:rPr dirty="0" err="1"/>
              <a:t>varía</a:t>
            </a:r>
            <a:r>
              <a:rPr dirty="0"/>
              <a:t> tanto que la media </a:t>
            </a:r>
            <a:r>
              <a:rPr dirty="0" err="1"/>
              <a:t>muestral</a:t>
            </a:r>
            <a:r>
              <a:rPr dirty="0"/>
              <a:t> no converge. </a:t>
            </a:r>
            <a:r>
              <a:rPr dirty="0" err="1"/>
              <a:t>Intente</a:t>
            </a:r>
            <a:r>
              <a:rPr dirty="0"/>
              <a:t> </a:t>
            </a:r>
            <a:r>
              <a:rPr dirty="0" err="1"/>
              <a:t>elegir</a:t>
            </a:r>
            <a:r>
              <a:rPr dirty="0"/>
              <a:t> f(x) para que </a:t>
            </a:r>
            <a:r>
              <a:rPr dirty="0" err="1"/>
              <a:t>esta</a:t>
            </a:r>
            <a:r>
              <a:rPr dirty="0"/>
              <a:t> </a:t>
            </a:r>
            <a:r>
              <a:rPr dirty="0" err="1"/>
              <a:t>relación</a:t>
            </a:r>
            <a:r>
              <a:rPr dirty="0"/>
              <a:t> sea </a:t>
            </a:r>
            <a:r>
              <a:rPr dirty="0" err="1"/>
              <a:t>aproximadamenteconstante</a:t>
            </a:r>
            <a:r>
              <a:rPr dirty="0"/>
              <a:t>, y </a:t>
            </a:r>
            <a:r>
              <a:rPr dirty="0" err="1"/>
              <a:t>evitar</a:t>
            </a:r>
            <a:r>
              <a:rPr dirty="0"/>
              <a:t> </a:t>
            </a:r>
            <a:r>
              <a:rPr dirty="0" err="1"/>
              <a:t>situaciones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las que g(x)/f(x) </a:t>
            </a:r>
            <a:r>
              <a:rPr dirty="0" err="1"/>
              <a:t>pueda</a:t>
            </a:r>
            <a:r>
              <a:rPr dirty="0"/>
              <a:t> ser </a:t>
            </a:r>
            <a:r>
              <a:rPr dirty="0" err="1"/>
              <a:t>arbitrariamente</a:t>
            </a:r>
            <a:r>
              <a:rPr dirty="0"/>
              <a:t> </a:t>
            </a:r>
            <a:r>
              <a:rPr dirty="0" err="1"/>
              <a:t>grande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 Integración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34375"/>
                <a:ext cx="8229600" cy="3394472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Sea g(x) </a:t>
                </a:r>
                <a:r>
                  <a:rPr dirty="0" err="1"/>
                  <a:t>una</a:t>
                </a:r>
                <a:r>
                  <a:rPr dirty="0"/>
                  <a:t> </a:t>
                </a:r>
                <a:r>
                  <a:rPr dirty="0" err="1"/>
                  <a:t>función</a:t>
                </a:r>
                <a:r>
                  <a:rPr dirty="0"/>
                  <a:t> integrable </a:t>
                </a:r>
                <a:r>
                  <a:rPr dirty="0" err="1"/>
                  <a:t>en</a:t>
                </a:r>
                <a:r>
                  <a:rPr dirty="0"/>
                  <a:t> [</a:t>
                </a:r>
                <a:r>
                  <a:rPr dirty="0" err="1"/>
                  <a:t>a,b</a:t>
                </a:r>
                <a:r>
                  <a:rPr dirty="0"/>
                  <a:t>], </a:t>
                </a:r>
                <a:r>
                  <a:rPr dirty="0" err="1"/>
                  <a:t>el</a:t>
                </a:r>
                <a:r>
                  <a:rPr dirty="0"/>
                  <a:t> </a:t>
                </a:r>
                <a:r>
                  <a:rPr dirty="0" err="1"/>
                  <a:t>área</a:t>
                </a:r>
                <a:r>
                  <a:rPr dirty="0"/>
                  <a:t> de la </a:t>
                </a:r>
                <a:r>
                  <a:rPr dirty="0" err="1"/>
                  <a:t>región</a:t>
                </a:r>
                <a:r>
                  <a:rPr dirty="0"/>
                  <a:t> con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𝑎</m:t>
                    </m:r>
                    <m:r>
                      <a:rPr>
                        <a:latin typeface="Cambria Math" panose="02040503050406030204" pitchFamily="18" charset="0"/>
                      </a:rPr>
                      <m:t>&lt;</m:t>
                    </m:r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  <m:r>
                      <a:rPr>
                        <a:latin typeface="Cambria Math" panose="02040503050406030204" pitchFamily="18" charset="0"/>
                      </a:rPr>
                      <m:t>&lt;</m:t>
                    </m:r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dirty="0"/>
                  <a:t> y entre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dirty="0"/>
                  <a:t> (</a:t>
                </a:r>
                <a:r>
                  <a:rPr dirty="0" err="1"/>
                  <a:t>donde</a:t>
                </a:r>
                <a:r>
                  <a:rPr dirty="0"/>
                  <a:t> </a:t>
                </a:r>
                <a:r>
                  <a:rPr dirty="0" err="1"/>
                  <a:t>los</a:t>
                </a:r>
                <a:r>
                  <a:rPr dirty="0"/>
                  <a:t> </a:t>
                </a:r>
                <a:r>
                  <a:rPr dirty="0" err="1"/>
                  <a:t>valores</a:t>
                </a:r>
                <a:r>
                  <a:rPr dirty="0"/>
                  <a:t> </a:t>
                </a:r>
                <a:r>
                  <a:rPr dirty="0" err="1"/>
                  <a:t>negativos</a:t>
                </a:r>
                <a:r>
                  <a:rPr dirty="0"/>
                  <a:t> </a:t>
                </a:r>
                <a:r>
                  <a:rPr dirty="0" err="1"/>
                  <a:t>cuentan</a:t>
                </a:r>
                <a:r>
                  <a:rPr dirty="0"/>
                  <a:t> </a:t>
                </a:r>
                <a:r>
                  <a:rPr dirty="0" err="1"/>
                  <a:t>como</a:t>
                </a:r>
                <a:r>
                  <a:rPr dirty="0"/>
                  <a:t> </a:t>
                </a:r>
                <a:r>
                  <a:rPr dirty="0" err="1"/>
                  <a:t>áreas</a:t>
                </a:r>
                <a:r>
                  <a:rPr dirty="0"/>
                  <a:t> </a:t>
                </a:r>
                <a:r>
                  <a:rPr dirty="0" err="1"/>
                  <a:t>negativas</a:t>
                </a:r>
                <a:r>
                  <a:rPr dirty="0"/>
                  <a:t>), </a:t>
                </a:r>
                <a:r>
                  <a:rPr dirty="0" err="1"/>
                  <a:t>esta</a:t>
                </a:r>
                <a:r>
                  <a:rPr dirty="0"/>
                  <a:t> dada por:</a:t>
                </a:r>
                <a:endParaRPr lang="es-ES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34375"/>
                <a:ext cx="8229600" cy="3394472"/>
              </a:xfrm>
              <a:blipFill>
                <a:blip r:embed="rId2"/>
                <a:stretch>
                  <a:fillRect l="-1111" t="-1436" r="-88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La integración de Monte Carlo usa la simulación para obtener aproximaciones a estas integrales.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9028"/>
            <a:ext cx="8229600" cy="3394472"/>
          </a:xfrm>
        </p:spPr>
        <p:txBody>
          <a:bodyPr/>
          <a:lstStyle/>
          <a:p>
            <a:pPr marL="0" lvl="0" indent="0" algn="just">
              <a:buNone/>
            </a:pPr>
            <a:r>
              <a:rPr dirty="0"/>
              <a:t>Se </a:t>
            </a:r>
            <a:r>
              <a:rPr dirty="0" err="1"/>
              <a:t>basa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 ley de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grandes</a:t>
            </a:r>
            <a:r>
              <a:rPr dirty="0"/>
              <a:t> </a:t>
            </a:r>
            <a:r>
              <a:rPr dirty="0" err="1"/>
              <a:t>números</a:t>
            </a:r>
            <a:r>
              <a:rPr dirty="0"/>
              <a:t>. </a:t>
            </a:r>
            <a:r>
              <a:rPr dirty="0" err="1"/>
              <a:t>Esta</a:t>
            </a:r>
            <a:r>
              <a:rPr dirty="0"/>
              <a:t> ley dice que </a:t>
            </a:r>
            <a:r>
              <a:rPr dirty="0" err="1"/>
              <a:t>una</a:t>
            </a:r>
            <a:r>
              <a:rPr dirty="0"/>
              <a:t> media </a:t>
            </a:r>
            <a:r>
              <a:rPr dirty="0" err="1"/>
              <a:t>muestral</a:t>
            </a:r>
            <a:r>
              <a:rPr dirty="0"/>
              <a:t> de </a:t>
            </a:r>
            <a:r>
              <a:rPr dirty="0" err="1"/>
              <a:t>una</a:t>
            </a:r>
            <a:r>
              <a:rPr dirty="0"/>
              <a:t> gran </a:t>
            </a:r>
            <a:r>
              <a:rPr dirty="0" err="1"/>
              <a:t>muestra</a:t>
            </a:r>
            <a:r>
              <a:rPr dirty="0"/>
              <a:t> </a:t>
            </a:r>
            <a:r>
              <a:rPr dirty="0" err="1"/>
              <a:t>aleatoria</a:t>
            </a:r>
            <a:r>
              <a:rPr dirty="0"/>
              <a:t> </a:t>
            </a:r>
            <a:r>
              <a:rPr dirty="0" err="1"/>
              <a:t>tenderá</a:t>
            </a:r>
            <a:r>
              <a:rPr dirty="0"/>
              <a:t> a </a:t>
            </a:r>
            <a:r>
              <a:rPr dirty="0" err="1"/>
              <a:t>acercarse</a:t>
            </a:r>
            <a:r>
              <a:rPr dirty="0"/>
              <a:t> al valor </a:t>
            </a:r>
            <a:r>
              <a:rPr dirty="0" err="1"/>
              <a:t>esperado</a:t>
            </a:r>
            <a:r>
              <a:rPr dirty="0"/>
              <a:t> de la </a:t>
            </a:r>
            <a:r>
              <a:rPr dirty="0" err="1"/>
              <a:t>distribución</a:t>
            </a:r>
            <a:r>
              <a:rPr dirty="0"/>
              <a:t> </a:t>
            </a:r>
            <a:r>
              <a:rPr dirty="0" err="1"/>
              <a:t>muestreada</a:t>
            </a:r>
            <a:r>
              <a:rPr dirty="0"/>
              <a:t>.</a:t>
            </a:r>
          </a:p>
          <a:p>
            <a:pPr marL="0" lvl="0" indent="0" algn="just">
              <a:buNone/>
            </a:pPr>
            <a:r>
              <a:rPr dirty="0"/>
              <a:t>Si </a:t>
            </a:r>
            <a:r>
              <a:rPr dirty="0" err="1"/>
              <a:t>podemos</a:t>
            </a:r>
            <a:r>
              <a:rPr dirty="0"/>
              <a:t> </a:t>
            </a:r>
            <a:r>
              <a:rPr dirty="0" err="1"/>
              <a:t>expresar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integral </a:t>
            </a:r>
            <a:r>
              <a:rPr dirty="0" err="1"/>
              <a:t>como</a:t>
            </a:r>
            <a:r>
              <a:rPr dirty="0"/>
              <a:t> un valor </a:t>
            </a:r>
            <a:r>
              <a:rPr dirty="0" err="1"/>
              <a:t>esperado</a:t>
            </a:r>
            <a:r>
              <a:rPr dirty="0"/>
              <a:t>, </a:t>
            </a:r>
            <a:r>
              <a:rPr dirty="0" err="1"/>
              <a:t>podemos</a:t>
            </a:r>
            <a:r>
              <a:rPr dirty="0"/>
              <a:t> </a:t>
            </a:r>
            <a:r>
              <a:rPr dirty="0" err="1"/>
              <a:t>aproximarla</a:t>
            </a:r>
            <a:r>
              <a:rPr dirty="0"/>
              <a:t> </a:t>
            </a:r>
            <a:r>
              <a:rPr dirty="0" err="1"/>
              <a:t>mediante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media </a:t>
            </a:r>
            <a:r>
              <a:rPr dirty="0" err="1"/>
              <a:t>muestral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Por ejemplo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00151"/>
                <a:ext cx="8393185" cy="3394472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Sean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dirty="0"/>
                  <a:t> variables </a:t>
                </a:r>
                <a:r>
                  <a:rPr dirty="0" err="1"/>
                  <a:t>aleatorias</a:t>
                </a:r>
                <a:r>
                  <a:rPr dirty="0"/>
                  <a:t> </a:t>
                </a:r>
                <a:r>
                  <a:rPr dirty="0" err="1"/>
                  <a:t>uniformes</a:t>
                </a:r>
                <a:r>
                  <a:rPr dirty="0"/>
                  <a:t> </a:t>
                </a:r>
                <a:r>
                  <a:rPr dirty="0" err="1"/>
                  <a:t>independientes</a:t>
                </a:r>
                <a:r>
                  <a:rPr dirty="0"/>
                  <a:t> </a:t>
                </a:r>
                <a:r>
                  <a:rPr dirty="0" err="1"/>
                  <a:t>en</a:t>
                </a:r>
                <a:r>
                  <a:rPr dirty="0"/>
                  <a:t> </a:t>
                </a:r>
                <a:r>
                  <a:rPr dirty="0" err="1"/>
                  <a:t>el</a:t>
                </a:r>
                <a:r>
                  <a:rPr dirty="0"/>
                  <a:t> </a:t>
                </a:r>
                <a:r>
                  <a:rPr dirty="0" err="1"/>
                  <a:t>intervalo</a:t>
                </a:r>
                <a:r>
                  <a:rPr dirty="0"/>
                  <a:t> [</a:t>
                </a:r>
                <a:r>
                  <a:rPr dirty="0" err="1"/>
                  <a:t>a,b</a:t>
                </a:r>
                <a:r>
                  <a:rPr dirty="0"/>
                  <a:t>]. </a:t>
                </a:r>
                <a:r>
                  <a:rPr dirty="0" err="1"/>
                  <a:t>Estas</a:t>
                </a:r>
                <a:r>
                  <a:rPr dirty="0"/>
                  <a:t> </a:t>
                </a:r>
                <a:r>
                  <a:rPr dirty="0" err="1"/>
                  <a:t>tienen</a:t>
                </a:r>
                <a:r>
                  <a:rPr dirty="0"/>
                  <a:t> </a:t>
                </a:r>
                <a:r>
                  <a:rPr dirty="0" err="1"/>
                  <a:t>una</a:t>
                </a:r>
                <a:r>
                  <a:rPr dirty="0"/>
                  <a:t> </a:t>
                </a:r>
                <a:r>
                  <a:rPr dirty="0" err="1"/>
                  <a:t>densidad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=1/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dirty="0"/>
                  <a:t> </a:t>
                </a:r>
                <a:r>
                  <a:rPr dirty="0" err="1"/>
                  <a:t>en</a:t>
                </a:r>
                <a:r>
                  <a:rPr dirty="0"/>
                  <a:t> ese </a:t>
                </a:r>
                <a:r>
                  <a:rPr dirty="0" err="1"/>
                  <a:t>intervalo</a:t>
                </a:r>
                <a:r>
                  <a:rPr dirty="0"/>
                  <a:t>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00151"/>
                <a:ext cx="8393185" cy="3394472"/>
              </a:xfrm>
              <a:blipFill>
                <a:blip r:embed="rId2"/>
                <a:stretch>
                  <a:fillRect l="-1089" t="-143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Ejemplo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Podemos </a:t>
                </a:r>
                <a:r>
                  <a:rPr dirty="0" err="1"/>
                  <a:t>aproximar</a:t>
                </a:r>
                <a:r>
                  <a:rPr dirty="0"/>
                  <a:t> la </a:t>
                </a:r>
                <a:r>
                  <a:rPr dirty="0" err="1"/>
                  <a:t>siguiente</a:t>
                </a:r>
                <a:r>
                  <a:rPr dirty="0"/>
                  <a:t> integral:</a:t>
                </a:r>
                <a:endParaRPr lang="es-ES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dirty="0"/>
              </a:p>
              <a:p>
                <a:pPr lvl="0" indent="0">
                  <a:buNone/>
                </a:pPr>
                <a:endParaRPr lang="es-ES" dirty="0">
                  <a:solidFill>
                    <a:srgbClr val="003B4F"/>
                  </a:solidFill>
                  <a:latin typeface="Courier"/>
                </a:endParaRPr>
              </a:p>
              <a:p>
                <a:pPr lvl="0" indent="0">
                  <a:buNone/>
                </a:pPr>
                <a:r>
                  <a:rPr dirty="0">
                    <a:solidFill>
                      <a:srgbClr val="003B4F"/>
                    </a:solidFill>
                    <a:latin typeface="Courier"/>
                  </a:rPr>
                  <a:t>u &lt;- </a:t>
                </a:r>
                <a:r>
                  <a:rPr dirty="0" err="1">
                    <a:solidFill>
                      <a:srgbClr val="4758AB"/>
                    </a:solidFill>
                    <a:latin typeface="Courier"/>
                  </a:rPr>
                  <a:t>runif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 dirty="0">
                    <a:solidFill>
                      <a:srgbClr val="AD0000"/>
                    </a:solidFill>
                    <a:latin typeface="Courier"/>
                  </a:rPr>
                  <a:t>100000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)</a:t>
                </a:r>
                <a:br>
                  <a:rPr dirty="0"/>
                </a:br>
                <a:r>
                  <a:rPr dirty="0">
                    <a:solidFill>
                      <a:srgbClr val="4758AB"/>
                    </a:solidFill>
                    <a:latin typeface="Courier"/>
                  </a:rPr>
                  <a:t>mean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(u</a:t>
                </a:r>
                <a:r>
                  <a:rPr dirty="0">
                    <a:solidFill>
                      <a:srgbClr val="5E5E5E"/>
                    </a:solidFill>
                    <a:latin typeface="Courier"/>
                  </a:rPr>
                  <a:t>^</a:t>
                </a:r>
                <a:r>
                  <a:rPr dirty="0">
                    <a:solidFill>
                      <a:srgbClr val="AD0000"/>
                    </a:solidFill>
                    <a:latin typeface="Courier"/>
                  </a:rPr>
                  <a:t>4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)</a:t>
                </a:r>
              </a:p>
              <a:p>
                <a:pPr lvl="0" indent="0">
                  <a:buNone/>
                </a:pPr>
                <a:r>
                  <a:rPr dirty="0">
                    <a:latin typeface="Courier"/>
                  </a:rPr>
                  <a:t>[1] 0.1999756</a:t>
                </a:r>
              </a:p>
              <a:p>
                <a:pPr lvl="0" indent="0">
                  <a:buNone/>
                </a:pPr>
                <a:r>
                  <a:rPr i="1" dirty="0">
                    <a:solidFill>
                      <a:srgbClr val="5E5E5E"/>
                    </a:solidFill>
                    <a:latin typeface="Courier"/>
                  </a:rPr>
                  <a:t>## [1] 0.2005908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b="-89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Integración Multiple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dirty="0"/>
                  <a:t> sea un conjunto </a:t>
                </a:r>
                <a:r>
                  <a:rPr dirty="0" err="1"/>
                  <a:t>adicional</a:t>
                </a:r>
                <a:r>
                  <a:rPr dirty="0"/>
                  <a:t> de variables </a:t>
                </a:r>
                <a:r>
                  <a:rPr dirty="0" err="1"/>
                  <a:t>aleatorias</a:t>
                </a:r>
                <a:r>
                  <a:rPr dirty="0"/>
                  <a:t> </a:t>
                </a:r>
                <a:r>
                  <a:rPr dirty="0" err="1"/>
                  <a:t>uniformes</a:t>
                </a:r>
                <a:r>
                  <a:rPr dirty="0"/>
                  <a:t> </a:t>
                </a:r>
                <a:r>
                  <a:rPr dirty="0" err="1"/>
                  <a:t>independientes</a:t>
                </a:r>
                <a:r>
                  <a:rPr dirty="0"/>
                  <a:t> </a:t>
                </a:r>
                <a:r>
                  <a:rPr dirty="0" err="1"/>
                  <a:t>en</a:t>
                </a:r>
                <a:r>
                  <a:rPr dirty="0"/>
                  <a:t> </a:t>
                </a:r>
                <a:r>
                  <a:rPr dirty="0" err="1"/>
                  <a:t>el</a:t>
                </a:r>
                <a:r>
                  <a:rPr dirty="0"/>
                  <a:t> </a:t>
                </a:r>
                <a:r>
                  <a:rPr dirty="0" err="1"/>
                  <a:t>intervalo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dirty="0"/>
                  <a:t>, y </a:t>
                </a:r>
                <a:r>
                  <a:rPr dirty="0" err="1"/>
                  <a:t>supongamos</a:t>
                </a:r>
                <a:r>
                  <a:rPr dirty="0"/>
                  <a:t> que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dirty="0"/>
                  <a:t> es </a:t>
                </a:r>
                <a:r>
                  <a:rPr dirty="0" err="1"/>
                  <a:t>ahora</a:t>
                </a:r>
                <a:r>
                  <a:rPr dirty="0"/>
                  <a:t> </a:t>
                </a:r>
                <a:r>
                  <a:rPr dirty="0" err="1"/>
                  <a:t>una</a:t>
                </a:r>
                <a:r>
                  <a:rPr dirty="0"/>
                  <a:t> </a:t>
                </a:r>
                <a:r>
                  <a:rPr dirty="0" err="1"/>
                  <a:t>función</a:t>
                </a:r>
                <a:r>
                  <a:rPr dirty="0"/>
                  <a:t> integrable de las dos variables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dirty="0"/>
                  <a:t> 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dirty="0"/>
                  <a:t>. La ley de </a:t>
                </a:r>
                <a:r>
                  <a:rPr dirty="0" err="1"/>
                  <a:t>los</a:t>
                </a:r>
                <a:r>
                  <a:rPr dirty="0"/>
                  <a:t> </a:t>
                </a:r>
                <a:r>
                  <a:rPr dirty="0" err="1"/>
                  <a:t>grandes</a:t>
                </a:r>
                <a:r>
                  <a:rPr dirty="0"/>
                  <a:t> </a:t>
                </a:r>
                <a:r>
                  <a:rPr dirty="0" err="1"/>
                  <a:t>números</a:t>
                </a:r>
                <a:r>
                  <a:rPr dirty="0"/>
                  <a:t> dice que:</a:t>
                </a:r>
                <a:endParaRPr lang="es-ES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/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limLoc m:val="subSup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nary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𝑑𝑥𝑑𝑦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111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Así que podemos aproximar la integral: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limLoc m:val="subSup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nary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𝑑𝑥𝑑𝑦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endParaRPr lang="es-ES" dirty="0"/>
              </a:p>
              <a:p>
                <a:pPr marL="0" lvl="0" indent="0" algn="just">
                  <a:buNone/>
                </a:pPr>
                <a:r>
                  <a:rPr dirty="0" err="1"/>
                  <a:t>generando</a:t>
                </a:r>
                <a:r>
                  <a:rPr dirty="0"/>
                  <a:t> dos conjuntos de </a:t>
                </a:r>
                <a:r>
                  <a:rPr dirty="0" err="1"/>
                  <a:t>variantes</a:t>
                </a:r>
                <a:r>
                  <a:rPr dirty="0"/>
                  <a:t> </a:t>
                </a:r>
                <a:r>
                  <a:rPr dirty="0" err="1"/>
                  <a:t>pseudoaleatorias</a:t>
                </a:r>
                <a:r>
                  <a:rPr dirty="0"/>
                  <a:t> </a:t>
                </a:r>
                <a:r>
                  <a:rPr dirty="0" err="1"/>
                  <a:t>uniformes</a:t>
                </a:r>
                <a:r>
                  <a:rPr dirty="0"/>
                  <a:t> e </a:t>
                </a:r>
                <a:r>
                  <a:rPr dirty="0" err="1"/>
                  <a:t>independientes</a:t>
                </a:r>
                <a:r>
                  <a:rPr dirty="0"/>
                  <a:t>, </a:t>
                </a:r>
                <a:r>
                  <a:rPr dirty="0" err="1"/>
                  <a:t>calculando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dirty="0"/>
                  <a:t> para </a:t>
                </a:r>
                <a:r>
                  <a:rPr dirty="0" err="1"/>
                  <a:t>cada</a:t>
                </a:r>
                <a:r>
                  <a:rPr dirty="0"/>
                  <a:t> </a:t>
                </a:r>
                <a:r>
                  <a:rPr dirty="0" err="1"/>
                  <a:t>una</a:t>
                </a:r>
                <a:r>
                  <a:rPr dirty="0"/>
                  <a:t>, y </a:t>
                </a:r>
                <a:r>
                  <a:rPr dirty="0" err="1"/>
                  <a:t>tomando</a:t>
                </a:r>
                <a:r>
                  <a:rPr dirty="0"/>
                  <a:t> la media.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r="-111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Ejemplo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Consideremos: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nary>
                    <m:naryPr>
                      <m:limLoc m:val="subSup"/>
                      <m:ctrlPr>
                        <a:rPr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3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5</m:t>
                      </m:r>
                    </m:sup>
                    <m:e>
                      <m:nary>
                        <m:naryPr>
                          <m:limLoc m:val="subSu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</m:e>
                  </m:nary>
                  <m:r>
                    <a:rPr>
                      <a:latin typeface="Cambria Math" panose="02040503050406030204" pitchFamily="18" charset="0"/>
                    </a:rPr>
                    <m:t>𝑒𝑛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𝑑𝑥𝑑𝑦</m:t>
                  </m:r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 aproximación equivale 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042"/>
            <a:ext cx="8229600" cy="3394472"/>
          </a:xfrm>
        </p:spPr>
        <p:txBody>
          <a:bodyPr/>
          <a:lstStyle/>
          <a:p>
            <a:pPr lvl="0" indent="0">
              <a:buNone/>
            </a:pPr>
            <a:r>
              <a:rPr dirty="0">
                <a:solidFill>
                  <a:srgbClr val="003B4F"/>
                </a:solidFill>
                <a:latin typeface="Courier"/>
              </a:rPr>
              <a:t>U &lt;- </a:t>
            </a:r>
            <a:r>
              <a:rPr dirty="0" err="1">
                <a:solidFill>
                  <a:srgbClr val="4758AB"/>
                </a:solidFill>
                <a:latin typeface="Courier"/>
              </a:rPr>
              <a:t>runif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AD0000"/>
                </a:solidFill>
                <a:latin typeface="Courier"/>
              </a:rPr>
              <a:t>100000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657422"/>
                </a:solidFill>
                <a:latin typeface="Courier"/>
              </a:rPr>
              <a:t>min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657422"/>
                </a:solidFill>
                <a:latin typeface="Courier"/>
              </a:rPr>
              <a:t>max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AD0000"/>
                </a:solidFill>
                <a:latin typeface="Courier"/>
              </a:rPr>
              <a:t>7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V &lt;- </a:t>
            </a:r>
            <a:r>
              <a:rPr dirty="0" err="1">
                <a:solidFill>
                  <a:srgbClr val="4758AB"/>
                </a:solidFill>
                <a:latin typeface="Courier"/>
              </a:rPr>
              <a:t>runif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AD0000"/>
                </a:solidFill>
                <a:latin typeface="Courier"/>
              </a:rPr>
              <a:t>100000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657422"/>
                </a:solidFill>
                <a:latin typeface="Courier"/>
              </a:rPr>
              <a:t>min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AD0000"/>
                </a:solidFill>
                <a:latin typeface="Courier"/>
              </a:rPr>
              <a:t>3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657422"/>
                </a:solidFill>
                <a:latin typeface="Courier"/>
              </a:rPr>
              <a:t>max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AD0000"/>
                </a:solidFill>
                <a:latin typeface="Courier"/>
              </a:rPr>
              <a:t>5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>
                <a:solidFill>
                  <a:srgbClr val="4758AB"/>
                </a:solidFill>
                <a:latin typeface="Courier"/>
              </a:rPr>
              <a:t>mean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4758AB"/>
                </a:solidFill>
                <a:latin typeface="Courier"/>
              </a:rPr>
              <a:t>sin</a:t>
            </a:r>
            <a:r>
              <a:rPr dirty="0">
                <a:solidFill>
                  <a:srgbClr val="003B4F"/>
                </a:solidFill>
                <a:latin typeface="Courier"/>
              </a:rPr>
              <a:t>(U </a:t>
            </a:r>
            <a:r>
              <a:rPr dirty="0">
                <a:solidFill>
                  <a:srgbClr val="5E5E5E"/>
                </a:solidFill>
                <a:latin typeface="Courier"/>
              </a:rPr>
              <a:t>-</a:t>
            </a:r>
            <a:r>
              <a:rPr dirty="0">
                <a:solidFill>
                  <a:srgbClr val="003B4F"/>
                </a:solidFill>
                <a:latin typeface="Courier"/>
              </a:rPr>
              <a:t> V))</a:t>
            </a:r>
            <a:r>
              <a:rPr dirty="0">
                <a:solidFill>
                  <a:srgbClr val="5E5E5E"/>
                </a:solidFill>
                <a:latin typeface="Courier"/>
              </a:rPr>
              <a:t>*</a:t>
            </a:r>
            <a:r>
              <a:rPr dirty="0">
                <a:solidFill>
                  <a:srgbClr val="AD0000"/>
                </a:solidFill>
                <a:latin typeface="Courier"/>
              </a:rPr>
              <a:t>12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[1] -0.00300066</a:t>
            </a:r>
          </a:p>
          <a:p>
            <a:pPr lvl="0" indent="0">
              <a:buNone/>
            </a:pPr>
            <a:r>
              <a:rPr i="1" dirty="0">
                <a:solidFill>
                  <a:srgbClr val="5E5E5E"/>
                </a:solidFill>
                <a:latin typeface="Courier"/>
              </a:rPr>
              <a:t>## [1] 0.03835933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Office PowerPoint</Application>
  <PresentationFormat>Presentación en pantalla (16:9)</PresentationFormat>
  <Paragraphs>46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Courier</vt:lpstr>
      <vt:lpstr>Office Theme</vt:lpstr>
      <vt:lpstr>Monte Carlo Integración</vt:lpstr>
      <vt:lpstr>Monte Carlo Integración</vt:lpstr>
      <vt:lpstr>La integración de Monte Carlo usa la simulación para obtener aproximaciones a estas integrales.</vt:lpstr>
      <vt:lpstr>Por ejemplo</vt:lpstr>
      <vt:lpstr>Ejemplo</vt:lpstr>
      <vt:lpstr>Integración Multiple</vt:lpstr>
      <vt:lpstr>Así que podemos aproximar la integral:</vt:lpstr>
      <vt:lpstr>Ejemplo</vt:lpstr>
      <vt:lpstr>Su aproximación equivale a:</vt:lpstr>
      <vt:lpstr>Un ejemplo no tan sencillo:</vt:lpstr>
      <vt:lpstr>Consideraciones</vt:lpstr>
      <vt:lpstr>En fin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Integración</dc:title>
  <dc:creator>Guillermo Durán González</dc:creator>
  <cp:keywords/>
  <cp:lastModifiedBy>Guillermo Bernardo Duran Gonzalez</cp:lastModifiedBy>
  <cp:revision>1</cp:revision>
  <dcterms:created xsi:type="dcterms:W3CDTF">2022-10-25T20:17:53Z</dcterms:created>
  <dcterms:modified xsi:type="dcterms:W3CDTF">2022-10-25T20:23:18Z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</Properties>
</file>