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2" r:id="rId3"/>
    <p:sldId id="267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31" autoAdjust="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FBEBB-D73B-41B2-81FD-5DAF7F06F2BE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E8BB6-238D-4747-92D3-F535D514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6b82e56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6b82e567b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16b82e567b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83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8251b6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8251b63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18251b63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01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8251b6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8251b63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18251b63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11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2F94-4FEB-48C4-9382-7C53EEC90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53C3D-DB5B-49F4-89A0-34103DD3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B709-2E6F-4C81-9CF3-FBE3D9B6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49DB-D25D-4BF8-AE9E-500BDE9C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0C82-6E67-48B8-888A-644DEB52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B115-6B2E-4F97-A8E2-9373A0A7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7111-D0CE-4F84-B3FC-1CF4CAB80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2A60-D3E8-42A3-AE65-905B9F81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0115-2249-4817-88CC-EFE0592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819D-57AA-490C-9DA3-FB32EE03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B7257-6C94-4CC8-844C-A6CC33B9F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9166-30E9-4CBE-9689-BA2B1F356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22F1E-796F-4393-8A85-81FC1F1D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A81B-D07D-4E5C-84AB-2A6C729D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6188-D1AB-46E9-B60F-0C0CC23F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9813-0347-40B5-96D7-300D4884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BA07-D92A-4DED-9B83-63A30CBB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800A-121B-4558-976E-A3B18849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6AE9-A119-4B87-97EA-B315C24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D845-0576-4625-A5D7-E58A1D9E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0C48-0382-4581-BA55-E80403A4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49CD-7BCD-4878-87F4-0D11CD364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6BE5-D1E5-47B2-855B-2AFB91E7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76E7-A8D1-420F-B1F3-ADA028CD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8FF2-AD99-4FAD-A8E6-1B83905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DC76-CFDA-4ACD-9A95-F1BB189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EA2E-2F22-426E-95B3-9AEF192DB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C0F2-9656-4803-A5AB-4825A7D0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A9A70-DFE7-4D4C-89C3-8ADC68F2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9436-39BF-471A-BAFF-0CB0EA07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3D144-8690-4E4D-B919-BBD95836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BD0A-35B8-4A7B-A451-9505F328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8CBE-DF20-47D6-AE1E-68703A79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B22AA-42E9-4788-B836-1FACD6FA1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83B3C-6CA2-43E2-AB73-1BEEDB6F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627F1-A66B-47DF-9A23-F1BD4061B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985DC-E3EF-4B13-AEC5-B5F97A7F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13A71-212E-4EDC-A123-7BBC315E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EF6C0-4A0B-4AD8-9CBE-80DBBA7D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0DEB-3080-4CA6-AEE9-5E2AFD5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1F3A4-10D9-4FDD-927F-DCD0999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8CF4-7C7C-4AD6-9CE3-A3B31C9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EFC93-D5D0-4858-913D-5D35AD08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4A7F-DC51-4B51-B055-032DE93D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D4E70-769F-4588-BAED-6BB83D0B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6E7F1-76BC-4C5D-BF88-5CCBDC68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C708-234E-43BC-B8FC-C6B413CE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F73D-BC57-4637-803B-CF9D98FF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D54FD-1F38-44F1-8EBA-E1396CB7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A2E0-3951-4450-9476-E546E261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26360-64C4-4D4A-A544-61ED34C7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79A4-AB7A-46E9-9873-1D72D21B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1622-E25C-45BD-8D49-82832AE5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65531-9F5D-4378-8B4D-40EB9AD11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0B20-16EE-4F83-BA1E-ACCDD13A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BCC8-96DE-45F0-A930-62410265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99C4-C3D0-451E-937E-29A08044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A7A5-BDE8-4FD2-92B4-5FA5D08C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910FB-610E-4E68-8064-61F21916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1DE89-C7E4-4447-8DC9-F5662435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CA69-42F2-45FA-8B3C-544CA584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9667-44F9-4773-BB9B-024863D6268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127F-16A5-4DD1-9E3F-9489BA95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91B-196C-4AEF-9513-7CABA53DC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61B4-4DBD-4DF5-AE4E-36CBC7AC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AF347B4-D472-472A-A606-46D07049E342}"/>
              </a:ext>
            </a:extLst>
          </p:cNvPr>
          <p:cNvSpPr/>
          <p:nvPr/>
        </p:nvSpPr>
        <p:spPr>
          <a:xfrm>
            <a:off x="1264902" y="3449736"/>
            <a:ext cx="2075688" cy="316393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128Kb Empty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FA9BC4-64E9-4D00-ADBE-C20D13302070}"/>
              </a:ext>
            </a:extLst>
          </p:cNvPr>
          <p:cNvSpPr/>
          <p:nvPr/>
        </p:nvSpPr>
        <p:spPr>
          <a:xfrm>
            <a:off x="1265764" y="3766129"/>
            <a:ext cx="2075688" cy="5076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6BF180-9CC4-4811-8624-37A9F43D0384}"/>
              </a:ext>
            </a:extLst>
          </p:cNvPr>
          <p:cNvSpPr/>
          <p:nvPr/>
        </p:nvSpPr>
        <p:spPr>
          <a:xfrm>
            <a:off x="1265764" y="4262370"/>
            <a:ext cx="2075688" cy="11626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H2O DXE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A676E9-2E5D-4F82-A6C3-D9847DB365F6}"/>
              </a:ext>
            </a:extLst>
          </p:cNvPr>
          <p:cNvSpPr/>
          <p:nvPr/>
        </p:nvSpPr>
        <p:spPr>
          <a:xfrm>
            <a:off x="1264902" y="5430410"/>
            <a:ext cx="2076550" cy="48990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256Kb Empty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613FCC-AA30-4FA5-A0EB-10564870C4FB}"/>
              </a:ext>
            </a:extLst>
          </p:cNvPr>
          <p:cNvSpPr/>
          <p:nvPr/>
        </p:nvSpPr>
        <p:spPr>
          <a:xfrm>
            <a:off x="1266144" y="5919600"/>
            <a:ext cx="2075688" cy="48990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H2O PEI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F1B91-97CB-4A68-A1C6-3CFF736B5E2A}"/>
              </a:ext>
            </a:extLst>
          </p:cNvPr>
          <p:cNvSpPr/>
          <p:nvPr/>
        </p:nvSpPr>
        <p:spPr>
          <a:xfrm>
            <a:off x="1264902" y="469229"/>
            <a:ext cx="2075688" cy="31639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128Kb Empty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BFC9DD-3320-4D9D-B9E9-40648B36A13A}"/>
              </a:ext>
            </a:extLst>
          </p:cNvPr>
          <p:cNvSpPr/>
          <p:nvPr/>
        </p:nvSpPr>
        <p:spPr>
          <a:xfrm>
            <a:off x="1264902" y="785622"/>
            <a:ext cx="2075688" cy="50765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2F7E6-FFFF-430D-82C3-E5C726B02742}"/>
              </a:ext>
            </a:extLst>
          </p:cNvPr>
          <p:cNvSpPr/>
          <p:nvPr/>
        </p:nvSpPr>
        <p:spPr>
          <a:xfrm>
            <a:off x="1264902" y="1281863"/>
            <a:ext cx="2075688" cy="1162632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H2O DXE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53DE86-783D-48C3-BA7E-8FEC343179AF}"/>
              </a:ext>
            </a:extLst>
          </p:cNvPr>
          <p:cNvSpPr/>
          <p:nvPr/>
        </p:nvSpPr>
        <p:spPr>
          <a:xfrm>
            <a:off x="1264902" y="2449903"/>
            <a:ext cx="2075688" cy="48990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256Kb Empty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00ED55-C6CA-496D-B75A-410559CD7152}"/>
              </a:ext>
            </a:extLst>
          </p:cNvPr>
          <p:cNvSpPr/>
          <p:nvPr/>
        </p:nvSpPr>
        <p:spPr>
          <a:xfrm>
            <a:off x="1265282" y="2939093"/>
            <a:ext cx="2075688" cy="48990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H2O PEI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ADA9-9643-4A42-9E64-586B4545351D}"/>
              </a:ext>
            </a:extLst>
          </p:cNvPr>
          <p:cNvSpPr txBox="1"/>
          <p:nvPr/>
        </p:nvSpPr>
        <p:spPr>
          <a:xfrm>
            <a:off x="3397272" y="33073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666B8-69E4-4A60-B3EC-3AC47B48A402}"/>
              </a:ext>
            </a:extLst>
          </p:cNvPr>
          <p:cNvSpPr txBox="1"/>
          <p:nvPr/>
        </p:nvSpPr>
        <p:spPr>
          <a:xfrm>
            <a:off x="3416248" y="329050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0x800000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7D23E-9BD8-4451-B8A1-185DE8D12E6C}"/>
              </a:ext>
            </a:extLst>
          </p:cNvPr>
          <p:cNvSpPr txBox="1"/>
          <p:nvPr/>
        </p:nvSpPr>
        <p:spPr>
          <a:xfrm>
            <a:off x="3424620" y="625027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0xFFFFFF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F013D-EC80-41B4-ADCB-2C1E63A8A0FD}"/>
              </a:ext>
            </a:extLst>
          </p:cNvPr>
          <p:cNvSpPr txBox="1"/>
          <p:nvPr/>
        </p:nvSpPr>
        <p:spPr>
          <a:xfrm>
            <a:off x="3397272" y="230103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0x73B000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7C504CFD-9B22-46F2-AA8E-AFD7E3BC1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93287"/>
              </p:ext>
            </p:extLst>
          </p:nvPr>
        </p:nvGraphicFramePr>
        <p:xfrm>
          <a:off x="4998303" y="15239"/>
          <a:ext cx="4534453" cy="682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40">
                  <a:extLst>
                    <a:ext uri="{9D8B030D-6E8A-4147-A177-3AD203B41FA5}">
                      <a16:colId xmlns:a16="http://schemas.microsoft.com/office/drawing/2014/main" val="212219486"/>
                    </a:ext>
                  </a:extLst>
                </a:gridCol>
                <a:gridCol w="965740">
                  <a:extLst>
                    <a:ext uri="{9D8B030D-6E8A-4147-A177-3AD203B41FA5}">
                      <a16:colId xmlns:a16="http://schemas.microsoft.com/office/drawing/2014/main" val="333840394"/>
                    </a:ext>
                  </a:extLst>
                </a:gridCol>
                <a:gridCol w="1432274">
                  <a:extLst>
                    <a:ext uri="{9D8B030D-6E8A-4147-A177-3AD203B41FA5}">
                      <a16:colId xmlns:a16="http://schemas.microsoft.com/office/drawing/2014/main" val="2291201481"/>
                    </a:ext>
                  </a:extLst>
                </a:gridCol>
                <a:gridCol w="1170699">
                  <a:extLst>
                    <a:ext uri="{9D8B030D-6E8A-4147-A177-3AD203B41FA5}">
                      <a16:colId xmlns:a16="http://schemas.microsoft.com/office/drawing/2014/main" val="2885803232"/>
                    </a:ext>
                  </a:extLst>
                </a:gridCol>
              </a:tblGrid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Normal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Backup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59343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0x000000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0x800000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03078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82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OemRomSig.fv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72418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821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PspNvramRV.bin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0499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833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KernXhc.rom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20825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0x04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FVBVM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37897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49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849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PSPDIR_LV1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B2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80287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8FB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BIOSDIR_LV1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0F0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72742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0x10A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0x90A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PSPDIR_LV2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17407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14B0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0x94B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BIOSDIR_LV2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220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3815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0x16D000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96D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FVMAIN_COMPACT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5CD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14607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0x73A000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F3A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FVMAINRESERVE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17327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0x73B000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F3B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FVUNSIGNED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30276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0x77B000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7B000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5722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0x77C000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BILBY.fdm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75052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0x77D000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7D000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MICROCODE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84031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0x77E000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7E000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GPNVFV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55862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0x77F000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F7F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Bvdt.bin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22057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F80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MSDM_DATA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26707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0x781000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F81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NvStore.bin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5493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93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F93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FtwWork.bin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02043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94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F94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FTW_SPARE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95194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96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F96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FactoryCopy.bin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14656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99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F99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MCT_DATA_STORE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6155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F9B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SPD_DATA_STORE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74635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9C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F9C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VarDefault.varrc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77030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FAE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FVMAIN_HASH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60052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0x7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0xF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FVMAIN_CRC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38171"/>
                  </a:ext>
                </a:extLst>
              </a:tr>
              <a:tr h="235432"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0x7B0000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0xFB0000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PEI_COMPRESS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1717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BF4565D-D0A0-47A1-8BDA-A7E79FC10A45}"/>
              </a:ext>
            </a:extLst>
          </p:cNvPr>
          <p:cNvSpPr/>
          <p:nvPr/>
        </p:nvSpPr>
        <p:spPr>
          <a:xfrm>
            <a:off x="4996200" y="3542432"/>
            <a:ext cx="6819708" cy="94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NVCOMMON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E04114-A412-4686-ACB8-CD67259CE912}"/>
              </a:ext>
            </a:extLst>
          </p:cNvPr>
          <p:cNvSpPr/>
          <p:nvPr/>
        </p:nvSpPr>
        <p:spPr>
          <a:xfrm>
            <a:off x="4998303" y="4480638"/>
            <a:ext cx="6819708" cy="971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NVSTORAGE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6CB8E-3D5F-4542-A1E9-B8CAE5E95A56}"/>
              </a:ext>
            </a:extLst>
          </p:cNvPr>
          <p:cNvSpPr/>
          <p:nvPr/>
        </p:nvSpPr>
        <p:spPr>
          <a:xfrm>
            <a:off x="4998303" y="714964"/>
            <a:ext cx="6819708" cy="165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PSP Region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AACC8-A70D-489E-95E1-D0C2173D61B6}"/>
              </a:ext>
            </a:extLst>
          </p:cNvPr>
          <p:cNvSpPr/>
          <p:nvPr/>
        </p:nvSpPr>
        <p:spPr>
          <a:xfrm>
            <a:off x="4998303" y="2373837"/>
            <a:ext cx="6819708" cy="450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DXE Region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DAE61-BCE4-4741-BC83-31EADF8F72E5}"/>
              </a:ext>
            </a:extLst>
          </p:cNvPr>
          <p:cNvSpPr/>
          <p:nvPr/>
        </p:nvSpPr>
        <p:spPr>
          <a:xfrm>
            <a:off x="4998303" y="5445952"/>
            <a:ext cx="6819708" cy="91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DATA 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B60EC-73BE-4899-8CEB-F5050269782D}"/>
              </a:ext>
            </a:extLst>
          </p:cNvPr>
          <p:cNvSpPr/>
          <p:nvPr/>
        </p:nvSpPr>
        <p:spPr>
          <a:xfrm>
            <a:off x="5000903" y="484893"/>
            <a:ext cx="6819708" cy="22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dirty="0" err="1">
                <a:solidFill>
                  <a:srgbClr val="FF0000"/>
                </a:solidFill>
              </a:rPr>
              <a:t>RomSig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F7717F-67BB-4738-B197-986D5AF3ABC8}"/>
              </a:ext>
            </a:extLst>
          </p:cNvPr>
          <p:cNvSpPr/>
          <p:nvPr/>
        </p:nvSpPr>
        <p:spPr>
          <a:xfrm>
            <a:off x="4998303" y="3058402"/>
            <a:ext cx="6819708" cy="489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Flash Map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A1F4D6-7891-4A82-ADCB-653BB5B05691}"/>
              </a:ext>
            </a:extLst>
          </p:cNvPr>
          <p:cNvSpPr/>
          <p:nvPr/>
        </p:nvSpPr>
        <p:spPr>
          <a:xfrm>
            <a:off x="4998303" y="261641"/>
            <a:ext cx="6819708" cy="21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128Kb Arista Using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067C3-C131-4A8F-A282-1C3B6805F9A8}"/>
              </a:ext>
            </a:extLst>
          </p:cNvPr>
          <p:cNvSpPr/>
          <p:nvPr/>
        </p:nvSpPr>
        <p:spPr>
          <a:xfrm>
            <a:off x="4998303" y="2823324"/>
            <a:ext cx="6819708" cy="23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256Kb Arista Using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7F4699-0A92-404D-AA85-BF00C0C04D27}"/>
              </a:ext>
            </a:extLst>
          </p:cNvPr>
          <p:cNvSpPr/>
          <p:nvPr/>
        </p:nvSpPr>
        <p:spPr>
          <a:xfrm>
            <a:off x="4996200" y="6584959"/>
            <a:ext cx="6819708" cy="232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SEC PEI Region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04969E-1D07-469C-8F3A-F133F57C53E5}"/>
              </a:ext>
            </a:extLst>
          </p:cNvPr>
          <p:cNvSpPr txBox="1"/>
          <p:nvPr/>
        </p:nvSpPr>
        <p:spPr>
          <a:xfrm>
            <a:off x="3397271" y="2858248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0x790000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2B2770-B9D7-434B-80F7-5E0C8E144EF0}"/>
              </a:ext>
            </a:extLst>
          </p:cNvPr>
          <p:cNvSpPr txBox="1"/>
          <p:nvPr/>
        </p:nvSpPr>
        <p:spPr>
          <a:xfrm>
            <a:off x="3403566" y="583897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0x020000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5BDF4-57A8-4916-8E32-0C5D22EA3964}"/>
              </a:ext>
            </a:extLst>
          </p:cNvPr>
          <p:cNvSpPr txBox="1"/>
          <p:nvPr/>
        </p:nvSpPr>
        <p:spPr>
          <a:xfrm>
            <a:off x="3407851" y="526080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0xF3B000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8A6043-0DD6-4050-99B8-8774449D09EB}"/>
              </a:ext>
            </a:extLst>
          </p:cNvPr>
          <p:cNvSpPr txBox="1"/>
          <p:nvPr/>
        </p:nvSpPr>
        <p:spPr>
          <a:xfrm>
            <a:off x="3407850" y="578107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0xF79000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50A701-1709-49C9-B761-722E5D401A3D}"/>
              </a:ext>
            </a:extLst>
          </p:cNvPr>
          <p:cNvSpPr txBox="1"/>
          <p:nvPr/>
        </p:nvSpPr>
        <p:spPr>
          <a:xfrm>
            <a:off x="3414145" y="3608319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0x820000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F24BC1-F71C-429B-A003-DA46251A6B35}"/>
              </a:ext>
            </a:extLst>
          </p:cNvPr>
          <p:cNvSpPr/>
          <p:nvPr/>
        </p:nvSpPr>
        <p:spPr>
          <a:xfrm>
            <a:off x="1327164" y="2073310"/>
            <a:ext cx="1951162" cy="24325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ABOOT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F1F648-F4D6-41B8-9AA4-1C9266A8F140}"/>
              </a:ext>
            </a:extLst>
          </p:cNvPr>
          <p:cNvSpPr/>
          <p:nvPr/>
        </p:nvSpPr>
        <p:spPr>
          <a:xfrm>
            <a:off x="1349673" y="5074817"/>
            <a:ext cx="1906144" cy="24325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ABOOT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BACB693-F0B4-436E-B98F-520716BEF92E}"/>
              </a:ext>
            </a:extLst>
          </p:cNvPr>
          <p:cNvSpPr/>
          <p:nvPr/>
        </p:nvSpPr>
        <p:spPr>
          <a:xfrm>
            <a:off x="951345" y="469229"/>
            <a:ext cx="212437" cy="2959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3524C114-F72E-42AF-B9D3-20589C64AFBD}"/>
              </a:ext>
            </a:extLst>
          </p:cNvPr>
          <p:cNvSpPr/>
          <p:nvPr/>
        </p:nvSpPr>
        <p:spPr>
          <a:xfrm>
            <a:off x="950965" y="3428999"/>
            <a:ext cx="196843" cy="295977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C3937-FABE-478C-A2E5-29EA755E0D3C}"/>
              </a:ext>
            </a:extLst>
          </p:cNvPr>
          <p:cNvSpPr txBox="1"/>
          <p:nvPr/>
        </p:nvSpPr>
        <p:spPr>
          <a:xfrm>
            <a:off x="125670" y="4724218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44B22-8D94-4383-892D-257C6C1640F8}"/>
              </a:ext>
            </a:extLst>
          </p:cNvPr>
          <p:cNvSpPr txBox="1"/>
          <p:nvPr/>
        </p:nvSpPr>
        <p:spPr>
          <a:xfrm>
            <a:off x="153506" y="176444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152FF8-5D30-425B-BA82-ABD50741AA57}"/>
              </a:ext>
            </a:extLst>
          </p:cNvPr>
          <p:cNvSpPr/>
          <p:nvPr/>
        </p:nvSpPr>
        <p:spPr>
          <a:xfrm>
            <a:off x="4998303" y="6357177"/>
            <a:ext cx="6819708" cy="232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Checksum Store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AF1BEA-3FFF-4895-B333-2E8B6131D8BC}"/>
              </a:ext>
            </a:extLst>
          </p:cNvPr>
          <p:cNvSpPr txBox="1"/>
          <p:nvPr/>
        </p:nvSpPr>
        <p:spPr>
          <a:xfrm>
            <a:off x="0" y="26305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02124">
                    <a:alpha val="15000"/>
                  </a:srgbClr>
                </a:solidFill>
                <a:effectLst/>
                <a:latin typeface="Roboto" panose="02000000000000000000" pitchFamily="2" charset="0"/>
                <a:ea typeface="PMingLiU" panose="02020500000000000000" pitchFamily="18" charset="-120"/>
                <a:cs typeface="Calibri" panose="020F0502020204030204" pitchFamily="34" charset="0"/>
              </a:rPr>
              <a:t>Arista Confidential and Proprietary</a:t>
            </a:r>
            <a:endParaRPr lang="en-US" sz="60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0EF7162-222C-4922-A93B-7013E1A84C10}"/>
              </a:ext>
            </a:extLst>
          </p:cNvPr>
          <p:cNvSpPr txBox="1"/>
          <p:nvPr/>
        </p:nvSpPr>
        <p:spPr>
          <a:xfrm>
            <a:off x="0" y="26305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02124">
                    <a:alpha val="15000"/>
                  </a:srgbClr>
                </a:solidFill>
                <a:effectLst/>
                <a:latin typeface="Roboto" panose="02000000000000000000" pitchFamily="2" charset="0"/>
                <a:ea typeface="PMingLiU" panose="02020500000000000000" pitchFamily="18" charset="-120"/>
                <a:cs typeface="Calibri" panose="020F0502020204030204" pitchFamily="34" charset="0"/>
              </a:rPr>
              <a:t>Arista Confidential and Proprietary</a:t>
            </a:r>
            <a:endParaRPr lang="en-US" sz="6000" dirty="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B463E-242A-4DDF-AFDF-FDDD9B82BEBE}"/>
              </a:ext>
            </a:extLst>
          </p:cNvPr>
          <p:cNvSpPr/>
          <p:nvPr/>
        </p:nvSpPr>
        <p:spPr>
          <a:xfrm>
            <a:off x="8678472" y="2387313"/>
            <a:ext cx="1323769" cy="27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SEC/PEI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0325147-AE9A-4A16-8702-442B44528287}"/>
              </a:ext>
            </a:extLst>
          </p:cNvPr>
          <p:cNvSpPr/>
          <p:nvPr/>
        </p:nvSpPr>
        <p:spPr>
          <a:xfrm>
            <a:off x="1422389" y="2723121"/>
            <a:ext cx="1323769" cy="59607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CheckSum</a:t>
            </a:r>
            <a:r>
              <a:rPr lang="en-US" sz="14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33502-923D-48D8-B4C0-7C24464B96BA}"/>
              </a:ext>
            </a:extLst>
          </p:cNvPr>
          <p:cNvSpPr/>
          <p:nvPr/>
        </p:nvSpPr>
        <p:spPr>
          <a:xfrm>
            <a:off x="8678472" y="1918907"/>
            <a:ext cx="1323769" cy="27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58FD135-EC9D-489A-9EC8-4174AAFC4A04}"/>
              </a:ext>
            </a:extLst>
          </p:cNvPr>
          <p:cNvSpPr/>
          <p:nvPr/>
        </p:nvSpPr>
        <p:spPr>
          <a:xfrm>
            <a:off x="8678470" y="1446478"/>
            <a:ext cx="1323769" cy="2919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Debug Boot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52EB6-6645-484B-A134-8BDBFFE1D770}"/>
              </a:ext>
            </a:extLst>
          </p:cNvPr>
          <p:cNvSpPr/>
          <p:nvPr/>
        </p:nvSpPr>
        <p:spPr>
          <a:xfrm>
            <a:off x="1419418" y="4457623"/>
            <a:ext cx="1323769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DXE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39CBF-7E43-4C64-9E29-D279477B5CA1}"/>
              </a:ext>
            </a:extLst>
          </p:cNvPr>
          <p:cNvSpPr/>
          <p:nvPr/>
        </p:nvSpPr>
        <p:spPr>
          <a:xfrm>
            <a:off x="1419417" y="4919782"/>
            <a:ext cx="1323769" cy="27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Aboot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550E0-2325-4A77-9F02-FAE95016A94F}"/>
              </a:ext>
            </a:extLst>
          </p:cNvPr>
          <p:cNvSpPr/>
          <p:nvPr/>
        </p:nvSpPr>
        <p:spPr>
          <a:xfrm>
            <a:off x="8678472" y="2855719"/>
            <a:ext cx="1323769" cy="27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DXE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8E463-BF9A-421A-8F38-CB4139D0CB10}"/>
              </a:ext>
            </a:extLst>
          </p:cNvPr>
          <p:cNvSpPr/>
          <p:nvPr/>
        </p:nvSpPr>
        <p:spPr>
          <a:xfrm>
            <a:off x="8678470" y="3327987"/>
            <a:ext cx="1323769" cy="27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Aboot</a:t>
            </a:r>
            <a:r>
              <a:rPr lang="en-US" sz="1400" dirty="0"/>
              <a:t> </a:t>
            </a:r>
            <a:r>
              <a:rPr lang="en-US" sz="1400" dirty="0" err="1"/>
              <a:t>Buckup</a:t>
            </a:r>
            <a:endParaRPr lang="en-US" sz="14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311341-20AC-47BF-8F82-0E015FE491FC}"/>
              </a:ext>
            </a:extLst>
          </p:cNvPr>
          <p:cNvSpPr/>
          <p:nvPr/>
        </p:nvSpPr>
        <p:spPr>
          <a:xfrm>
            <a:off x="1422398" y="180052"/>
            <a:ext cx="1323769" cy="29195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Normal</a:t>
            </a:r>
            <a:r>
              <a:rPr lang="en-US" sz="1600" dirty="0"/>
              <a:t> Boot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A963A0-13DA-445E-A6E0-FFF23BDE7924}"/>
              </a:ext>
            </a:extLst>
          </p:cNvPr>
          <p:cNvSpPr/>
          <p:nvPr/>
        </p:nvSpPr>
        <p:spPr>
          <a:xfrm>
            <a:off x="1422397" y="2094336"/>
            <a:ext cx="1323769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SEC/PEI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09BAE7-ED5B-4300-B588-326E6009331B}"/>
              </a:ext>
            </a:extLst>
          </p:cNvPr>
          <p:cNvSpPr/>
          <p:nvPr/>
        </p:nvSpPr>
        <p:spPr>
          <a:xfrm>
            <a:off x="1422391" y="1592456"/>
            <a:ext cx="1323769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A8670F-A738-4572-B773-989A4184E240}"/>
              </a:ext>
            </a:extLst>
          </p:cNvPr>
          <p:cNvSpPr/>
          <p:nvPr/>
        </p:nvSpPr>
        <p:spPr>
          <a:xfrm>
            <a:off x="5689133" y="5898217"/>
            <a:ext cx="1182955" cy="272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Reset</a:t>
            </a:r>
            <a:endParaRPr 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13AC2-EF9F-41C0-BF2E-6DDB6DDDFC5B}"/>
              </a:ext>
            </a:extLst>
          </p:cNvPr>
          <p:cNvSpPr/>
          <p:nvPr/>
        </p:nvSpPr>
        <p:spPr>
          <a:xfrm>
            <a:off x="1419416" y="5381941"/>
            <a:ext cx="1323769" cy="27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flash</a:t>
            </a:r>
            <a:endParaRPr lang="en-US" sz="14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D7D6C06-22D7-4D5E-989C-20552E13D4EA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>
            <a:off x="2084276" y="1864906"/>
            <a:ext cx="6" cy="22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D152A0-D97A-4676-8A24-CED3B38DAF3B}"/>
              </a:ext>
            </a:extLst>
          </p:cNvPr>
          <p:cNvCxnSpPr>
            <a:stCxn id="25" idx="2"/>
            <a:endCxn id="6" idx="0"/>
          </p:cNvCxnSpPr>
          <p:nvPr/>
        </p:nvCxnSpPr>
        <p:spPr>
          <a:xfrm flipH="1">
            <a:off x="2084274" y="2366786"/>
            <a:ext cx="8" cy="35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B34690-BE01-46A6-82AB-6B69F0511E76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9340355" y="1738434"/>
            <a:ext cx="2" cy="18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AA539C3-945E-4E0A-819C-67F7CC020877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9340357" y="2191357"/>
            <a:ext cx="0" cy="19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E83216B-900B-44D7-AA8A-9B4191F42A50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9340357" y="2659763"/>
            <a:ext cx="0" cy="19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DB2CD0A-2786-4DA9-B332-FC3C95B454C5}"/>
              </a:ext>
            </a:extLst>
          </p:cNvPr>
          <p:cNvSpPr/>
          <p:nvPr/>
        </p:nvSpPr>
        <p:spPr>
          <a:xfrm>
            <a:off x="8678470" y="3796393"/>
            <a:ext cx="1323769" cy="27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flash</a:t>
            </a:r>
            <a:endParaRPr lang="en-US" sz="14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EFB98A9-DC8F-4DC0-9F87-C756942DBA88}"/>
              </a:ext>
            </a:extLst>
          </p:cNvPr>
          <p:cNvCxnSpPr>
            <a:stCxn id="14" idx="2"/>
            <a:endCxn id="160" idx="0"/>
          </p:cNvCxnSpPr>
          <p:nvPr/>
        </p:nvCxnSpPr>
        <p:spPr>
          <a:xfrm>
            <a:off x="9340355" y="3600437"/>
            <a:ext cx="0" cy="19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lowchart: Decision 173">
            <a:extLst>
              <a:ext uri="{FF2B5EF4-FFF2-40B4-BE49-F238E27FC236}">
                <a16:creationId xmlns:a16="http://schemas.microsoft.com/office/drawing/2014/main" id="{FD03F817-7BE0-409B-AABE-068A14D4DFC0}"/>
              </a:ext>
            </a:extLst>
          </p:cNvPr>
          <p:cNvSpPr/>
          <p:nvPr/>
        </p:nvSpPr>
        <p:spPr>
          <a:xfrm>
            <a:off x="1419418" y="3634581"/>
            <a:ext cx="1323769" cy="59607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WDT</a:t>
            </a:r>
          </a:p>
          <a:p>
            <a:pPr algn="ctr"/>
            <a:r>
              <a:rPr lang="en-US" sz="1200" dirty="0"/>
              <a:t>Check?</a:t>
            </a:r>
          </a:p>
        </p:txBody>
      </p:sp>
      <p:sp>
        <p:nvSpPr>
          <p:cNvPr id="200" name="Flowchart: Decision 199">
            <a:extLst>
              <a:ext uri="{FF2B5EF4-FFF2-40B4-BE49-F238E27FC236}">
                <a16:creationId xmlns:a16="http://schemas.microsoft.com/office/drawing/2014/main" id="{A8D57ADE-6792-4A98-8A0C-5793B41890E2}"/>
              </a:ext>
            </a:extLst>
          </p:cNvPr>
          <p:cNvSpPr/>
          <p:nvPr/>
        </p:nvSpPr>
        <p:spPr>
          <a:xfrm>
            <a:off x="1422390" y="743142"/>
            <a:ext cx="1323769" cy="596076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RomSig</a:t>
            </a:r>
            <a:r>
              <a:rPr lang="en-US" altLang="zh-TW" sz="1200" dirty="0"/>
              <a:t>?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06AE139-3455-4F43-A57B-F27AB27AA76D}"/>
              </a:ext>
            </a:extLst>
          </p:cNvPr>
          <p:cNvCxnSpPr>
            <a:stCxn id="23" idx="2"/>
            <a:endCxn id="200" idx="0"/>
          </p:cNvCxnSpPr>
          <p:nvPr/>
        </p:nvCxnSpPr>
        <p:spPr>
          <a:xfrm flipH="1">
            <a:off x="2084275" y="472008"/>
            <a:ext cx="8" cy="27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FD4FF52-9655-48B6-BF40-B0B2A2AD522D}"/>
              </a:ext>
            </a:extLst>
          </p:cNvPr>
          <p:cNvCxnSpPr>
            <a:cxnSpLocks/>
            <a:stCxn id="200" idx="2"/>
            <a:endCxn id="27" idx="0"/>
          </p:cNvCxnSpPr>
          <p:nvPr/>
        </p:nvCxnSpPr>
        <p:spPr>
          <a:xfrm>
            <a:off x="2084275" y="1339218"/>
            <a:ext cx="1" cy="2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4614D9A-142F-4700-B24D-A13CE3B32374}"/>
              </a:ext>
            </a:extLst>
          </p:cNvPr>
          <p:cNvCxnSpPr>
            <a:stCxn id="200" idx="3"/>
            <a:endCxn id="8" idx="0"/>
          </p:cNvCxnSpPr>
          <p:nvPr/>
        </p:nvCxnSpPr>
        <p:spPr>
          <a:xfrm>
            <a:off x="2746159" y="1041180"/>
            <a:ext cx="6594196" cy="405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E0B6E66B-BAE0-4D9A-B7CE-825D4357E8F1}"/>
              </a:ext>
            </a:extLst>
          </p:cNvPr>
          <p:cNvCxnSpPr>
            <a:cxnSpLocks/>
            <a:stCxn id="47" idx="2"/>
            <a:endCxn id="23" idx="1"/>
          </p:cNvCxnSpPr>
          <p:nvPr/>
        </p:nvCxnSpPr>
        <p:spPr>
          <a:xfrm rot="5400000" flipH="1">
            <a:off x="929186" y="819243"/>
            <a:ext cx="5844637" cy="4858213"/>
          </a:xfrm>
          <a:prstGeom prst="bentConnector4">
            <a:avLst>
              <a:gd name="adj1" fmla="val -3911"/>
              <a:gd name="adj2" fmla="val 115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4EC9DE7-CAF1-4913-87BC-4073B233B85C}"/>
              </a:ext>
            </a:extLst>
          </p:cNvPr>
          <p:cNvSpPr/>
          <p:nvPr/>
        </p:nvSpPr>
        <p:spPr>
          <a:xfrm>
            <a:off x="4276436" y="3720497"/>
            <a:ext cx="1412697" cy="42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Invalidate</a:t>
            </a:r>
          </a:p>
          <a:p>
            <a:pPr algn="ctr"/>
            <a:r>
              <a:rPr lang="en-US" altLang="zh-TW" sz="1400" dirty="0"/>
              <a:t> Normal </a:t>
            </a:r>
            <a:r>
              <a:rPr lang="en-US" altLang="zh-TW" sz="1400" dirty="0" err="1"/>
              <a:t>RomSig</a:t>
            </a:r>
            <a:endParaRPr lang="en-US" altLang="zh-TW" sz="1400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762430BE-1196-480C-B60C-095D15FA5C0F}"/>
              </a:ext>
            </a:extLst>
          </p:cNvPr>
          <p:cNvSpPr/>
          <p:nvPr/>
        </p:nvSpPr>
        <p:spPr>
          <a:xfrm>
            <a:off x="6872088" y="3714542"/>
            <a:ext cx="1323769" cy="436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Fix Normal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944BB7-310A-492D-8AA3-31ECD0326972}"/>
              </a:ext>
            </a:extLst>
          </p:cNvPr>
          <p:cNvCxnSpPr>
            <a:cxnSpLocks/>
            <a:stCxn id="174" idx="3"/>
            <a:endCxn id="268" idx="1"/>
          </p:cNvCxnSpPr>
          <p:nvPr/>
        </p:nvCxnSpPr>
        <p:spPr>
          <a:xfrm>
            <a:off x="2743187" y="3932619"/>
            <a:ext cx="153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D9E4E2-1126-4C6A-A7AC-C0BF969866FC}"/>
              </a:ext>
            </a:extLst>
          </p:cNvPr>
          <p:cNvCxnSpPr>
            <a:cxnSpLocks/>
            <a:stCxn id="6" idx="3"/>
            <a:endCxn id="268" idx="1"/>
          </p:cNvCxnSpPr>
          <p:nvPr/>
        </p:nvCxnSpPr>
        <p:spPr>
          <a:xfrm>
            <a:off x="2746158" y="3021159"/>
            <a:ext cx="1530278" cy="911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ECE69D-3AE6-4AC9-929E-E7B1A7EF33F2}"/>
              </a:ext>
            </a:extLst>
          </p:cNvPr>
          <p:cNvCxnSpPr>
            <a:stCxn id="6" idx="2"/>
            <a:endCxn id="174" idx="0"/>
          </p:cNvCxnSpPr>
          <p:nvPr/>
        </p:nvCxnSpPr>
        <p:spPr>
          <a:xfrm flipH="1">
            <a:off x="2081303" y="3319197"/>
            <a:ext cx="2971" cy="3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1CF830-7464-4D20-932D-BDE92D19440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340355" y="3128169"/>
            <a:ext cx="2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529BE2-26F1-4B76-9ADC-11552FFDD5F1}"/>
              </a:ext>
            </a:extLst>
          </p:cNvPr>
          <p:cNvCxnSpPr>
            <a:stCxn id="160" idx="1"/>
            <a:endCxn id="322" idx="3"/>
          </p:cNvCxnSpPr>
          <p:nvPr/>
        </p:nvCxnSpPr>
        <p:spPr>
          <a:xfrm flipH="1">
            <a:off x="8195857" y="3932618"/>
            <a:ext cx="482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E0BBAD-DA4B-4CAB-9050-1DE6E97E42F6}"/>
              </a:ext>
            </a:extLst>
          </p:cNvPr>
          <p:cNvCxnSpPr>
            <a:stCxn id="174" idx="2"/>
            <a:endCxn id="9" idx="0"/>
          </p:cNvCxnSpPr>
          <p:nvPr/>
        </p:nvCxnSpPr>
        <p:spPr>
          <a:xfrm>
            <a:off x="2081303" y="4230657"/>
            <a:ext cx="0" cy="22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E0C1313-8866-449A-87CA-0462296E44F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081302" y="4730073"/>
            <a:ext cx="1" cy="1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C98F4F-0DE4-4F9B-8CB2-C8EF188FA9C5}"/>
              </a:ext>
            </a:extLst>
          </p:cNvPr>
          <p:cNvCxnSpPr>
            <a:stCxn id="12" idx="2"/>
            <a:endCxn id="73" idx="0"/>
          </p:cNvCxnSpPr>
          <p:nvPr/>
        </p:nvCxnSpPr>
        <p:spPr>
          <a:xfrm flipH="1">
            <a:off x="2081301" y="5192232"/>
            <a:ext cx="1" cy="1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89501B0-E7E2-44AC-8098-242F4EEFC68F}"/>
              </a:ext>
            </a:extLst>
          </p:cNvPr>
          <p:cNvCxnSpPr>
            <a:cxnSpLocks/>
            <a:stCxn id="268" idx="3"/>
            <a:endCxn id="47" idx="0"/>
          </p:cNvCxnSpPr>
          <p:nvPr/>
        </p:nvCxnSpPr>
        <p:spPr>
          <a:xfrm>
            <a:off x="5689133" y="3932619"/>
            <a:ext cx="591478" cy="1965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C1E4C12-71EE-4F2B-AFDE-90AC541C96B4}"/>
              </a:ext>
            </a:extLst>
          </p:cNvPr>
          <p:cNvCxnSpPr>
            <a:stCxn id="322" idx="1"/>
            <a:endCxn id="47" idx="0"/>
          </p:cNvCxnSpPr>
          <p:nvPr/>
        </p:nvCxnSpPr>
        <p:spPr>
          <a:xfrm rot="10800000" flipV="1">
            <a:off x="6280612" y="3932619"/>
            <a:ext cx="591477" cy="1965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F3E2476-BE1E-44D0-B1BB-0D412BA3FE00}"/>
              </a:ext>
            </a:extLst>
          </p:cNvPr>
          <p:cNvCxnSpPr>
            <a:stCxn id="73" idx="3"/>
            <a:endCxn id="47" idx="0"/>
          </p:cNvCxnSpPr>
          <p:nvPr/>
        </p:nvCxnSpPr>
        <p:spPr>
          <a:xfrm>
            <a:off x="2743185" y="5518166"/>
            <a:ext cx="3537426" cy="380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0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F52EB6-6645-484B-A134-8BDBFFE1D770}"/>
              </a:ext>
            </a:extLst>
          </p:cNvPr>
          <p:cNvSpPr/>
          <p:nvPr/>
        </p:nvSpPr>
        <p:spPr>
          <a:xfrm>
            <a:off x="1419418" y="5465477"/>
            <a:ext cx="1323769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DXE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39CBF-7E43-4C64-9E29-D279477B5CA1}"/>
              </a:ext>
            </a:extLst>
          </p:cNvPr>
          <p:cNvSpPr/>
          <p:nvPr/>
        </p:nvSpPr>
        <p:spPr>
          <a:xfrm>
            <a:off x="1419417" y="5927636"/>
            <a:ext cx="1323769" cy="27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Aboot</a:t>
            </a:r>
            <a:endParaRPr lang="en-US" sz="14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311341-20AC-47BF-8F82-0E015FE491FC}"/>
              </a:ext>
            </a:extLst>
          </p:cNvPr>
          <p:cNvSpPr/>
          <p:nvPr/>
        </p:nvSpPr>
        <p:spPr>
          <a:xfrm>
            <a:off x="1422398" y="180052"/>
            <a:ext cx="1323769" cy="29195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Normal</a:t>
            </a:r>
            <a:r>
              <a:rPr lang="en-US" sz="1600" dirty="0"/>
              <a:t> Boot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A963A0-13DA-445E-A6E0-FFF23BDE7924}"/>
              </a:ext>
            </a:extLst>
          </p:cNvPr>
          <p:cNvSpPr/>
          <p:nvPr/>
        </p:nvSpPr>
        <p:spPr>
          <a:xfrm>
            <a:off x="1422397" y="2094336"/>
            <a:ext cx="1323769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SEC/PEI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09BAE7-ED5B-4300-B588-326E6009331B}"/>
              </a:ext>
            </a:extLst>
          </p:cNvPr>
          <p:cNvSpPr/>
          <p:nvPr/>
        </p:nvSpPr>
        <p:spPr>
          <a:xfrm>
            <a:off x="1422391" y="1592456"/>
            <a:ext cx="1323769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13AC2-EF9F-41C0-BF2E-6DDB6DDDFC5B}"/>
              </a:ext>
            </a:extLst>
          </p:cNvPr>
          <p:cNvSpPr/>
          <p:nvPr/>
        </p:nvSpPr>
        <p:spPr>
          <a:xfrm>
            <a:off x="1419416" y="6389795"/>
            <a:ext cx="1323769" cy="27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flash</a:t>
            </a:r>
            <a:endParaRPr lang="en-US" sz="14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D7D6C06-22D7-4D5E-989C-20552E13D4EA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>
            <a:off x="2084276" y="1864906"/>
            <a:ext cx="6" cy="22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>
            <a:extLst>
              <a:ext uri="{FF2B5EF4-FFF2-40B4-BE49-F238E27FC236}">
                <a16:creationId xmlns:a16="http://schemas.microsoft.com/office/drawing/2014/main" id="{A8D57ADE-6792-4A98-8A0C-5793B41890E2}"/>
              </a:ext>
            </a:extLst>
          </p:cNvPr>
          <p:cNvSpPr/>
          <p:nvPr/>
        </p:nvSpPr>
        <p:spPr>
          <a:xfrm>
            <a:off x="1422390" y="743142"/>
            <a:ext cx="1323769" cy="596076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RomSig</a:t>
            </a:r>
            <a:r>
              <a:rPr lang="en-US" altLang="zh-TW" sz="1200" dirty="0"/>
              <a:t>?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06AE139-3455-4F43-A57B-F27AB27AA76D}"/>
              </a:ext>
            </a:extLst>
          </p:cNvPr>
          <p:cNvCxnSpPr>
            <a:stCxn id="23" idx="2"/>
            <a:endCxn id="200" idx="0"/>
          </p:cNvCxnSpPr>
          <p:nvPr/>
        </p:nvCxnSpPr>
        <p:spPr>
          <a:xfrm flipH="1">
            <a:off x="2084275" y="472008"/>
            <a:ext cx="8" cy="27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FD4FF52-9655-48B6-BF40-B0B2A2AD522D}"/>
              </a:ext>
            </a:extLst>
          </p:cNvPr>
          <p:cNvCxnSpPr>
            <a:cxnSpLocks/>
            <a:stCxn id="200" idx="2"/>
            <a:endCxn id="27" idx="0"/>
          </p:cNvCxnSpPr>
          <p:nvPr/>
        </p:nvCxnSpPr>
        <p:spPr>
          <a:xfrm>
            <a:off x="2084275" y="1339218"/>
            <a:ext cx="1" cy="2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E0C1313-8866-449A-87CA-0462296E44F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081302" y="5737927"/>
            <a:ext cx="1" cy="1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C98F4F-0DE4-4F9B-8CB2-C8EF188FA9C5}"/>
              </a:ext>
            </a:extLst>
          </p:cNvPr>
          <p:cNvCxnSpPr>
            <a:stCxn id="12" idx="2"/>
            <a:endCxn id="73" idx="0"/>
          </p:cNvCxnSpPr>
          <p:nvPr/>
        </p:nvCxnSpPr>
        <p:spPr>
          <a:xfrm flipH="1">
            <a:off x="2081301" y="6200086"/>
            <a:ext cx="1" cy="1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1C0DF85-E0E0-4EB1-9F01-072AB56AF4E3}"/>
              </a:ext>
            </a:extLst>
          </p:cNvPr>
          <p:cNvSpPr/>
          <p:nvPr/>
        </p:nvSpPr>
        <p:spPr>
          <a:xfrm>
            <a:off x="4291139" y="2146424"/>
            <a:ext cx="1427015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FwVol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57B543-8BF7-4DB6-BD83-8F67533E71C3}"/>
              </a:ext>
            </a:extLst>
          </p:cNvPr>
          <p:cNvSpPr/>
          <p:nvPr/>
        </p:nvSpPr>
        <p:spPr>
          <a:xfrm>
            <a:off x="4291138" y="2686025"/>
            <a:ext cx="1427016" cy="4733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gEfiFirmwareFileSystem2Guid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C0DF85-E0E0-4EB1-9F01-072AB56AF4E3}"/>
              </a:ext>
            </a:extLst>
          </p:cNvPr>
          <p:cNvSpPr/>
          <p:nvPr/>
        </p:nvSpPr>
        <p:spPr>
          <a:xfrm>
            <a:off x="4291138" y="3429000"/>
            <a:ext cx="1427016" cy="272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CalculateCrc32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99EE9-4559-47AB-8097-9FD88CD9DEC0}"/>
              </a:ext>
            </a:extLst>
          </p:cNvPr>
          <p:cNvSpPr/>
          <p:nvPr/>
        </p:nvSpPr>
        <p:spPr>
          <a:xfrm>
            <a:off x="4291131" y="4027691"/>
            <a:ext cx="1427016" cy="4342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Save Checksum value to CMOS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9E2BCE-3B69-4EE4-AE52-16B367215C7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5004646" y="2418874"/>
            <a:ext cx="1" cy="26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32CA6-A394-45AA-B47C-9094C2792CC9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5004646" y="3159398"/>
            <a:ext cx="0" cy="269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3E78AC-7339-4F1D-A400-6917297ACBA1}"/>
              </a:ext>
            </a:extLst>
          </p:cNvPr>
          <p:cNvCxnSpPr>
            <a:cxnSpLocks/>
            <a:stCxn id="25" idx="2"/>
            <a:endCxn id="138" idx="0"/>
          </p:cNvCxnSpPr>
          <p:nvPr/>
        </p:nvCxnSpPr>
        <p:spPr>
          <a:xfrm flipH="1">
            <a:off x="2084275" y="2366786"/>
            <a:ext cx="7" cy="31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AA088E-3A83-485A-A874-9CA38D84662E}"/>
              </a:ext>
            </a:extLst>
          </p:cNvPr>
          <p:cNvCxnSpPr>
            <a:cxnSpLocks/>
            <a:stCxn id="138" idx="2"/>
            <a:endCxn id="9" idx="0"/>
          </p:cNvCxnSpPr>
          <p:nvPr/>
        </p:nvCxnSpPr>
        <p:spPr>
          <a:xfrm flipH="1">
            <a:off x="2081303" y="5060425"/>
            <a:ext cx="2972" cy="40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D11601-1085-4E64-BC4D-733DAC4CEB1C}"/>
              </a:ext>
            </a:extLst>
          </p:cNvPr>
          <p:cNvSpPr/>
          <p:nvPr/>
        </p:nvSpPr>
        <p:spPr>
          <a:xfrm>
            <a:off x="4291139" y="1601524"/>
            <a:ext cx="1427015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PeiMain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D35D62-A396-43A8-BD37-71597C15AD41}"/>
              </a:ext>
            </a:extLst>
          </p:cNvPr>
          <p:cNvCxnSpPr>
            <a:stCxn id="65" idx="2"/>
            <a:endCxn id="44" idx="0"/>
          </p:cNvCxnSpPr>
          <p:nvPr/>
        </p:nvCxnSpPr>
        <p:spPr>
          <a:xfrm>
            <a:off x="5004647" y="1873974"/>
            <a:ext cx="0" cy="27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C3F273E-BB19-45AE-848B-87B67EB5FB6D}"/>
              </a:ext>
            </a:extLst>
          </p:cNvPr>
          <p:cNvSpPr/>
          <p:nvPr/>
        </p:nvSpPr>
        <p:spPr>
          <a:xfrm>
            <a:off x="6413822" y="2146424"/>
            <a:ext cx="1427015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DxeLoad</a:t>
            </a:r>
            <a:endParaRPr lang="en-US" sz="1400" dirty="0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1CA1FBF3-C839-4F20-B0FA-F58F5C0A58A2}"/>
              </a:ext>
            </a:extLst>
          </p:cNvPr>
          <p:cNvSpPr/>
          <p:nvPr/>
        </p:nvSpPr>
        <p:spPr>
          <a:xfrm>
            <a:off x="6413815" y="3753769"/>
            <a:ext cx="1427013" cy="596076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Watchdog</a:t>
            </a:r>
            <a:r>
              <a:rPr lang="en-US" sz="1100" dirty="0"/>
              <a:t> Fired?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D14EC-66D5-4320-BC22-6E999ED0E32D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5004639" y="3701450"/>
            <a:ext cx="7" cy="32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981BABD-6E88-4582-9B7F-E5DA10E1BE29}"/>
              </a:ext>
            </a:extLst>
          </p:cNvPr>
          <p:cNvSpPr/>
          <p:nvPr/>
        </p:nvSpPr>
        <p:spPr>
          <a:xfrm>
            <a:off x="6413813" y="4779080"/>
            <a:ext cx="1427015" cy="424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Watchdog </a:t>
            </a:r>
          </a:p>
          <a:p>
            <a:pPr algn="ctr"/>
            <a:r>
              <a:rPr lang="en-US" sz="1400" dirty="0"/>
              <a:t>2 mins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F5FFBA67-2EA4-485E-B3D7-24749C4FE27E}"/>
              </a:ext>
            </a:extLst>
          </p:cNvPr>
          <p:cNvSpPr/>
          <p:nvPr/>
        </p:nvSpPr>
        <p:spPr>
          <a:xfrm>
            <a:off x="6419558" y="2792923"/>
            <a:ext cx="1421279" cy="59607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FV_CRC?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1F3CF3-1E98-4A72-AF49-2A5AAB7ECDED}"/>
              </a:ext>
            </a:extLst>
          </p:cNvPr>
          <p:cNvSpPr/>
          <p:nvPr/>
        </p:nvSpPr>
        <p:spPr>
          <a:xfrm>
            <a:off x="8680964" y="5236267"/>
            <a:ext cx="1412697" cy="42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Invalidate</a:t>
            </a:r>
          </a:p>
          <a:p>
            <a:pPr algn="ctr"/>
            <a:r>
              <a:rPr lang="en-US" altLang="zh-TW" sz="1400" dirty="0"/>
              <a:t> Normal </a:t>
            </a:r>
            <a:r>
              <a:rPr lang="en-US" altLang="zh-TW" sz="1400" dirty="0" err="1"/>
              <a:t>RomSig</a:t>
            </a:r>
            <a:endParaRPr lang="en-US" altLang="zh-TW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F0FB4B-1092-493F-BA24-CE8116BECC3F}"/>
              </a:ext>
            </a:extLst>
          </p:cNvPr>
          <p:cNvSpPr/>
          <p:nvPr/>
        </p:nvSpPr>
        <p:spPr>
          <a:xfrm>
            <a:off x="4291131" y="4729371"/>
            <a:ext cx="1427016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DxeIpl</a:t>
            </a:r>
            <a:endParaRPr lang="en-US" sz="14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71B2CA3-32F5-44B8-95BA-D450E8539345}"/>
              </a:ext>
            </a:extLst>
          </p:cNvPr>
          <p:cNvCxnSpPr>
            <a:cxnSpLocks/>
            <a:stCxn id="49" idx="2"/>
            <a:endCxn id="114" idx="0"/>
          </p:cNvCxnSpPr>
          <p:nvPr/>
        </p:nvCxnSpPr>
        <p:spPr>
          <a:xfrm>
            <a:off x="5004639" y="4461954"/>
            <a:ext cx="0" cy="26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569DCC-1D0C-4838-8729-BFD08BF55C46}"/>
              </a:ext>
            </a:extLst>
          </p:cNvPr>
          <p:cNvSpPr/>
          <p:nvPr/>
        </p:nvSpPr>
        <p:spPr>
          <a:xfrm>
            <a:off x="6413813" y="5999100"/>
            <a:ext cx="1427015" cy="27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DXE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1DAA83D-37D9-4771-BB8E-BDAFC365A8CC}"/>
              </a:ext>
            </a:extLst>
          </p:cNvPr>
          <p:cNvSpPr/>
          <p:nvPr/>
        </p:nvSpPr>
        <p:spPr>
          <a:xfrm>
            <a:off x="8680709" y="6010986"/>
            <a:ext cx="1427015" cy="272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Reset</a:t>
            </a:r>
            <a:endParaRPr lang="en-US" sz="14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6953FF-421C-4125-AE29-F9F8F5307D84}"/>
              </a:ext>
            </a:extLst>
          </p:cNvPr>
          <p:cNvCxnSpPr>
            <a:stCxn id="107" idx="2"/>
            <a:endCxn id="124" idx="0"/>
          </p:cNvCxnSpPr>
          <p:nvPr/>
        </p:nvCxnSpPr>
        <p:spPr>
          <a:xfrm>
            <a:off x="9387313" y="5660511"/>
            <a:ext cx="6904" cy="35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E2A1BB-3C80-4D54-A47A-3759FD2E65E1}"/>
              </a:ext>
            </a:extLst>
          </p:cNvPr>
          <p:cNvSpPr/>
          <p:nvPr/>
        </p:nvSpPr>
        <p:spPr>
          <a:xfrm>
            <a:off x="1422391" y="2684948"/>
            <a:ext cx="1323768" cy="2375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Dual BIOS Image Switch</a:t>
            </a:r>
          </a:p>
          <a:p>
            <a:pPr algn="ctr"/>
            <a:r>
              <a:rPr lang="en-US" sz="1400" dirty="0"/>
              <a:t>Process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8B61DD9-C1C3-41DE-B4B3-2D764B8D5D96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004639" y="822001"/>
            <a:ext cx="8" cy="77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BE00F08-9DC9-44E9-AE8D-DC8EC2FF8866}"/>
              </a:ext>
            </a:extLst>
          </p:cNvPr>
          <p:cNvSpPr/>
          <p:nvPr/>
        </p:nvSpPr>
        <p:spPr>
          <a:xfrm>
            <a:off x="3698525" y="1279759"/>
            <a:ext cx="4632682" cy="429848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CF3D48F-C7DA-47AC-9E00-F16EB51FC022}"/>
              </a:ext>
            </a:extLst>
          </p:cNvPr>
          <p:cNvSpPr txBox="1"/>
          <p:nvPr/>
        </p:nvSpPr>
        <p:spPr>
          <a:xfrm>
            <a:off x="4413032" y="356010"/>
            <a:ext cx="336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Dual BIOS Image Switch Process</a:t>
            </a:r>
          </a:p>
          <a:p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D809CD-EDEC-4C52-A9CB-BD437E7CE3A1}"/>
              </a:ext>
            </a:extLst>
          </p:cNvPr>
          <p:cNvCxnSpPr>
            <a:stCxn id="114" idx="2"/>
            <a:endCxn id="77" idx="0"/>
          </p:cNvCxnSpPr>
          <p:nvPr/>
        </p:nvCxnSpPr>
        <p:spPr>
          <a:xfrm rot="5400000" flipH="1" flipV="1">
            <a:off x="4638285" y="2512777"/>
            <a:ext cx="2855397" cy="2122691"/>
          </a:xfrm>
          <a:prstGeom prst="bentConnector5">
            <a:avLst>
              <a:gd name="adj1" fmla="val -10917"/>
              <a:gd name="adj2" fmla="val 50000"/>
              <a:gd name="adj3" fmla="val 108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687AE7-26FB-4D73-87A9-11E65A0C9BD0}"/>
              </a:ext>
            </a:extLst>
          </p:cNvPr>
          <p:cNvCxnSpPr>
            <a:stCxn id="77" idx="2"/>
            <a:endCxn id="93" idx="0"/>
          </p:cNvCxnSpPr>
          <p:nvPr/>
        </p:nvCxnSpPr>
        <p:spPr>
          <a:xfrm>
            <a:off x="7127330" y="2418874"/>
            <a:ext cx="2868" cy="37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4F3ECC-EBEB-47BD-9588-A21D84468BDC}"/>
              </a:ext>
            </a:extLst>
          </p:cNvPr>
          <p:cNvCxnSpPr>
            <a:stCxn id="93" idx="2"/>
            <a:endCxn id="79" idx="0"/>
          </p:cNvCxnSpPr>
          <p:nvPr/>
        </p:nvCxnSpPr>
        <p:spPr>
          <a:xfrm flipH="1">
            <a:off x="7127322" y="3388999"/>
            <a:ext cx="2876" cy="3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3374B9-E0A1-4E6E-8138-0CB5BB7EFA36}"/>
              </a:ext>
            </a:extLst>
          </p:cNvPr>
          <p:cNvCxnSpPr>
            <a:stCxn id="79" idx="2"/>
            <a:endCxn id="92" idx="0"/>
          </p:cNvCxnSpPr>
          <p:nvPr/>
        </p:nvCxnSpPr>
        <p:spPr>
          <a:xfrm flipH="1">
            <a:off x="7127321" y="4349845"/>
            <a:ext cx="1" cy="4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21D78A-3A12-44A5-8F30-D759C9C2C8D7}"/>
              </a:ext>
            </a:extLst>
          </p:cNvPr>
          <p:cNvCxnSpPr>
            <a:stCxn id="92" idx="2"/>
            <a:endCxn id="122" idx="0"/>
          </p:cNvCxnSpPr>
          <p:nvPr/>
        </p:nvCxnSpPr>
        <p:spPr>
          <a:xfrm>
            <a:off x="7127321" y="5203324"/>
            <a:ext cx="0" cy="79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54FD71-2869-45B4-913C-C50F5EF1CA6C}"/>
              </a:ext>
            </a:extLst>
          </p:cNvPr>
          <p:cNvCxnSpPr>
            <a:stCxn id="93" idx="3"/>
            <a:endCxn id="107" idx="0"/>
          </p:cNvCxnSpPr>
          <p:nvPr/>
        </p:nvCxnSpPr>
        <p:spPr>
          <a:xfrm>
            <a:off x="7840837" y="3090961"/>
            <a:ext cx="1546476" cy="2145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5B912F3-059B-40AB-A76F-46FC2546FCA1}"/>
              </a:ext>
            </a:extLst>
          </p:cNvPr>
          <p:cNvCxnSpPr>
            <a:stCxn id="79" idx="3"/>
            <a:endCxn id="107" idx="0"/>
          </p:cNvCxnSpPr>
          <p:nvPr/>
        </p:nvCxnSpPr>
        <p:spPr>
          <a:xfrm>
            <a:off x="7840828" y="4051807"/>
            <a:ext cx="1546485" cy="1184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C92868-A893-45C0-BD7F-92F8EB6C7500}"/>
              </a:ext>
            </a:extLst>
          </p:cNvPr>
          <p:cNvSpPr txBox="1"/>
          <p:nvPr/>
        </p:nvSpPr>
        <p:spPr>
          <a:xfrm>
            <a:off x="7738801" y="2783644"/>
            <a:ext cx="118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Match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FBF3F-DF04-46B2-A4C8-4191DCA16187}"/>
              </a:ext>
            </a:extLst>
          </p:cNvPr>
          <p:cNvSpPr txBox="1"/>
          <p:nvPr/>
        </p:nvSpPr>
        <p:spPr>
          <a:xfrm>
            <a:off x="7785267" y="37060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</p:spTree>
    <p:extLst>
      <p:ext uri="{BB962C8B-B14F-4D97-AF65-F5344CB8AC3E}">
        <p14:creationId xmlns:p14="http://schemas.microsoft.com/office/powerpoint/2010/main" val="37544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b82e567b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image update process</a:t>
            </a:r>
            <a:endParaRPr/>
          </a:p>
        </p:txBody>
      </p:sp>
      <p:sp>
        <p:nvSpPr>
          <p:cNvPr id="268" name="Google Shape;268;g116b82e567b_0_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Invalidate Normal image `romsig`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 rest of the normal image.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 Normal image `romsig` to valid signature.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9ECF8-0CC8-4FBD-B941-17FC39FD9474}"/>
              </a:ext>
            </a:extLst>
          </p:cNvPr>
          <p:cNvSpPr txBox="1"/>
          <p:nvPr/>
        </p:nvSpPr>
        <p:spPr>
          <a:xfrm>
            <a:off x="0" y="26305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02124">
                    <a:alpha val="15000"/>
                  </a:srgbClr>
                </a:solidFill>
                <a:effectLst/>
                <a:latin typeface="Roboto" panose="02000000000000000000" pitchFamily="2" charset="0"/>
                <a:ea typeface="PMingLiU" panose="02020500000000000000" pitchFamily="18" charset="-120"/>
                <a:cs typeface="Calibri" panose="020F0502020204030204" pitchFamily="34" charset="0"/>
              </a:rPr>
              <a:t>Arista Confidential and Proprietary</a:t>
            </a:r>
            <a:endParaRPr lang="en-US" sz="60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8251b63b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/>
              <a:t>Embedded Firmware Structure(EFS) search order</a:t>
            </a:r>
            <a:endParaRPr sz="5700" b="1"/>
          </a:p>
        </p:txBody>
      </p:sp>
      <p:sp>
        <p:nvSpPr>
          <p:cNvPr id="275" name="Google Shape;275;g118251b63bd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PSP looks for 0x55AA55AA at following offset on SPI flash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1st Address checked (recommended) 0x20000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2nd Address checked 0x820000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3rd Address checked 0xC20000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4th Address checked 0xE20000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5th Address checked 0xF20000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6th Address checked 0xFA0000</a:t>
            </a: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5D1E6-6BD3-403B-BB22-54E967C0B77B}"/>
              </a:ext>
            </a:extLst>
          </p:cNvPr>
          <p:cNvSpPr txBox="1"/>
          <p:nvPr/>
        </p:nvSpPr>
        <p:spPr>
          <a:xfrm>
            <a:off x="0" y="26305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02124">
                    <a:alpha val="15000"/>
                  </a:srgbClr>
                </a:solidFill>
                <a:effectLst/>
                <a:latin typeface="Roboto" panose="02000000000000000000" pitchFamily="2" charset="0"/>
                <a:ea typeface="PMingLiU" panose="02020500000000000000" pitchFamily="18" charset="-120"/>
                <a:cs typeface="Calibri" panose="020F0502020204030204" pitchFamily="34" charset="0"/>
              </a:rPr>
              <a:t>Arista Confidential and Proprietary</a:t>
            </a:r>
            <a:endParaRPr lang="en-US" sz="60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2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8251b63b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 dirty="0"/>
              <a:t>Embedded Firmware Structure(EFS) Offset</a:t>
            </a:r>
            <a:endParaRPr sz="57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4B9B0E9-7642-48F5-B3BF-9F455065850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76689"/>
          <a:ext cx="1082732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714">
                  <a:extLst>
                    <a:ext uri="{9D8B030D-6E8A-4147-A177-3AD203B41FA5}">
                      <a16:colId xmlns:a16="http://schemas.microsoft.com/office/drawing/2014/main" val="1981881628"/>
                    </a:ext>
                  </a:extLst>
                </a:gridCol>
                <a:gridCol w="1329716">
                  <a:extLst>
                    <a:ext uri="{9D8B030D-6E8A-4147-A177-3AD203B41FA5}">
                      <a16:colId xmlns:a16="http://schemas.microsoft.com/office/drawing/2014/main" val="3033356956"/>
                    </a:ext>
                  </a:extLst>
                </a:gridCol>
                <a:gridCol w="8207898">
                  <a:extLst>
                    <a:ext uri="{9D8B030D-6E8A-4147-A177-3AD203B41FA5}">
                      <a16:colId xmlns:a16="http://schemas.microsoft.com/office/drawing/2014/main" val="1981530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 </a:t>
                      </a:r>
                    </a:p>
                    <a:p>
                      <a:r>
                        <a:rPr lang="en-US" dirty="0"/>
                        <a:t>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  <a:p>
                      <a:r>
                        <a:rPr lang="en-US" dirty="0"/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Description/Purpose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0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Signature of Embedded Firmware Structure (0x55AA55AA)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Pointer directly to PSP Directory table start from Family 17h 00h-0Fh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8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Pointer directly to PSP Directory table start from Family 17h 10h-1Fh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0x1C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Pointer to BIOS Directory table for Family 17h 00h-0Fh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21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B5D1E6-6BD3-403B-BB22-54E967C0B77B}"/>
              </a:ext>
            </a:extLst>
          </p:cNvPr>
          <p:cNvSpPr txBox="1"/>
          <p:nvPr/>
        </p:nvSpPr>
        <p:spPr>
          <a:xfrm>
            <a:off x="0" y="26305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02124">
                    <a:alpha val="15000"/>
                  </a:srgbClr>
                </a:solidFill>
                <a:effectLst/>
                <a:latin typeface="Roboto" panose="02000000000000000000" pitchFamily="2" charset="0"/>
                <a:ea typeface="PMingLiU" panose="02020500000000000000" pitchFamily="18" charset="-120"/>
                <a:cs typeface="Calibri" panose="020F0502020204030204" pitchFamily="34" charset="0"/>
              </a:rPr>
              <a:t>Arista Confidential and Proprietary</a:t>
            </a:r>
            <a:endParaRPr lang="en-US" sz="6000" dirty="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" name="Google Shape;275;g118251b63bd_0_0">
            <a:extLst>
              <a:ext uri="{FF2B5EF4-FFF2-40B4-BE49-F238E27FC236}">
                <a16:creationId xmlns:a16="http://schemas.microsoft.com/office/drawing/2014/main" id="{DE189D18-78B9-461F-ADE1-A751751CCD92}"/>
              </a:ext>
            </a:extLst>
          </p:cNvPr>
          <p:cNvSpPr txBox="1">
            <a:spLocks/>
          </p:cNvSpPr>
          <p:nvPr/>
        </p:nvSpPr>
        <p:spPr>
          <a:xfrm>
            <a:off x="838200" y="4322617"/>
            <a:ext cx="10515600" cy="1854207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To change </a:t>
            </a:r>
            <a:r>
              <a:rPr lang="en-US" sz="2200" dirty="0">
                <a:solidFill>
                  <a:srgbClr val="FF0000"/>
                </a:solidFill>
              </a:rPr>
              <a:t>0x14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0x1C</a:t>
            </a:r>
            <a:r>
              <a:rPr lang="en-US" sz="2200" dirty="0"/>
              <a:t> can point to different PSP/BIOS Directory table.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@ </a:t>
            </a:r>
            <a:r>
              <a:rPr lang="en-US" sz="1600" dirty="0">
                <a:solidFill>
                  <a:srgbClr val="FF0000"/>
                </a:solidFill>
              </a:rPr>
              <a:t>0x0C</a:t>
            </a:r>
            <a:r>
              <a:rPr lang="en-US" sz="1600" dirty="0"/>
              <a:t> is XHC Firmware base.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9A771E4-DA56-4417-9606-0E062EA56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793391"/>
          <a:ext cx="53530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4" imgW="5353200" imgH="695160" progId="Paint.Picture">
                  <p:embed/>
                </p:oleObj>
              </mc:Choice>
              <mc:Fallback>
                <p:oleObj name="Bitmap Image" r:id="rId4" imgW="5353200" imgH="69516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9A771E4-DA56-4417-9606-0E062EA56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793391"/>
                        <a:ext cx="535305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BC49EA-E2E0-4920-A9A2-6E78DEA93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2003" y="4788628"/>
          <a:ext cx="53435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6" imgW="5343480" imgH="704880" progId="Paint.Picture">
                  <p:embed/>
                </p:oleObj>
              </mc:Choice>
              <mc:Fallback>
                <p:oleObj name="Bitmap Image" r:id="rId6" imgW="5343480" imgH="7048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BC49EA-E2E0-4920-A9A2-6E78DEA935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2003" y="4788628"/>
                        <a:ext cx="534352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B0744C0-81B7-443F-B25F-814B0FFBD8BD}"/>
              </a:ext>
            </a:extLst>
          </p:cNvPr>
          <p:cNvSpPr/>
          <p:nvPr/>
        </p:nvSpPr>
        <p:spPr>
          <a:xfrm>
            <a:off x="4045384" y="5355965"/>
            <a:ext cx="757382" cy="10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2DB96-B790-42E7-8C1A-C2FF2374ACF1}"/>
              </a:ext>
            </a:extLst>
          </p:cNvPr>
          <p:cNvSpPr/>
          <p:nvPr/>
        </p:nvSpPr>
        <p:spPr>
          <a:xfrm>
            <a:off x="4045384" y="5217249"/>
            <a:ext cx="757382" cy="10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3E483-72EE-4742-B352-08D1C2686E63}"/>
              </a:ext>
            </a:extLst>
          </p:cNvPr>
          <p:cNvSpPr/>
          <p:nvPr/>
        </p:nvSpPr>
        <p:spPr>
          <a:xfrm>
            <a:off x="2450520" y="5355964"/>
            <a:ext cx="757382" cy="10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FCD166-E1B5-42F3-9A2B-7641439FB292}"/>
              </a:ext>
            </a:extLst>
          </p:cNvPr>
          <p:cNvSpPr/>
          <p:nvPr/>
        </p:nvSpPr>
        <p:spPr>
          <a:xfrm>
            <a:off x="9529187" y="5359394"/>
            <a:ext cx="757382" cy="10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82AF1-C8D6-444B-B6B5-B47155ADA595}"/>
              </a:ext>
            </a:extLst>
          </p:cNvPr>
          <p:cNvSpPr/>
          <p:nvPr/>
        </p:nvSpPr>
        <p:spPr>
          <a:xfrm>
            <a:off x="9529187" y="5220678"/>
            <a:ext cx="757382" cy="10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D18FB-2B0F-4D0A-96F2-811EFC1BADE9}"/>
              </a:ext>
            </a:extLst>
          </p:cNvPr>
          <p:cNvSpPr/>
          <p:nvPr/>
        </p:nvSpPr>
        <p:spPr>
          <a:xfrm>
            <a:off x="7934323" y="5359393"/>
            <a:ext cx="757382" cy="10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228D-3801-441F-B2F9-E850169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err="1"/>
              <a:t>CheckSum</a:t>
            </a:r>
            <a:r>
              <a:rPr lang="en-US" sz="3500" b="1" dirty="0"/>
              <a:t>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EEC1-756D-44F5-ADCC-8CFA24D5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do?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Checksum CRC32</a:t>
            </a:r>
          </a:p>
          <a:p>
            <a:pPr marL="0" indent="0">
              <a:buNone/>
            </a:pPr>
            <a:r>
              <a:rPr lang="en-US" sz="2400" dirty="0"/>
              <a:t>	Set </a:t>
            </a:r>
            <a:r>
              <a:rPr lang="en-US" sz="2400" dirty="0">
                <a:solidFill>
                  <a:srgbClr val="FF0000"/>
                </a:solidFill>
              </a:rPr>
              <a:t>CMOS 0x7C-7F</a:t>
            </a:r>
            <a:r>
              <a:rPr lang="en-US" sz="2400" dirty="0"/>
              <a:t> to Store CRC32 run-time result</a:t>
            </a:r>
          </a:p>
          <a:p>
            <a:endParaRPr lang="en-US" sz="2400" dirty="0"/>
          </a:p>
          <a:p>
            <a:r>
              <a:rPr lang="en-US" sz="2400" dirty="0"/>
              <a:t>Where to store the compare value?</a:t>
            </a:r>
          </a:p>
          <a:p>
            <a:pPr marL="0" indent="0">
              <a:buNone/>
            </a:pPr>
            <a:r>
              <a:rPr lang="en-US" sz="2400" dirty="0"/>
              <a:t>	Region </a:t>
            </a:r>
            <a:r>
              <a:rPr lang="en-US" sz="2400" dirty="0">
                <a:solidFill>
                  <a:srgbClr val="FF0000"/>
                </a:solidFill>
              </a:rPr>
              <a:t>FVMAIN_CRC </a:t>
            </a:r>
            <a:r>
              <a:rPr lang="en-US" sz="2400" dirty="0"/>
              <a:t>to Store CRC32 built-time result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6BAD7-4AE3-4E3E-822F-A938F1AC6354}"/>
              </a:ext>
            </a:extLst>
          </p:cNvPr>
          <p:cNvSpPr txBox="1"/>
          <p:nvPr/>
        </p:nvSpPr>
        <p:spPr>
          <a:xfrm>
            <a:off x="0" y="26305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02124">
                    <a:alpha val="15000"/>
                  </a:srgbClr>
                </a:solidFill>
                <a:effectLst/>
                <a:latin typeface="Roboto" panose="02000000000000000000" pitchFamily="2" charset="0"/>
                <a:ea typeface="PMingLiU" panose="02020500000000000000" pitchFamily="18" charset="-120"/>
                <a:cs typeface="Calibri" panose="020F0502020204030204" pitchFamily="34" charset="0"/>
              </a:rPr>
              <a:t>Arista Confidential and Proprietary</a:t>
            </a:r>
            <a:endParaRPr lang="en-US" sz="60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0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228D-3801-441F-B2F9-E850169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/>
              <a:t>WDT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EEC1-756D-44F5-ADCC-8CFA24D5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do? </a:t>
            </a:r>
          </a:p>
          <a:p>
            <a:pPr marL="0" indent="0">
              <a:buNone/>
            </a:pPr>
            <a:r>
              <a:rPr lang="en-US" sz="2400" dirty="0"/>
              <a:t>	Set 0x81 to WDTx000</a:t>
            </a:r>
          </a:p>
          <a:p>
            <a:pPr marL="0" indent="0">
              <a:buNone/>
            </a:pPr>
            <a:r>
              <a:rPr lang="en-US" altLang="zh-TW" sz="2400" dirty="0"/>
              <a:t>	Set 0x78 to WDTx004</a:t>
            </a:r>
          </a:p>
          <a:p>
            <a:pPr marL="0" indent="0">
              <a:buNone/>
            </a:pPr>
            <a:r>
              <a:rPr lang="en-US" altLang="zh-TW" sz="2400" dirty="0"/>
              <a:t>	Check </a:t>
            </a:r>
            <a:r>
              <a:rPr lang="en-US" altLang="zh-TW" sz="2400" dirty="0" err="1">
                <a:solidFill>
                  <a:srgbClr val="FF0000"/>
                </a:solidFill>
              </a:rPr>
              <a:t>WatchdogFired</a:t>
            </a:r>
            <a:r>
              <a:rPr lang="en-US" altLang="zh-TW" sz="2400" dirty="0"/>
              <a:t> bit</a:t>
            </a:r>
            <a:endParaRPr lang="en-US" sz="2400" dirty="0"/>
          </a:p>
          <a:p>
            <a:r>
              <a:rPr lang="en-US" sz="2400" dirty="0"/>
              <a:t>How many second to trigger?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0x78 = </a:t>
            </a:r>
            <a:r>
              <a:rPr lang="en-US" altLang="zh-TW" sz="2400" dirty="0">
                <a:solidFill>
                  <a:srgbClr val="FF0000"/>
                </a:solidFill>
              </a:rPr>
              <a:t>2 mins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6BAD7-4AE3-4E3E-822F-A938F1AC6354}"/>
              </a:ext>
            </a:extLst>
          </p:cNvPr>
          <p:cNvSpPr txBox="1"/>
          <p:nvPr/>
        </p:nvSpPr>
        <p:spPr>
          <a:xfrm>
            <a:off x="0" y="26305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02124">
                    <a:alpha val="15000"/>
                  </a:srgbClr>
                </a:solidFill>
                <a:effectLst/>
                <a:latin typeface="Roboto" panose="02000000000000000000" pitchFamily="2" charset="0"/>
                <a:ea typeface="PMingLiU" panose="02020500000000000000" pitchFamily="18" charset="-120"/>
                <a:cs typeface="Calibri" panose="020F0502020204030204" pitchFamily="34" charset="0"/>
              </a:rPr>
              <a:t>Arista Confidential and Proprietary</a:t>
            </a:r>
            <a:endParaRPr lang="en-US" sz="6000" dirty="0">
              <a:solidFill>
                <a:schemeClr val="tx1">
                  <a:alpha val="1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DD3E53-F51E-41C4-96E8-E9B51A288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732" y="1849512"/>
          <a:ext cx="5447577" cy="359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5877000" imgH="3876840" progId="Paint.Picture">
                  <p:embed/>
                </p:oleObj>
              </mc:Choice>
              <mc:Fallback>
                <p:oleObj name="Bitmap Image" r:id="rId3" imgW="5877000" imgH="387684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DD3E53-F51E-41C4-96E8-E9B51A288E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732" y="1849512"/>
                        <a:ext cx="5447577" cy="3593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D68490-0A96-4639-8B40-CAAE3A0FE378}"/>
              </a:ext>
            </a:extLst>
          </p:cNvPr>
          <p:cNvSpPr/>
          <p:nvPr/>
        </p:nvSpPr>
        <p:spPr>
          <a:xfrm>
            <a:off x="5423623" y="4471857"/>
            <a:ext cx="5299795" cy="408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19415</TotalTime>
  <Words>564</Words>
  <Application>Microsoft Office PowerPoint</Application>
  <PresentationFormat>Widescreen</PresentationFormat>
  <Paragraphs>254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Bitmap Image</vt:lpstr>
      <vt:lpstr>PowerPoint Presentation</vt:lpstr>
      <vt:lpstr>PowerPoint Presentation</vt:lpstr>
      <vt:lpstr>PowerPoint Presentation</vt:lpstr>
      <vt:lpstr>Normal image update process</vt:lpstr>
      <vt:lpstr>Embedded Firmware Structure(EFS) search order</vt:lpstr>
      <vt:lpstr>Embedded Firmware Structure(EFS) Offset</vt:lpstr>
      <vt:lpstr>CheckSum Check</vt:lpstr>
      <vt:lpstr>WDT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Wu</dc:creator>
  <cp:lastModifiedBy>Jack Wu</cp:lastModifiedBy>
  <cp:revision>56</cp:revision>
  <dcterms:created xsi:type="dcterms:W3CDTF">2022-01-11T19:56:35Z</dcterms:created>
  <dcterms:modified xsi:type="dcterms:W3CDTF">2022-03-31T05:24:54Z</dcterms:modified>
</cp:coreProperties>
</file>