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7BB6-6FFF-B64B-AB48-2F0E0959ADE6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318CB-A8BE-2D44-AD7E-5EDAB4A6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C4AE5-D81C-E34F-B956-24E38432F0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0A4EEC-D0C3-DC4C-A22F-28A4FBB818DE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49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78B3C4-1150-8D47-93ED-87BA0811B9C3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2pPr>
            <a:lvl3pPr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3pPr>
            <a:lvl4pPr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4pPr>
            <a:lvl5pPr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pperplate Gothic Light" charset="0"/>
                <a:ea typeface="ＭＳ Ｐゴシック" charset="0"/>
              </a:defRPr>
            </a:lvl9pPr>
          </a:lstStyle>
          <a:p>
            <a:fld id="{C1D321FE-F8F1-9E44-8D99-A05EE498D232}" type="slidenum">
              <a:rPr lang="en-US" sz="1200">
                <a:solidFill>
                  <a:schemeClr val="tx1"/>
                </a:solidFill>
                <a:latin typeface="Arial" charset="0"/>
              </a:rPr>
              <a:pPr/>
              <a:t>4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9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C4AE5-D81C-E34F-B956-24E38432F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EA92-58BC-674E-936E-80DE0AE7D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D7F75-517D-254C-BD1A-4AC7A92E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F37F-7163-1846-9FC5-FF49D856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5B09-F18A-9D4F-BCE0-CBC91C3E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C80F-8C84-9940-99C4-D2B6DDA5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77B8-7AA5-C34A-8431-C38C96C1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D7343-6E6A-7743-99ED-1FFA945A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C728-5465-BC46-A729-8775DB95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76AD-EE9A-9A4A-BB03-ED16B2D3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A33A-697F-C145-AD9E-34476482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75165-1BFA-424B-B32E-7570680CC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1825E-7D79-7B48-ADF4-D400CF89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A1AA-8F40-464F-92CE-C3460EDE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9C55-9A3A-6548-8AEA-B1661AC8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318C-0F20-8E4C-A217-E6650283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E0AE-DB03-A14D-9AA2-B3E478F8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669D-2F25-EF4C-BD8E-D43556B0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1615-379F-FC43-A405-381AD344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2E25-AF04-244B-9963-F96A52C0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5337-2A05-3842-B21F-3FD36E12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B20C-35CE-0B49-8874-CD4D9A25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C84D-514C-2F47-A9A3-6EA1BB5A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0A95-FCCB-C048-B835-105A1D6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0717-91AA-DC4E-BE8C-3F0C92F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6364-6251-2B4D-A1E2-882A79A5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A105-393D-A345-BE38-49421684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9CF0-F29F-FA43-84E1-61DC20C5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6643-764B-ED46-88DB-E1931A97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29ED-3F8E-2744-8ECF-E0FD4431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BD56-610D-1143-A54C-160F15D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94A8-C54E-844F-8812-CAA036F1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C4CD-5051-FA4A-8C99-428C2CF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85CF-C3D5-5A4A-A230-71AF063C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3FAF-32E6-B74E-800C-E7EAED49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0B49A-1F1B-4948-BFE3-F2F5D6581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8DB8D-AF08-8C49-ADE5-EDB65D79C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9CF10-4DD5-F647-BAAB-EAFD3CD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57ABC-62BB-3B4C-A786-15CDE2F0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13F99-42A5-8D40-BA1E-1586A01F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05DA-C8CE-CF4F-B34F-2709312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3862-9C50-C346-B7B9-29D4FCF4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5514-767F-554D-9960-F892BAF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6058B-BE0A-9443-BA1F-28663FFB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1D898-9865-E24F-9A5E-C80400BD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C4AA7-D080-D046-A41B-15ABDC6B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5695C-932B-9249-8D87-860B62DB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3E00-591C-2E43-BBEF-48DFDFCD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397C-D3F3-A840-A97E-EA118CD5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A5AE1-626E-1B49-BEB5-17172203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8C4F1-2F28-D84E-B55F-5FE87C14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6829-5167-7049-8096-26F84CE8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28B8-013F-E04C-AC43-8A46AC8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C884-28AB-5A4A-A64D-6ED3EFBF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FD6D1-C773-4B46-83C0-72E5FAB16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C2691-3CE9-2445-B3E2-695B3775E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04074-FB2D-F540-AA71-2C8AE44B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3DB2-EC5C-004F-8158-2602E4F7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8601F-6CB2-5B4A-81DD-AB893605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A2CF2-F52D-9641-94B1-BE65F26D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0289-C946-2D45-835C-2C5DD5CE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0EDC-8EB4-334B-83F1-673B0036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BE5C-27F7-414D-874A-AA1340244386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2663-923F-7344-8F69-60B6039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F00C-27BE-CC40-AC62-573C38006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7AB3-78C4-8F43-8F9A-5A8232FA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atteryjp@si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rnerstonegenomics.com/" TargetMode="External"/><Relationship Id="rId4" Type="http://schemas.openxmlformats.org/officeDocument/2006/relationships/hyperlink" Target="mailto:Jill.Pecon.Slatter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Concepts ‘Genomics of Disease in Wildlife’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GDW 2018</a:t>
            </a:r>
          </a:p>
          <a:p>
            <a:r>
              <a:rPr lang="en-US" dirty="0"/>
              <a:t>Colorado State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680" y="5380672"/>
            <a:ext cx="10982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Slatteryjp@si.edu</a:t>
            </a:r>
            <a:r>
              <a:rPr lang="en-US" dirty="0"/>
              <a:t>							</a:t>
            </a:r>
          </a:p>
          <a:p>
            <a:r>
              <a:rPr lang="en-US" dirty="0">
                <a:hlinkClick r:id="rId4"/>
              </a:rPr>
              <a:t>Jill.Pecon.Slattery@gmail.com</a:t>
            </a:r>
            <a:r>
              <a:rPr lang="en-US" dirty="0"/>
              <a:t>					</a:t>
            </a:r>
            <a:r>
              <a:rPr lang="en-US" dirty="0">
                <a:hlinkClick r:id="rId5"/>
              </a:rPr>
              <a:t>www.cornerstonegenomics.com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99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5900"/>
            <a:ext cx="7772400" cy="1143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Genomics Unites Human Biomedicine and Wildlife Research</a:t>
            </a:r>
          </a:p>
        </p:txBody>
      </p:sp>
      <p:sp>
        <p:nvSpPr>
          <p:cNvPr id="33794" name="Text Box 16"/>
          <p:cNvSpPr txBox="1">
            <a:spLocks noChangeArrowheads="1"/>
          </p:cNvSpPr>
          <p:nvPr/>
        </p:nvSpPr>
        <p:spPr bwMode="auto">
          <a:xfrm>
            <a:off x="1866902" y="1250950"/>
            <a:ext cx="35464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Biomedical Advances in Humans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78000" y="4476751"/>
            <a:ext cx="8648700" cy="2216150"/>
            <a:chOff x="254000" y="4476750"/>
            <a:chExt cx="8648700" cy="2216150"/>
          </a:xfrm>
        </p:grpSpPr>
        <p:sp>
          <p:nvSpPr>
            <p:cNvPr id="33803" name="Text Box 17"/>
            <p:cNvSpPr txBox="1">
              <a:spLocks noChangeArrowheads="1"/>
            </p:cNvSpPr>
            <p:nvPr/>
          </p:nvSpPr>
          <p:spPr bwMode="auto">
            <a:xfrm>
              <a:off x="263525" y="4476750"/>
              <a:ext cx="3153853" cy="40011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</a:rPr>
                <a:t>Natural Experiment: Wildlife</a:t>
              </a:r>
            </a:p>
          </p:txBody>
        </p:sp>
        <p:grpSp>
          <p:nvGrpSpPr>
            <p:cNvPr id="33804" name="Group 34"/>
            <p:cNvGrpSpPr>
              <a:grpSpLocks/>
            </p:cNvGrpSpPr>
            <p:nvPr/>
          </p:nvGrpSpPr>
          <p:grpSpPr bwMode="auto">
            <a:xfrm>
              <a:off x="254000" y="4978400"/>
              <a:ext cx="8648700" cy="1714500"/>
              <a:chOff x="160" y="3136"/>
              <a:chExt cx="5448" cy="1080"/>
            </a:xfrm>
          </p:grpSpPr>
          <p:sp>
            <p:nvSpPr>
              <p:cNvPr id="33805" name="Oval 26"/>
              <p:cNvSpPr>
                <a:spLocks noChangeArrowheads="1"/>
              </p:cNvSpPr>
              <p:nvPr/>
            </p:nvSpPr>
            <p:spPr bwMode="auto">
              <a:xfrm>
                <a:off x="3760" y="3136"/>
                <a:ext cx="1848" cy="392"/>
              </a:xfrm>
              <a:prstGeom prst="ellipse">
                <a:avLst/>
              </a:prstGeom>
              <a:solidFill>
                <a:srgbClr val="79D07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33806" name="Group 33"/>
              <p:cNvGrpSpPr>
                <a:grpSpLocks/>
              </p:cNvGrpSpPr>
              <p:nvPr/>
            </p:nvGrpSpPr>
            <p:grpSpPr bwMode="auto">
              <a:xfrm>
                <a:off x="160" y="3160"/>
                <a:ext cx="5376" cy="1056"/>
                <a:chOff x="160" y="3160"/>
                <a:chExt cx="5376" cy="1056"/>
              </a:xfrm>
            </p:grpSpPr>
            <p:sp>
              <p:nvSpPr>
                <p:cNvPr id="33807" name="Oval 25"/>
                <p:cNvSpPr>
                  <a:spLocks noChangeArrowheads="1"/>
                </p:cNvSpPr>
                <p:nvPr/>
              </p:nvSpPr>
              <p:spPr bwMode="auto">
                <a:xfrm>
                  <a:off x="1600" y="3504"/>
                  <a:ext cx="2568" cy="432"/>
                </a:xfrm>
                <a:prstGeom prst="ellipse">
                  <a:avLst/>
                </a:prstGeom>
                <a:solidFill>
                  <a:srgbClr val="79D07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33808" name="Oval 24"/>
                <p:cNvSpPr>
                  <a:spLocks noChangeArrowheads="1"/>
                </p:cNvSpPr>
                <p:nvPr/>
              </p:nvSpPr>
              <p:spPr bwMode="auto">
                <a:xfrm>
                  <a:off x="160" y="3160"/>
                  <a:ext cx="1616" cy="408"/>
                </a:xfrm>
                <a:prstGeom prst="ellipse">
                  <a:avLst/>
                </a:prstGeom>
                <a:solidFill>
                  <a:srgbClr val="79D07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338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30" y="3225"/>
                  <a:ext cx="73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800">
                      <a:latin typeface="Calibri" charset="0"/>
                    </a:rPr>
                    <a:t>Speciation</a:t>
                  </a:r>
                </a:p>
              </p:txBody>
            </p:sp>
            <p:sp>
              <p:nvSpPr>
                <p:cNvPr id="3381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08" y="3609"/>
                  <a:ext cx="242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800">
                      <a:latin typeface="Calibri" charset="0"/>
                    </a:rPr>
                    <a:t>Population Genetics &amp; Phylogeography</a:t>
                  </a:r>
                </a:p>
              </p:txBody>
            </p:sp>
            <p:sp>
              <p:nvSpPr>
                <p:cNvPr id="338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0" y="3241"/>
                  <a:ext cx="166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800">
                      <a:latin typeface="Calibri" charset="0"/>
                    </a:rPr>
                    <a:t>Biodiversity &amp; Systematics</a:t>
                  </a:r>
                </a:p>
              </p:txBody>
            </p:sp>
            <p:sp>
              <p:nvSpPr>
                <p:cNvPr id="33812" name="Oval 27"/>
                <p:cNvSpPr>
                  <a:spLocks noChangeArrowheads="1"/>
                </p:cNvSpPr>
                <p:nvPr/>
              </p:nvSpPr>
              <p:spPr bwMode="auto">
                <a:xfrm>
                  <a:off x="160" y="3808"/>
                  <a:ext cx="1616" cy="408"/>
                </a:xfrm>
                <a:prstGeom prst="ellipse">
                  <a:avLst/>
                </a:prstGeom>
                <a:solidFill>
                  <a:srgbClr val="79D07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alibri" charset="0"/>
                    </a:rPr>
                    <a:t>Genome Evolution</a:t>
                  </a:r>
                </a:p>
              </p:txBody>
            </p:sp>
            <p:sp>
              <p:nvSpPr>
                <p:cNvPr id="33813" name="Oval 29"/>
                <p:cNvSpPr>
                  <a:spLocks noChangeArrowheads="1"/>
                </p:cNvSpPr>
                <p:nvPr/>
              </p:nvSpPr>
              <p:spPr bwMode="auto">
                <a:xfrm>
                  <a:off x="3920" y="3768"/>
                  <a:ext cx="1616" cy="408"/>
                </a:xfrm>
                <a:prstGeom prst="ellipse">
                  <a:avLst/>
                </a:prstGeom>
                <a:solidFill>
                  <a:srgbClr val="79D07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alibri" charset="0"/>
                    </a:rPr>
                    <a:t>Adaptation &amp; Selection</a:t>
                  </a:r>
                </a:p>
              </p:txBody>
            </p:sp>
          </p:grpSp>
        </p:grpSp>
      </p:grpSp>
      <p:pic>
        <p:nvPicPr>
          <p:cNvPr id="20486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03550"/>
            <a:ext cx="14986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866900" y="3502026"/>
            <a:ext cx="29210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/>
              <a:t>Next Gen Sequencing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91400" y="2724151"/>
            <a:ext cx="29210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 err="1"/>
              <a:t>Transcriptomics</a:t>
            </a:r>
            <a:r>
              <a:rPr lang="en-US" dirty="0"/>
              <a:t>, Proteomics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80200" y="1887539"/>
            <a:ext cx="29210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/>
              <a:t>Whole Genome Annotation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66900" y="2724151"/>
            <a:ext cx="29210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 err="1"/>
              <a:t>Bioinformatic</a:t>
            </a:r>
            <a:r>
              <a:rPr lang="en-US" dirty="0"/>
              <a:t> Tools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82900" y="1887539"/>
            <a:ext cx="29210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/>
              <a:t>Computer Technology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91400" y="3502026"/>
            <a:ext cx="29210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/>
              <a:t>Individualized Medicine</a:t>
            </a:r>
          </a:p>
        </p:txBody>
      </p:sp>
    </p:spTree>
    <p:extLst>
      <p:ext uri="{BB962C8B-B14F-4D97-AF65-F5344CB8AC3E}">
        <p14:creationId xmlns:p14="http://schemas.microsoft.com/office/powerpoint/2010/main" val="23840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Emergence Of Disease In Wild Species 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Why bother?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Zoonotic pathogens are responsible for ~58% human disease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Monitoring wildlife in natural settings rare &amp; expensive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Pathogen outbreak often undetected until noticeable morbidity (rate of incidence) or mortality (death)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Host immune genomics reflects selective filters and/or adaptations of survivors to previous outbreaks of disease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 species?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Are some species more susceptible or more resistant?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Are some species more likely to be reservoir hosts?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Genomic methods identify the molecular basis of the evolutionary arms race between host and pathogen.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Are lessons to be learned from wildlife that can be applied to human disease outbreaks?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Are lessons to be learned from humans that can be applied to wildlife disease outbreaks?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3762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Arial"/>
                <a:ea typeface="ＭＳ Ｐゴシック" charset="0"/>
                <a:cs typeface="Arial"/>
              </a:rPr>
              <a:t>DNA Sequencing of Pathogens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490" y="1325110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Genome organization, structure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Estimation of pattern and rate of mutation within each pathogen gene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Estimation of genetic diversity within the pathogen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Identification of emergent strain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Geographic and evolutionary origin of emergent strain(s)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Patterns of global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Co-evolution and adaptation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Selection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Fitness traits-replication rate, transmissibility, immune recognition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Intra-host diversification and horizontal gene transfer among strains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/>
                <a:ea typeface="ＭＳ Ｐゴシック" charset="0"/>
                <a:cs typeface="Arial"/>
              </a:rPr>
              <a:t>Vaccine and drug therapy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388" y="5332979"/>
            <a:ext cx="1887141" cy="1269657"/>
          </a:xfrm>
          <a:prstGeom prst="rect">
            <a:avLst/>
          </a:prstGeom>
        </p:spPr>
      </p:pic>
      <p:pic>
        <p:nvPicPr>
          <p:cNvPr id="3" name="Picture 2" descr="Bluetongue_viru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03" y="5328607"/>
            <a:ext cx="1592536" cy="1274029"/>
          </a:xfrm>
          <a:prstGeom prst="rect">
            <a:avLst/>
          </a:prstGeom>
        </p:spPr>
      </p:pic>
      <p:pic>
        <p:nvPicPr>
          <p:cNvPr id="4" name="Picture 3" descr="Yersinia_pesti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28" y="5332979"/>
            <a:ext cx="1756758" cy="1269657"/>
          </a:xfrm>
          <a:prstGeom prst="rect">
            <a:avLst/>
          </a:prstGeom>
        </p:spPr>
      </p:pic>
      <p:pic>
        <p:nvPicPr>
          <p:cNvPr id="5" name="Picture 4" descr="Mycobacterium_tuberculosis_14313982_1-1024x7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93" y="5332976"/>
            <a:ext cx="1629424" cy="12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1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DNA Sequencing of Host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Evolutionary history of species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Population structure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phylogeography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Historic and ongoing patterns of migration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Genetic diversity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Inbreeding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Endangered or relic species, subspecies and populations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Identification of genes involved in disease resistance and progression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Predictive effects of pathogen emergence in naïve </a:t>
            </a:r>
            <a:r>
              <a:rPr lang="en-US" sz="2400">
                <a:ea typeface="ＭＳ Ｐゴシック" charset="0"/>
                <a:cs typeface="ＭＳ Ｐゴシック" charset="0"/>
              </a:rPr>
              <a:t>host populations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Design Concepts Incorporating NGS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Essential hypothesis-driven design will optimize NGS data</a:t>
            </a:r>
          </a:p>
          <a:p>
            <a:r>
              <a:rPr lang="en-US" sz="2400" dirty="0"/>
              <a:t>Establish clear objectives</a:t>
            </a:r>
          </a:p>
          <a:p>
            <a:r>
              <a:rPr lang="en-US" sz="2400" dirty="0"/>
              <a:t>Survey existing genomic resources</a:t>
            </a:r>
          </a:p>
          <a:p>
            <a:r>
              <a:rPr lang="en-US" sz="2400" dirty="0"/>
              <a:t>Estimate sample size necessary to achieve objectives</a:t>
            </a:r>
          </a:p>
          <a:p>
            <a:r>
              <a:rPr lang="en-US" sz="2400" dirty="0"/>
              <a:t>Establish a realistic collection strategy: </a:t>
            </a:r>
          </a:p>
          <a:p>
            <a:pPr lvl="1"/>
            <a:r>
              <a:rPr lang="en-US" sz="2000" dirty="0"/>
              <a:t>Disease event, timeline, </a:t>
            </a:r>
          </a:p>
          <a:p>
            <a:pPr lvl="1"/>
            <a:r>
              <a:rPr lang="en-US" sz="2000" dirty="0"/>
              <a:t>Patterns of transmission and dissemination, </a:t>
            </a:r>
          </a:p>
          <a:p>
            <a:pPr lvl="1"/>
            <a:r>
              <a:rPr lang="en-US" sz="2000" dirty="0"/>
              <a:t>Host specificity, </a:t>
            </a:r>
          </a:p>
          <a:p>
            <a:pPr lvl="1"/>
            <a:r>
              <a:rPr lang="en-US" sz="2000" dirty="0"/>
              <a:t>Opportunistic, constant surveillance </a:t>
            </a:r>
          </a:p>
          <a:p>
            <a:pPr lvl="1"/>
            <a:r>
              <a:rPr lang="en-US" sz="2000" dirty="0"/>
              <a:t>Wild or managed populations</a:t>
            </a:r>
          </a:p>
          <a:p>
            <a:r>
              <a:rPr lang="en-US" sz="2400" dirty="0"/>
              <a:t>Assess availability, quantity, and quality of biological specimens</a:t>
            </a:r>
          </a:p>
          <a:p>
            <a:r>
              <a:rPr lang="en-US" sz="2400"/>
              <a:t>Identify computational </a:t>
            </a:r>
            <a:r>
              <a:rPr lang="en-US" sz="2400" dirty="0"/>
              <a:t>resources to analyze large datasets</a:t>
            </a:r>
          </a:p>
          <a:p>
            <a:r>
              <a:rPr lang="en-US" sz="2400" dirty="0"/>
              <a:t>Establish a genomic workflow for data assessment, analyses and interpretation</a:t>
            </a:r>
          </a:p>
          <a:p>
            <a:r>
              <a:rPr lang="en-US" sz="2400" dirty="0"/>
              <a:t>Establish a realistic budget</a:t>
            </a:r>
          </a:p>
        </p:txBody>
      </p:sp>
    </p:spTree>
    <p:extLst>
      <p:ext uri="{BB962C8B-B14F-4D97-AF65-F5344CB8AC3E}">
        <p14:creationId xmlns:p14="http://schemas.microsoft.com/office/powerpoint/2010/main" val="28196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406</Words>
  <Application>Microsoft Macintosh PowerPoint</Application>
  <PresentationFormat>Widescreen</PresentationFormat>
  <Paragraphs>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Theme</vt:lpstr>
      <vt:lpstr>Introduction to Concepts ‘Genomics of Disease in Wildlife’</vt:lpstr>
      <vt:lpstr>Genomics Unites Human Biomedicine and Wildlife Research</vt:lpstr>
      <vt:lpstr>Emergence Of Disease In Wild Species </vt:lpstr>
      <vt:lpstr>DNA Sequencing of Pathogens</vt:lpstr>
      <vt:lpstr>DNA Sequencing of Host Species</vt:lpstr>
      <vt:lpstr> Design Concepts Incorporating NGS Data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Concepts ‘Genomics of Disease in Wildlife’</dc:title>
  <dc:creator>Jill Slattery</dc:creator>
  <cp:lastModifiedBy>Jill Slattery</cp:lastModifiedBy>
  <cp:revision>2</cp:revision>
  <dcterms:created xsi:type="dcterms:W3CDTF">2018-06-05T15:22:37Z</dcterms:created>
  <dcterms:modified xsi:type="dcterms:W3CDTF">2018-06-05T15:27:48Z</dcterms:modified>
</cp:coreProperties>
</file>