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4"/>
  </p:normalViewPr>
  <p:slideViewPr>
    <p:cSldViewPr snapToGrid="0">
      <p:cViewPr varScale="1">
        <p:scale>
          <a:sx n="90" d="100"/>
          <a:sy n="90" d="100"/>
        </p:scale>
        <p:origin x="8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ahsarkive.cldavis.org/cgi-bin/show_image_info_detail.cgi?image=F04973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acobosbornecomedy/review-frozen-on-broadway-soars-early-but-profoundly-disappoints-when-sven-the-reindeer-doesnt-bc2cbe3e3d98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fsph.iastate.edu/DiseaseInfo/disease-images.php?name=bovine-tuberculosis&amp;lang=en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beonline.com/common-fungal-culture-media-uses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https://noahsarkive.cldavis.org/cgi-bin/show_image_info_detail.cgi?image=F04973</a:t>
            </a: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https://medium.com/@jacobosbornecomedy/review-frozen-on-broadway-soars-early-but-profoundly-disappoints-when-sven-the-reindeer-doesnt-bc2cbe3e3d98</a:t>
            </a:r>
            <a:endParaRPr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http://www.cfsph.iastate.edu/DiseaseInfo/disease-images.php?name=bovine-tuberculosis&amp;lang=en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https://microbeonline.com/common-fungal-culture-media-uses/</a:t>
            </a:r>
            <a:endParaRPr/>
          </a:p>
        </p:txBody>
      </p:sp>
      <p:sp>
        <p:nvSpPr>
          <p:cNvPr id="122" name="Google Shape;12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260400" y="1122375"/>
            <a:ext cx="10184700" cy="3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Discovery of new fungal pathogen, </a:t>
            </a:r>
            <a:r>
              <a:rPr lang="en-US" i="1"/>
              <a:t>Coccidioides gediwia,</a:t>
            </a:r>
            <a:r>
              <a:rPr lang="en-US"/>
              <a:t> in ancient reindeer in Arctic permafrost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98225" y="470051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GDW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 Novo Assembly</a:t>
            </a:r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7018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Error Correction (SPADES)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k-mer correction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Assembled contigs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Alignment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Filter out contigs which don’t match our targeted region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Assembled one contig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0175" y="800100"/>
            <a:ext cx="52578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the contig?</a:t>
            </a: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838200" y="1558000"/>
            <a:ext cx="10515600" cy="47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BLASTn completely assembled contig against sequences in: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UNITE - fungal specific database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GenBank - limited to fungi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MycoBank – fungal specific database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BLAST gives us a genus of organisms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Confirm that BLAST sequences don’t have adaptor contamination (QC)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 then use a few related species to compare them to our contig in our phylogenetic tree (90% Query Cover)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same organism is identified in </a:t>
            </a:r>
            <a:r>
              <a:rPr lang="en-US" u="sng"/>
              <a:t>multiple</a:t>
            </a:r>
            <a:r>
              <a:rPr lang="en-US"/>
              <a:t> tissues from the reindeer.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12325" y="2125388"/>
            <a:ext cx="346710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Phylogeny</a:t>
            </a:r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5560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 command line coding to pull the genomes of the closest relatives to our pathogen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looks like a new species!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It’s related to C. immitis! Uh oh!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Maximum Likelihood Tree- Bootstrapping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Visualize tree in Fig Tree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b="3707"/>
          <a:stretch/>
        </p:blipFill>
        <p:spPr>
          <a:xfrm>
            <a:off x="6479300" y="365125"/>
            <a:ext cx="5084476" cy="548132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8576925" y="6571900"/>
            <a:ext cx="34125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8605725" y="6362400"/>
            <a:ext cx="29961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Engelthaler et al. (2016)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8670225" y="3951300"/>
            <a:ext cx="10449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 gediwia</a:t>
            </a:r>
            <a:endParaRPr sz="1400" b="1" i="1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23"/>
          <p:cNvCxnSpPr/>
          <p:nvPr/>
        </p:nvCxnSpPr>
        <p:spPr>
          <a:xfrm rot="10800000">
            <a:off x="8326000" y="4151550"/>
            <a:ext cx="9900" cy="672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" name="Google Shape;166;p23"/>
          <p:cNvCxnSpPr>
            <a:endCxn id="164" idx="1"/>
          </p:cNvCxnSpPr>
          <p:nvPr/>
        </p:nvCxnSpPr>
        <p:spPr>
          <a:xfrm>
            <a:off x="8326125" y="4179900"/>
            <a:ext cx="344100" cy="171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7" name="Google Shape;167;p23"/>
          <p:cNvSpPr/>
          <p:nvPr/>
        </p:nvSpPr>
        <p:spPr>
          <a:xfrm>
            <a:off x="8057550" y="3790950"/>
            <a:ext cx="2145300" cy="1758600"/>
          </a:xfrm>
          <a:prstGeom prst="ellipse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Meanwhile the fungus is growing…</a:t>
            </a:r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73737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Shotgun sequencing of fungus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Illumina MiSeq (we have unlimited funds after all…)</a:t>
            </a:r>
            <a:endParaRPr/>
          </a:p>
          <a:p>
            <a:pPr marL="685800" lvl="1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Trim off adapters, first and last 20 bp (TRIMMOMATIC)</a:t>
            </a:r>
            <a:endParaRPr/>
          </a:p>
          <a:p>
            <a:pPr marL="685800" lvl="1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Evaluate the quality of our sequence data (FastQC)</a:t>
            </a:r>
            <a:endParaRPr sz="2800"/>
          </a:p>
          <a:p>
            <a:pPr marL="685800" lvl="1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Error Correction (SPADES) with </a:t>
            </a:r>
            <a:r>
              <a:rPr lang="en-US" sz="2400"/>
              <a:t>k-mer correction</a:t>
            </a:r>
            <a:endParaRPr sz="2400"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Map to reference genome (</a:t>
            </a:r>
            <a:r>
              <a:rPr lang="en-US" i="1"/>
              <a:t>Coccidioides immitis</a:t>
            </a:r>
            <a:r>
              <a:rPr lang="en-US"/>
              <a:t>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Assemble reads to reference genome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 rotWithShape="1">
          <a:blip r:embed="rId3">
            <a:alphaModFix/>
          </a:blip>
          <a:srcRect t="2327" r="23745" b="52470"/>
          <a:stretch/>
        </p:blipFill>
        <p:spPr>
          <a:xfrm>
            <a:off x="7671775" y="2989475"/>
            <a:ext cx="4520226" cy="26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IT?</a:t>
            </a:r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Coccidioides gediwia!!!!!</a:t>
            </a:r>
            <a:endParaRPr/>
          </a:p>
        </p:txBody>
      </p:sp>
      <p:pic>
        <p:nvPicPr>
          <p:cNvPr id="181" name="Google Shape;18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9475" y="2301972"/>
            <a:ext cx="5953050" cy="401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>
            <a:spLocks noGrp="1"/>
          </p:cNvSpPr>
          <p:nvPr>
            <p:ph type="body" idx="1"/>
          </p:nvPr>
        </p:nvSpPr>
        <p:spPr>
          <a:xfrm>
            <a:off x="363200" y="3265500"/>
            <a:ext cx="10515600" cy="31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Dissemination of results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Publish in Nature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Public Health Education: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Local residents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Ministry of Health of the Russian Federation</a:t>
            </a:r>
            <a:endParaRPr dirty="0"/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Veterinary public health &amp; local veterinarians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OIE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87" name="Google Shape;18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250" y="97750"/>
            <a:ext cx="8757451" cy="155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/>
        </p:nvSpPr>
        <p:spPr>
          <a:xfrm>
            <a:off x="1559250" y="1558650"/>
            <a:ext cx="34734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Article | Published: 08 June 2019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1559250" y="1900225"/>
            <a:ext cx="7377000" cy="9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Discovery of new fungal pathogen,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Coccidioides 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gediwia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ancient reindeer in Arctic permafrost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6"/>
          <p:cNvSpPr txBox="1"/>
          <p:nvPr/>
        </p:nvSpPr>
        <p:spPr>
          <a:xfrm>
            <a:off x="1559250" y="2686775"/>
            <a:ext cx="85503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Valerie Johnson, Erin Borland, John Neddermayer, Sahana Kuthyar, &amp; Liz Goldsmith</a:t>
            </a:r>
            <a:endParaRPr sz="1400" b="0" i="0" u="none" strike="noStrike" cap="none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EE6D-CF53-CA4A-B5CB-82831080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E23F8-DD34-234A-B055-CA60518BE2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Unlimited budget</a:t>
            </a:r>
          </a:p>
          <a:p>
            <a:r>
              <a:rPr lang="en-US" dirty="0"/>
              <a:t>Illumina </a:t>
            </a:r>
            <a:r>
              <a:rPr lang="en-US" dirty="0" err="1"/>
              <a:t>MiSeq</a:t>
            </a:r>
            <a:endParaRPr lang="en-US" dirty="0"/>
          </a:p>
          <a:p>
            <a:r>
              <a:rPr lang="en-US" dirty="0"/>
              <a:t>Fungal etiology</a:t>
            </a:r>
          </a:p>
          <a:p>
            <a:r>
              <a:rPr lang="en-US" dirty="0"/>
              <a:t>Non-invasive sampling</a:t>
            </a:r>
          </a:p>
        </p:txBody>
      </p:sp>
    </p:spTree>
    <p:extLst>
      <p:ext uri="{BB962C8B-B14F-4D97-AF65-F5344CB8AC3E}">
        <p14:creationId xmlns:p14="http://schemas.microsoft.com/office/powerpoint/2010/main" val="319059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Unexpected death of goat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09567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Clinical history: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Rapid onset respiratory distress,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Lethargy &amp; anorexia,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Recumbency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tissue available from goat</a:t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927765"/>
            <a:ext cx="5754949" cy="3895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Reindeer Carcass in Permafrost</a:t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197" y="1661574"/>
            <a:ext cx="9806276" cy="436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346365" y="2265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Post-mortem Exam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6948" y="1552159"/>
            <a:ext cx="5207907" cy="424036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/>
          <p:nvPr/>
        </p:nvSpPr>
        <p:spPr>
          <a:xfrm>
            <a:off x="346365" y="1650184"/>
            <a:ext cx="5638800" cy="42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Post-mortem examination: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Found a lesion in the lungs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Routine samples for histopathology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Sampling: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Paired frozen and thawed samples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Sampled with clean instruments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01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Lungs (lesion and not lesion), skin, heart, liver, spleen, kidneys, brain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01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Swab of nasal sinus and oral cavity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01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Environmental samples (soil and vegetation) next to the carcass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01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preservation method (cryovials in liquid nitrogen), GPS coordinates of carcass, collection date, label sample type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Histopathology</a:t>
            </a: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381162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General histopath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ID fungal spherules in pulmonary granuloma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Sequence fungus in lung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59803" y="1551442"/>
            <a:ext cx="6198353" cy="4625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We think it’s a fungus…</a:t>
            </a: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98714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Internal transcribed spacer region of rRNA which is approximately 600 bp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Selected locus instead of full genome sequencing because of the likely degradation of genetic material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Meanwhile we are culturing the fungus…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0425" y="1690700"/>
            <a:ext cx="4064000" cy="44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ITS metagenomics with Illumina MiSeq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Sequencing of targeted samples: Lungs, spleen, soil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Utilize ITS1 (forward primer) and ITS4 (reverse primer) to amplify the ITS region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</a:rPr>
              <a:t>Library preparation</a:t>
            </a:r>
            <a:endParaRPr>
              <a:solidFill>
                <a:srgbClr val="000000"/>
              </a:solidFill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00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</a:rPr>
              <a:t>Illumina MiSeq</a:t>
            </a:r>
            <a:endParaRPr>
              <a:solidFill>
                <a:srgbClr val="000000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6085" y="3429000"/>
            <a:ext cx="4348975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Sequence Processing</a:t>
            </a: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Trim off adapters, first and last 20 bp (TRIMMOMATIC)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Evaluate the quality of our sequence data (FastQC)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t="29474" r="7105" b="35001"/>
          <a:stretch/>
        </p:blipFill>
        <p:spPr>
          <a:xfrm>
            <a:off x="1378450" y="3789175"/>
            <a:ext cx="9066675" cy="26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605</Words>
  <Application>Microsoft Macintosh PowerPoint</Application>
  <PresentationFormat>Widescreen</PresentationFormat>
  <Paragraphs>110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Discovery of new fungal pathogen, Coccidioides gediwia, in ancient reindeer in Arctic permafrost</vt:lpstr>
      <vt:lpstr>Parameters:</vt:lpstr>
      <vt:lpstr>Unexpected death of goat</vt:lpstr>
      <vt:lpstr>Reindeer Carcass in Permafrost</vt:lpstr>
      <vt:lpstr>Post-mortem Exam</vt:lpstr>
      <vt:lpstr>Histopathology</vt:lpstr>
      <vt:lpstr>We think it’s a fungus…</vt:lpstr>
      <vt:lpstr>ITS metagenomics with Illumina MiSeq</vt:lpstr>
      <vt:lpstr>Sequence Processing</vt:lpstr>
      <vt:lpstr>De Novo Assembly</vt:lpstr>
      <vt:lpstr>What is the contig?</vt:lpstr>
      <vt:lpstr>Phylogeny</vt:lpstr>
      <vt:lpstr>Meanwhile the fungus is growing…</vt:lpstr>
      <vt:lpstr>WHAT IS IT?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Discovery of new fungal pathogen, Coccidioides gediwia, in ancient reindeer in Arctic permafrost</dc:title>
  <cp:lastModifiedBy>Erin Borland</cp:lastModifiedBy>
  <cp:revision>2</cp:revision>
  <dcterms:modified xsi:type="dcterms:W3CDTF">2019-06-08T15:12:27Z</dcterms:modified>
</cp:coreProperties>
</file>