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63" r:id="rId3"/>
    <p:sldId id="257" r:id="rId4"/>
    <p:sldId id="266" r:id="rId5"/>
    <p:sldId id="267" r:id="rId6"/>
    <p:sldId id="268" r:id="rId7"/>
    <p:sldId id="270" r:id="rId8"/>
    <p:sldId id="271" r:id="rId9"/>
    <p:sldId id="273" r:id="rId10"/>
    <p:sldId id="274" r:id="rId11"/>
    <p:sldId id="275" r:id="rId12"/>
    <p:sldId id="276" r:id="rId13"/>
    <p:sldId id="281" r:id="rId14"/>
    <p:sldId id="278" r:id="rId15"/>
    <p:sldId id="277" r:id="rId16"/>
    <p:sldId id="272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4B6F-1470-4173-8364-ED926AB22354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4E3-C0D4-45BD-B55A-77FDE1EE27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12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4B6F-1470-4173-8364-ED926AB22354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4E3-C0D4-45BD-B55A-77FDE1EE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3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4B6F-1470-4173-8364-ED926AB22354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4E3-C0D4-45BD-B55A-77FDE1EE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3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4B6F-1470-4173-8364-ED926AB22354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4E3-C0D4-45BD-B55A-77FDE1EE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57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4B6F-1470-4173-8364-ED926AB22354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4E3-C0D4-45BD-B55A-77FDE1EE27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63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4B6F-1470-4173-8364-ED926AB22354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4E3-C0D4-45BD-B55A-77FDE1EE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8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4B6F-1470-4173-8364-ED926AB22354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4E3-C0D4-45BD-B55A-77FDE1EE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7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4B6F-1470-4173-8364-ED926AB22354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4E3-C0D4-45BD-B55A-77FDE1EE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5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4B6F-1470-4173-8364-ED926AB22354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4E3-C0D4-45BD-B55A-77FDE1EE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4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9814B6F-1470-4173-8364-ED926AB22354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F7D4E3-C0D4-45BD-B55A-77FDE1EE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3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4B6F-1470-4173-8364-ED926AB22354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4E3-C0D4-45BD-B55A-77FDE1EE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3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9814B6F-1470-4173-8364-ED926AB22354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F7D4E3-C0D4-45BD-B55A-77FDE1EE271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28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0" y="393192"/>
            <a:ext cx="10058400" cy="2350008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An Improved KNN Text Classification Algorithm Based on Density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398529" cy="1143000"/>
          </a:xfrm>
        </p:spPr>
        <p:txBody>
          <a:bodyPr/>
          <a:lstStyle/>
          <a:p>
            <a:r>
              <a:rPr lang="en-US" dirty="0"/>
              <a:t>7 April, 2017                                Kundan Kumar, Shalav Verma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047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199" y="1108743"/>
            <a:ext cx="8021783" cy="4948771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Feature Selection</a:t>
            </a:r>
          </a:p>
          <a:p>
            <a:pPr marL="511175" lvl="1" indent="-311150">
              <a:buFont typeface="Courier New" panose="02070309020205020404" pitchFamily="49" charset="0"/>
              <a:buChar char="o"/>
            </a:pPr>
            <a:r>
              <a:rPr lang="en-US" dirty="0"/>
              <a:t>Implemented TF*IDF*Ci as specified in the referenced research paper[3].</a:t>
            </a:r>
          </a:p>
          <a:p>
            <a:pPr marL="511175" lvl="1" indent="-311150">
              <a:buFont typeface="Courier New" panose="02070309020205020404" pitchFamily="49" charset="0"/>
              <a:buChar char="o"/>
            </a:pPr>
            <a:endParaRPr lang="en-US" dirty="0"/>
          </a:p>
          <a:p>
            <a:pPr marL="511175" lvl="1" indent="-311150">
              <a:buFont typeface="Courier New" panose="02070309020205020404" pitchFamily="49" charset="0"/>
              <a:buChar char="o"/>
            </a:pPr>
            <a:endParaRPr lang="en-US" dirty="0"/>
          </a:p>
          <a:p>
            <a:pPr marL="511175" lvl="1" indent="-311150">
              <a:buFont typeface="Courier New" panose="02070309020205020404" pitchFamily="49" charset="0"/>
              <a:buChar char="o"/>
            </a:pPr>
            <a:endParaRPr lang="en-US" dirty="0"/>
          </a:p>
          <a:p>
            <a:pPr marL="511175" lvl="1" indent="-311150">
              <a:buFont typeface="Courier New" panose="02070309020205020404" pitchFamily="49" charset="0"/>
              <a:buChar char="o"/>
            </a:pPr>
            <a:endParaRPr lang="en-US" dirty="0"/>
          </a:p>
          <a:p>
            <a:pPr marL="511175" lvl="1" indent="-311150">
              <a:buFont typeface="Courier New" panose="02070309020205020404" pitchFamily="49" charset="0"/>
              <a:buChar char="o"/>
            </a:pPr>
            <a:endParaRPr lang="en-US" dirty="0"/>
          </a:p>
          <a:p>
            <a:pPr marL="511175" lvl="1" indent="-311150">
              <a:buFont typeface="Courier New" panose="02070309020205020404" pitchFamily="49" charset="0"/>
              <a:buChar char="o"/>
            </a:pPr>
            <a:r>
              <a:rPr lang="en-US" dirty="0"/>
              <a:t>Ci increases weight for the words which can help in distinguishing categories. </a:t>
            </a:r>
          </a:p>
          <a:p>
            <a:pPr marL="311150" indent="-311150">
              <a:buFont typeface="Courier New" panose="02070309020205020404" pitchFamily="49" charset="0"/>
              <a:buChar char="o"/>
            </a:pPr>
            <a:r>
              <a:rPr lang="en-US" dirty="0"/>
              <a:t>Each document was represented in Vector Space Model Format using  identified features</a:t>
            </a:r>
          </a:p>
          <a:p>
            <a:pPr marL="311150" indent="-311150">
              <a:buFont typeface="Courier New" panose="02070309020205020404" pitchFamily="49" charset="0"/>
              <a:buChar char="o"/>
            </a:pPr>
            <a:r>
              <a:rPr lang="en-US" dirty="0"/>
              <a:t>Evaluation against TF*IDF is discussed in the evaluation section in further slides</a:t>
            </a:r>
          </a:p>
          <a:p>
            <a:pPr marL="311150" indent="-311150">
              <a:buFont typeface="Courier New" panose="02070309020205020404" pitchFamily="49" charset="0"/>
              <a:buChar char="o"/>
            </a:pPr>
            <a:endParaRPr lang="en-US" dirty="0"/>
          </a:p>
          <a:p>
            <a:pPr marL="384048" lvl="2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8943"/>
            <a:ext cx="10058400" cy="962025"/>
          </a:xfrm>
        </p:spPr>
        <p:txBody>
          <a:bodyPr>
            <a:normAutofit/>
          </a:bodyPr>
          <a:lstStyle/>
          <a:p>
            <a:r>
              <a:rPr lang="en-US" dirty="0"/>
              <a:t>Data Mining Solution: Data Modeling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970968"/>
            <a:ext cx="1090536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6057516"/>
            <a:ext cx="7051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TF</a:t>
            </a:r>
            <a:r>
              <a:rPr lang="en-US" sz="1600" dirty="0"/>
              <a:t>: Term Frequency  </a:t>
            </a:r>
            <a:r>
              <a:rPr lang="en-US" sz="1600" b="1" dirty="0"/>
              <a:t>IDF</a:t>
            </a:r>
            <a:r>
              <a:rPr lang="en-US" sz="1600" dirty="0"/>
              <a:t>: Inverse Document Frequency </a:t>
            </a:r>
            <a:r>
              <a:rPr lang="en-US" sz="1600" b="1" dirty="0"/>
              <a:t>Ci</a:t>
            </a:r>
            <a:r>
              <a:rPr lang="en-US" sz="1600" dirty="0"/>
              <a:t>: Class Bias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16380" y="2033538"/>
            <a:ext cx="7062602" cy="954107"/>
            <a:chOff x="1116528" y="2340588"/>
            <a:chExt cx="7062602" cy="95410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6528" y="2446970"/>
              <a:ext cx="3467100" cy="84772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654879" y="2340588"/>
              <a:ext cx="352425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Total number of texts</a:t>
              </a:r>
            </a:p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 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Number of the texts containing term t</a:t>
              </a:r>
            </a:p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Maximum number of documents        containing term t in a certain category.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8478982" y="2083082"/>
            <a:ext cx="3349438" cy="855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Objective 2</a:t>
            </a:r>
          </a:p>
          <a:p>
            <a:pPr algn="ctr"/>
            <a:r>
              <a:rPr lang="en-US" sz="1400" dirty="0"/>
              <a:t>Verify TF*IDF*Ci based improvement</a:t>
            </a:r>
          </a:p>
          <a:p>
            <a:pPr algn="ctr"/>
            <a:r>
              <a:rPr lang="en-US" sz="1400" dirty="0"/>
              <a:t>(Implemented in data modelling phase)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87871" y="1801364"/>
            <a:ext cx="1236188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Equation: 1</a:t>
            </a:r>
          </a:p>
        </p:txBody>
      </p:sp>
    </p:spTree>
    <p:extLst>
      <p:ext uri="{BB962C8B-B14F-4D97-AF65-F5344CB8AC3E}">
        <p14:creationId xmlns:p14="http://schemas.microsoft.com/office/powerpoint/2010/main" val="1557595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198" y="1108743"/>
            <a:ext cx="10373097" cy="4948772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Implemented KNN classifier in Python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Use Similarity-Weighted Majority Vote Decision 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Improvement in KNN as described in referenced research paper [2]</a:t>
            </a:r>
          </a:p>
          <a:p>
            <a:pPr marL="569913" lvl="1" indent="-182563">
              <a:buFont typeface="Courier New" panose="02070309020205020404" pitchFamily="49" charset="0"/>
              <a:buChar char="o"/>
            </a:pPr>
            <a:r>
              <a:rPr lang="en-US" dirty="0"/>
              <a:t>  Density Based Decision 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688975" lvl="1" indent="-263525">
              <a:buFont typeface="Courier New" panose="02070309020205020404" pitchFamily="49" charset="0"/>
              <a:buChar char="o"/>
            </a:pPr>
            <a:r>
              <a:rPr lang="en-US" dirty="0"/>
              <a:t>Increase similarity  weight if test data is in has less density space but neighborhood density is lesser.</a:t>
            </a:r>
          </a:p>
          <a:p>
            <a:pPr marL="688975" lvl="1" indent="-263525">
              <a:buFont typeface="Courier New" panose="02070309020205020404" pitchFamily="49" charset="0"/>
              <a:buChar char="o"/>
            </a:pPr>
            <a:r>
              <a:rPr lang="en-US" dirty="0"/>
              <a:t>Reduce similarity weight if test data is in high density space but neighborhood density is higher.</a:t>
            </a:r>
          </a:p>
          <a:p>
            <a:pPr marL="384048" lvl="2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8943"/>
            <a:ext cx="10058400" cy="96202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Mining Solution: KNN For Classification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970968"/>
            <a:ext cx="1090536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6057516"/>
            <a:ext cx="8550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</a:t>
            </a:r>
            <a:r>
              <a:rPr lang="en-US" sz="1600" dirty="0"/>
              <a:t>: Test Document </a:t>
            </a:r>
            <a:r>
              <a:rPr lang="en-US" sz="1600" b="1" dirty="0" err="1"/>
              <a:t>Cj</a:t>
            </a:r>
            <a:r>
              <a:rPr lang="en-US" sz="1600" dirty="0"/>
              <a:t>:  A class from all classes, </a:t>
            </a:r>
            <a:r>
              <a:rPr lang="en-US" sz="1600" b="1" dirty="0"/>
              <a:t>m(D)</a:t>
            </a:r>
            <a:r>
              <a:rPr lang="en-US" sz="1600" dirty="0"/>
              <a:t>: Density of a document in training data space</a:t>
            </a:r>
          </a:p>
        </p:txBody>
      </p:sp>
      <p:sp>
        <p:nvSpPr>
          <p:cNvPr id="9" name="Rectangle 8"/>
          <p:cNvSpPr/>
          <p:nvPr/>
        </p:nvSpPr>
        <p:spPr>
          <a:xfrm>
            <a:off x="8059077" y="1990450"/>
            <a:ext cx="3471863" cy="855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Objective 1</a:t>
            </a:r>
          </a:p>
          <a:p>
            <a:pPr algn="ctr"/>
            <a:r>
              <a:rPr lang="en-US" sz="1400" dirty="0"/>
              <a:t> Implement KNN algorithm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20525"/>
          <a:stretch/>
        </p:blipFill>
        <p:spPr>
          <a:xfrm>
            <a:off x="1187531" y="3849541"/>
            <a:ext cx="3445137" cy="9526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b="32528"/>
          <a:stretch/>
        </p:blipFill>
        <p:spPr>
          <a:xfrm>
            <a:off x="1011223" y="2093540"/>
            <a:ext cx="3228975" cy="77120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026905" y="1786533"/>
            <a:ext cx="5433272" cy="613830"/>
            <a:chOff x="1074407" y="2382655"/>
            <a:chExt cx="4761324" cy="61383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/>
            <a:srcRect r="35441" b="47671"/>
            <a:stretch/>
          </p:blipFill>
          <p:spPr>
            <a:xfrm>
              <a:off x="1074407" y="2382655"/>
              <a:ext cx="977735" cy="39874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942602" y="2411710"/>
              <a:ext cx="38931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: Similarity score of a test document D for class j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20834" y="2706384"/>
            <a:ext cx="5439343" cy="371475"/>
            <a:chOff x="1020834" y="2827250"/>
            <a:chExt cx="5439343" cy="371475"/>
          </a:xfrm>
        </p:grpSpPr>
        <p:grpSp>
          <p:nvGrpSpPr>
            <p:cNvPr id="17" name="Group 16"/>
            <p:cNvGrpSpPr/>
            <p:nvPr/>
          </p:nvGrpSpPr>
          <p:grpSpPr>
            <a:xfrm>
              <a:off x="1020834" y="2827250"/>
              <a:ext cx="3475588" cy="371475"/>
              <a:chOff x="1020834" y="2827250"/>
              <a:chExt cx="3475588" cy="371475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0834" y="2827250"/>
                <a:ext cx="2505075" cy="371475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05822" y="2845471"/>
                <a:ext cx="990600" cy="333375"/>
              </a:xfrm>
              <a:prstGeom prst="rect">
                <a:avLst/>
              </a:prstGeom>
            </p:spPr>
          </p:pic>
        </p:grpSp>
        <p:sp>
          <p:nvSpPr>
            <p:cNvPr id="18" name="TextBox 17"/>
            <p:cNvSpPr txBox="1"/>
            <p:nvPr/>
          </p:nvSpPr>
          <p:spPr>
            <a:xfrm>
              <a:off x="4407038" y="2845470"/>
              <a:ext cx="20531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= 1 else 0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8059077" y="3650640"/>
            <a:ext cx="3501552" cy="898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Objective 3</a:t>
            </a:r>
          </a:p>
          <a:p>
            <a:pPr algn="ctr"/>
            <a:r>
              <a:rPr lang="en-US" sz="1400" dirty="0"/>
              <a:t>Verify density based decision function</a:t>
            </a:r>
          </a:p>
          <a:p>
            <a:pPr algn="ctr"/>
            <a:r>
              <a:rPr lang="en-US" sz="1400" dirty="0"/>
              <a:t>(Implemented in KNN test phase)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07039" y="2224894"/>
            <a:ext cx="131686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Equation: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07038" y="3843085"/>
            <a:ext cx="131686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Equation: 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07038" y="4375670"/>
            <a:ext cx="131686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Equation: 3</a:t>
            </a:r>
          </a:p>
        </p:txBody>
      </p:sp>
    </p:spTree>
    <p:extLst>
      <p:ext uri="{BB962C8B-B14F-4D97-AF65-F5344CB8AC3E}">
        <p14:creationId xmlns:p14="http://schemas.microsoft.com/office/powerpoint/2010/main" val="2203457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84" y="2008456"/>
            <a:ext cx="4733925" cy="3038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8943"/>
            <a:ext cx="10058400" cy="962025"/>
          </a:xfrm>
        </p:spPr>
        <p:txBody>
          <a:bodyPr>
            <a:normAutofit/>
          </a:bodyPr>
          <a:lstStyle/>
          <a:p>
            <a:r>
              <a:rPr lang="en-US" dirty="0"/>
              <a:t>Evaluation And Validation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970968"/>
            <a:ext cx="1090536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83927" y="6071603"/>
            <a:ext cx="7051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TF</a:t>
            </a:r>
            <a:r>
              <a:rPr lang="en-US" sz="1600" dirty="0"/>
              <a:t>: Term Frequency  </a:t>
            </a:r>
            <a:r>
              <a:rPr lang="en-US" sz="1600" b="1" dirty="0"/>
              <a:t>IDF</a:t>
            </a:r>
            <a:r>
              <a:rPr lang="en-US" sz="1600" dirty="0"/>
              <a:t>: Inverse Document Frequency </a:t>
            </a:r>
            <a:r>
              <a:rPr lang="en-US" sz="1600" b="1" dirty="0"/>
              <a:t>Ci</a:t>
            </a:r>
            <a:r>
              <a:rPr lang="en-US" sz="1600" dirty="0"/>
              <a:t>: Class Bias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051818" y="2095135"/>
            <a:ext cx="4703225" cy="3338066"/>
            <a:chOff x="7051818" y="1350018"/>
            <a:chExt cx="4699899" cy="3554173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/>
            <a:srcRect l="1293" t="2797" r="1635" b="2156"/>
            <a:stretch/>
          </p:blipFill>
          <p:spPr>
            <a:xfrm>
              <a:off x="7051818" y="1350018"/>
              <a:ext cx="4699899" cy="2847638"/>
            </a:xfrm>
            <a:prstGeom prst="rect">
              <a:avLst/>
            </a:prstGeom>
          </p:spPr>
        </p:pic>
        <p:sp>
          <p:nvSpPr>
            <p:cNvPr id="23" name="Content Placeholder 2"/>
            <p:cNvSpPr txBox="1">
              <a:spLocks/>
            </p:cNvSpPr>
            <p:nvPr/>
          </p:nvSpPr>
          <p:spPr>
            <a:xfrm>
              <a:off x="7051818" y="4249219"/>
              <a:ext cx="4485061" cy="654972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Evaluation of impact of TF*IDF*Ci on classification using KNN</a:t>
              </a:r>
            </a:p>
            <a:p>
              <a:pPr>
                <a:buFont typeface="Courier New" panose="02070309020205020404" pitchFamily="49" charset="0"/>
                <a:buChar char="o"/>
              </a:pPr>
              <a:endParaRPr lang="en-US" sz="1400" dirty="0"/>
            </a:p>
            <a:p>
              <a:pPr marL="0" indent="0">
                <a:buFont typeface="Calibri" panose="020F0502020204030204" pitchFamily="34" charset="0"/>
                <a:buNone/>
              </a:pPr>
              <a:endParaRPr lang="en-US" sz="1400" dirty="0"/>
            </a:p>
          </p:txBody>
        </p:sp>
      </p:grpSp>
      <p:sp>
        <p:nvSpPr>
          <p:cNvPr id="24" name="Content Placeholder 2"/>
          <p:cNvSpPr txBox="1">
            <a:spLocks/>
          </p:cNvSpPr>
          <p:nvPr/>
        </p:nvSpPr>
        <p:spPr>
          <a:xfrm>
            <a:off x="346610" y="5534267"/>
            <a:ext cx="7135165" cy="8312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Evaluation of density based decision function in KNN classifier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This is under implementation.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728711" y="1092904"/>
            <a:ext cx="3349438" cy="855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Objective 2</a:t>
            </a:r>
          </a:p>
          <a:p>
            <a:pPr algn="ctr"/>
            <a:r>
              <a:rPr lang="en-US" sz="1400" dirty="0"/>
              <a:t>Verify TF*IDF*Ci based improvement</a:t>
            </a:r>
          </a:p>
          <a:p>
            <a:pPr algn="ctr"/>
            <a:r>
              <a:rPr lang="en-US" sz="1400" dirty="0"/>
              <a:t>(Implemented in data modelling phase)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17010" y="1092904"/>
            <a:ext cx="3471863" cy="855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Objective 1</a:t>
            </a:r>
          </a:p>
          <a:p>
            <a:pPr algn="ctr"/>
            <a:r>
              <a:rPr lang="en-US" sz="1400" dirty="0"/>
              <a:t> Implement KNN algorithm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607396" y="4855732"/>
            <a:ext cx="4034528" cy="356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Evaluation of implemented KNN against Weka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37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8943"/>
            <a:ext cx="10058400" cy="962025"/>
          </a:xfrm>
        </p:spPr>
        <p:txBody>
          <a:bodyPr>
            <a:normAutofit/>
          </a:bodyPr>
          <a:lstStyle/>
          <a:p>
            <a:r>
              <a:rPr lang="en-US" dirty="0"/>
              <a:t>Evaluation And Validation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970968"/>
            <a:ext cx="1090536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83927" y="6071603"/>
            <a:ext cx="7051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TF</a:t>
            </a:r>
            <a:r>
              <a:rPr lang="en-US" sz="1600" dirty="0"/>
              <a:t>: Term Frequency  </a:t>
            </a:r>
            <a:r>
              <a:rPr lang="en-US" sz="1600" b="1" dirty="0"/>
              <a:t>IDF</a:t>
            </a:r>
            <a:r>
              <a:rPr lang="en-US" sz="1600" dirty="0"/>
              <a:t>: Inverse Document Frequency </a:t>
            </a:r>
            <a:r>
              <a:rPr lang="en-US" sz="1600" b="1" dirty="0"/>
              <a:t>Ci</a:t>
            </a:r>
            <a:r>
              <a:rPr lang="en-US" sz="1600" dirty="0"/>
              <a:t>: Class Bias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78963" y="1077973"/>
            <a:ext cx="3471863" cy="855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Objective 3</a:t>
            </a:r>
          </a:p>
          <a:p>
            <a:pPr algn="ctr"/>
            <a:r>
              <a:rPr lang="en-US" sz="1400" dirty="0"/>
              <a:t>Evaluation of density based decision function in KNN classifier</a:t>
            </a:r>
          </a:p>
        </p:txBody>
      </p:sp>
      <p:pic>
        <p:nvPicPr>
          <p:cNvPr id="13" name="Picture 12"/>
          <p:cNvPicPr/>
          <p:nvPr/>
        </p:nvPicPr>
        <p:blipFill rotWithShape="1">
          <a:blip r:embed="rId2"/>
          <a:srcRect r="8455" b="14250"/>
          <a:stretch/>
        </p:blipFill>
        <p:spPr bwMode="auto">
          <a:xfrm>
            <a:off x="2861245" y="2144923"/>
            <a:ext cx="6097270" cy="3714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82924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8943"/>
            <a:ext cx="10058400" cy="962025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970968"/>
            <a:ext cx="1090536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08743"/>
            <a:ext cx="8841180" cy="51495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KNN performs well for multi-class text classification.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KNN is computationally expensive.</a:t>
            </a:r>
          </a:p>
          <a:p>
            <a:pPr marL="463550" lvl="1" indent="-182563">
              <a:buFont typeface="Courier New" panose="02070309020205020404" pitchFamily="49" charset="0"/>
              <a:buChar char="o"/>
            </a:pPr>
            <a:r>
              <a:rPr lang="en-US" dirty="0"/>
              <a:t>There is no training phase.</a:t>
            </a:r>
          </a:p>
          <a:p>
            <a:pPr marL="463550" lvl="1" indent="-182563">
              <a:buFont typeface="Courier New" panose="02070309020205020404" pitchFamily="49" charset="0"/>
              <a:buChar char="o"/>
            </a:pPr>
            <a:r>
              <a:rPr lang="en-US" dirty="0"/>
              <a:t>All computation happens test phase.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TF*IDF*Ci improves classification accuracy by accounting word frequency in class.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93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8943"/>
            <a:ext cx="10058400" cy="962025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970968"/>
            <a:ext cx="1090536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7200" y="1151906"/>
            <a:ext cx="106165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[1]"Web Mining Data - UW-CAN-DATASET", Pami.uwaterloo.ca, 2017. [Online]. Available: http://pami.uwaterloo.ca/~hammouda/webdata/. [Accessed: 07- Apr- 2017].</a:t>
            </a:r>
          </a:p>
          <a:p>
            <a:endParaRPr lang="en-US" dirty="0"/>
          </a:p>
          <a:p>
            <a:r>
              <a:rPr lang="en-US" dirty="0"/>
              <a:t>[2]"An improved KNN text classification algorithm based on density - IEEE </a:t>
            </a:r>
            <a:r>
              <a:rPr lang="en-US" dirty="0" err="1"/>
              <a:t>Xplore</a:t>
            </a:r>
            <a:r>
              <a:rPr lang="en-US" dirty="0"/>
              <a:t> Document", Ieeexplore.ieee.org, 2017. [Online]. Available: http://ieeexplore.ieee.org/stamp/stamp.jsp?arnumber=6045043. [Accessed: 07- Apr- 2017].</a:t>
            </a:r>
          </a:p>
          <a:p>
            <a:endParaRPr lang="en-US" dirty="0"/>
          </a:p>
          <a:p>
            <a:r>
              <a:rPr lang="en-US" dirty="0"/>
              <a:t>[3]"Improvement and Application of TF•IDF Method Based on Text Classification - IEEE </a:t>
            </a:r>
            <a:r>
              <a:rPr lang="en-US" dirty="0" err="1"/>
              <a:t>Xplore</a:t>
            </a:r>
            <a:r>
              <a:rPr lang="en-US" dirty="0"/>
              <a:t> Document", Ieeexplore.ieee.org, 2017. [Online]. Available: http://ieeexplore.ieee.org/document/5566113/. [Accessed: 07- Apr- 2017].</a:t>
            </a:r>
          </a:p>
          <a:p>
            <a:endParaRPr lang="en-US" dirty="0"/>
          </a:p>
          <a:p>
            <a:r>
              <a:rPr lang="en-US" dirty="0"/>
              <a:t>[4]"K-nearest neighbors algorithm", En.wikipedia.org, 2017. [Online]. Available: https://en.wikipedia.org/wiki/K-nearest_neighbors_algorithm. [Accessed: 07- Apr- 2017].</a:t>
            </a:r>
          </a:p>
          <a:p>
            <a:endParaRPr lang="en-US" dirty="0"/>
          </a:p>
          <a:p>
            <a:r>
              <a:rPr lang="en-US" dirty="0"/>
              <a:t>[5]"CS231n Convolutional Neural Networks for Visual Recognition", Cs231n.github.io, 2017. [Online]. Available: </a:t>
            </a:r>
          </a:p>
          <a:p>
            <a:r>
              <a:rPr lang="en-US" dirty="0"/>
              <a:t>http://cs231n.github.io/classification/. [Accessed: 07- Apr- 2017].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225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75" y="446099"/>
            <a:ext cx="10439276" cy="519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215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8943"/>
            <a:ext cx="10058400" cy="962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Pre-Processing Step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70968"/>
            <a:ext cx="1090536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671810" y="1351121"/>
            <a:ext cx="3633987" cy="855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Extract Text from HTML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56064" y="1329469"/>
            <a:ext cx="1840676" cy="1207048"/>
            <a:chOff x="748606" y="1932993"/>
            <a:chExt cx="1840676" cy="1207048"/>
          </a:xfrm>
        </p:grpSpPr>
        <p:grpSp>
          <p:nvGrpSpPr>
            <p:cNvPr id="7" name="Group 6"/>
            <p:cNvGrpSpPr/>
            <p:nvPr/>
          </p:nvGrpSpPr>
          <p:grpSpPr>
            <a:xfrm>
              <a:off x="961902" y="1932993"/>
              <a:ext cx="843148" cy="899272"/>
              <a:chOff x="961901" y="1828799"/>
              <a:chExt cx="944089" cy="1003466"/>
            </a:xfrm>
          </p:grpSpPr>
          <p:sp>
            <p:nvSpPr>
              <p:cNvPr id="5" name="Rectangle: Folded Corner 4"/>
              <p:cNvSpPr/>
              <p:nvPr/>
            </p:nvSpPr>
            <p:spPr>
              <a:xfrm rot="10800000">
                <a:off x="961901" y="1828799"/>
                <a:ext cx="486889" cy="546266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: Folded Corner 7"/>
              <p:cNvSpPr/>
              <p:nvPr/>
            </p:nvSpPr>
            <p:spPr>
              <a:xfrm rot="10800000">
                <a:off x="1114301" y="1981199"/>
                <a:ext cx="486889" cy="546266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: Folded Corner 8"/>
              <p:cNvSpPr/>
              <p:nvPr/>
            </p:nvSpPr>
            <p:spPr>
              <a:xfrm rot="10800000">
                <a:off x="1266701" y="2133599"/>
                <a:ext cx="486889" cy="546266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: Folded Corner 9"/>
              <p:cNvSpPr/>
              <p:nvPr/>
            </p:nvSpPr>
            <p:spPr>
              <a:xfrm rot="10800000">
                <a:off x="1419101" y="2285999"/>
                <a:ext cx="486889" cy="546266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748606" y="2832264"/>
              <a:ext cx="18406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HTML Documents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671809" y="3766159"/>
            <a:ext cx="3633987" cy="855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Process each text file by tokenization, stop-words removal and stemming.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71810" y="2558640"/>
            <a:ext cx="3633987" cy="855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Store each HTML in text file having names starting with that of its category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34274" y="4972407"/>
            <a:ext cx="3633987" cy="855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Store the processed data in text file for further operation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r="6024" b="34252"/>
          <a:stretch/>
        </p:blipFill>
        <p:spPr>
          <a:xfrm>
            <a:off x="6982691" y="2558640"/>
            <a:ext cx="2049426" cy="1184942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6305795" y="3019152"/>
            <a:ext cx="67689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endCxn id="6" idx="1"/>
          </p:cNvCxnSpPr>
          <p:nvPr/>
        </p:nvCxnSpPr>
        <p:spPr>
          <a:xfrm>
            <a:off x="1923803" y="1778632"/>
            <a:ext cx="74800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endCxn id="15" idx="0"/>
          </p:cNvCxnSpPr>
          <p:nvPr/>
        </p:nvCxnSpPr>
        <p:spPr>
          <a:xfrm>
            <a:off x="4451268" y="2206144"/>
            <a:ext cx="0" cy="352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4437413" y="3414934"/>
            <a:ext cx="0" cy="352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4437413" y="4621182"/>
            <a:ext cx="0" cy="352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3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8943"/>
            <a:ext cx="10058400" cy="962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TF-IDF-CI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70968"/>
            <a:ext cx="1090536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1" name="Picture 20"/>
          <p:cNvPicPr/>
          <p:nvPr/>
        </p:nvPicPr>
        <p:blipFill rotWithShape="1">
          <a:blip r:embed="rId2"/>
          <a:srcRect b="27966"/>
          <a:stretch/>
        </p:blipFill>
        <p:spPr bwMode="auto">
          <a:xfrm>
            <a:off x="1596339" y="2788453"/>
            <a:ext cx="3448050" cy="8096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127516" y="2716211"/>
            <a:ext cx="50470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 is the total number of texts,</a:t>
            </a:r>
          </a:p>
          <a:p>
            <a:r>
              <a:rPr lang="en-US" sz="1400" dirty="0"/>
              <a:t>n is the number of the texts containing term t,</a:t>
            </a:r>
          </a:p>
          <a:p>
            <a:r>
              <a:rPr lang="en-US" sz="1400" dirty="0"/>
              <a:t>M is the maximum number of texts containing term t in a category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721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82649"/>
            <a:ext cx="6832270" cy="88831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40621"/>
            <a:ext cx="10058400" cy="4022725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Background &amp; Data Instances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About KNN for Text Classification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Problem addressed by chosen research paper.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About Dataset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Project Objective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Data Mining Principle &amp; Methods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Data Preparation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Data Model  and algorithm implementation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Evaluation and Validation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Conclusion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70968"/>
            <a:ext cx="1090536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81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198" y="1412792"/>
            <a:ext cx="9166861" cy="4291013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K-Nearest Neighbors (KNN) for classification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Instance based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Non-parametric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Supervised classification algorithm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KNN for Multi-class Text Classification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Represent a document in Vector Space Model(VSM)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Define similarity measure using document pairs.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Tune for selection of ‘</a:t>
            </a:r>
            <a:r>
              <a:rPr lang="en-US" i="1" dirty="0"/>
              <a:t>k</a:t>
            </a:r>
            <a:r>
              <a:rPr lang="en-US" dirty="0"/>
              <a:t>’ and  voting scheme( e.g., weighted sum) for scoring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8943"/>
            <a:ext cx="10058400" cy="962025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415119" y="1698074"/>
            <a:ext cx="3676651" cy="2374574"/>
            <a:chOff x="8058150" y="2097194"/>
            <a:chExt cx="3822880" cy="2669116"/>
          </a:xfrm>
        </p:grpSpPr>
        <p:grpSp>
          <p:nvGrpSpPr>
            <p:cNvPr id="5" name="Group 4"/>
            <p:cNvGrpSpPr/>
            <p:nvPr/>
          </p:nvGrpSpPr>
          <p:grpSpPr>
            <a:xfrm>
              <a:off x="8058150" y="2097194"/>
              <a:ext cx="3097530" cy="2669116"/>
              <a:chOff x="8766810" y="1845734"/>
              <a:chExt cx="3097530" cy="266911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8766810" y="1845734"/>
                <a:ext cx="3097530" cy="26691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pic>
            <p:nvPicPr>
              <p:cNvPr id="1026" name="Picture 2" descr="File:KnnClassification.sv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66380" y="1982894"/>
                <a:ext cx="2657475" cy="2400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7" name="Straight Connector 6"/>
            <p:cNvCxnSpPr/>
            <p:nvPr/>
          </p:nvCxnSpPr>
          <p:spPr>
            <a:xfrm>
              <a:off x="10458450" y="2868930"/>
              <a:ext cx="925830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0252710" y="3431752"/>
              <a:ext cx="113157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1355250" y="2715041"/>
              <a:ext cx="525780" cy="345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K =5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355250" y="3277863"/>
              <a:ext cx="525780" cy="345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K =3</a:t>
              </a:r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457200" y="970968"/>
            <a:ext cx="1090536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918370" y="4067377"/>
            <a:ext cx="1959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KNN Classification </a:t>
            </a:r>
            <a:r>
              <a:rPr lang="en-US" sz="1200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413448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12792"/>
            <a:ext cx="5692140" cy="4291013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Key Problems of KNN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Computationally Expensive. 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/>
              <a:t>Does not have training phase.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/>
              <a:t>All computations are done at test phase.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Sensitive  to noise in training data.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Problem Addressed by chosen paper</a:t>
            </a:r>
          </a:p>
          <a:p>
            <a:pPr marL="463550" lvl="1" indent="-263525">
              <a:buFont typeface="Courier New" panose="02070309020205020404" pitchFamily="49" charset="0"/>
              <a:buChar char="o"/>
            </a:pPr>
            <a:r>
              <a:rPr lang="en-US" dirty="0"/>
              <a:t>KNN is sensitive to unbalanced data distribution in training set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Proposes density based decision function to handle it.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8943"/>
            <a:ext cx="10058400" cy="962025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970968"/>
            <a:ext cx="1090536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5600700" y="2270041"/>
            <a:ext cx="6198227" cy="2410777"/>
            <a:chOff x="5909880" y="4059011"/>
            <a:chExt cx="6198227" cy="2410777"/>
          </a:xfrm>
        </p:grpSpPr>
        <p:pic>
          <p:nvPicPr>
            <p:cNvPr id="18" name="Picture 4" descr="http://cs231n.github.io/assets/knn.jpe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9880" y="4059011"/>
              <a:ext cx="6017315" cy="1510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Straight Arrow Connector 18"/>
            <p:cNvCxnSpPr>
              <a:cxnSpLocks/>
              <a:stCxn id="20" idx="0"/>
            </p:cNvCxnSpPr>
            <p:nvPr/>
          </p:nvCxnSpPr>
          <p:spPr>
            <a:xfrm flipV="1">
              <a:off x="10515600" y="4516519"/>
              <a:ext cx="0" cy="13684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923092" y="5885013"/>
              <a:ext cx="31850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Decision Boundary due to noisy data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431337" y="3745558"/>
            <a:ext cx="2904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KNN Decision Boundaries </a:t>
            </a:r>
            <a:r>
              <a:rPr lang="en-US" sz="1200" dirty="0"/>
              <a:t>[5]</a:t>
            </a:r>
          </a:p>
        </p:txBody>
      </p:sp>
    </p:spTree>
    <p:extLst>
      <p:ext uri="{BB962C8B-B14F-4D97-AF65-F5344CB8AC3E}">
        <p14:creationId xmlns:p14="http://schemas.microsoft.com/office/powerpoint/2010/main" val="1548262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12792"/>
            <a:ext cx="7475220" cy="463367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Dataset used by the referenced research paper[2]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Text classification corpus provided by </a:t>
            </a:r>
            <a:r>
              <a:rPr lang="en-US" dirty="0" err="1"/>
              <a:t>Fudan</a:t>
            </a:r>
            <a:r>
              <a:rPr lang="en-US" dirty="0"/>
              <a:t> University, China.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Contains categories of law, education, military and healthcare.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Contains 250 texts for training set and 250 texts for test set.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Publicly not available.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 marL="384048" lvl="2" indent="0">
              <a:buNone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Representative dataset used for this project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Web mining dataset from University of Waterloo[1]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Consists of 314 web pages from university and some Canada websites.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8943"/>
            <a:ext cx="10058400" cy="962025"/>
          </a:xfrm>
        </p:spPr>
        <p:txBody>
          <a:bodyPr/>
          <a:lstStyle/>
          <a:p>
            <a:r>
              <a:rPr lang="en-US" dirty="0"/>
              <a:t>Data Instances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970968"/>
            <a:ext cx="1090536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524"/>
          <a:stretch/>
        </p:blipFill>
        <p:spPr>
          <a:xfrm>
            <a:off x="7790727" y="1412791"/>
            <a:ext cx="4194579" cy="35852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90654" y="4998001"/>
            <a:ext cx="4736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Distribution</a:t>
            </a:r>
          </a:p>
          <a:p>
            <a:pPr algn="ctr"/>
            <a:r>
              <a:rPr lang="en-US" sz="1400" dirty="0"/>
              <a:t>in Web mining dataset, from University of Waterloo[1]</a:t>
            </a:r>
          </a:p>
        </p:txBody>
      </p:sp>
    </p:spTree>
    <p:extLst>
      <p:ext uri="{BB962C8B-B14F-4D97-AF65-F5344CB8AC3E}">
        <p14:creationId xmlns:p14="http://schemas.microsoft.com/office/powerpoint/2010/main" val="11841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08744"/>
            <a:ext cx="6469380" cy="212598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Dataset Description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Each category has its documents in folder with category name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Documents are in HTML format.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Requires parsing HTML to get text for further processing.  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 marL="384048" lvl="2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8943"/>
            <a:ext cx="10058400" cy="962025"/>
          </a:xfrm>
        </p:spPr>
        <p:txBody>
          <a:bodyPr/>
          <a:lstStyle/>
          <a:p>
            <a:r>
              <a:rPr lang="en-US" dirty="0"/>
              <a:t>Data Instances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970968"/>
            <a:ext cx="1090536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457200" y="2813394"/>
            <a:ext cx="11201400" cy="3141636"/>
            <a:chOff x="1171575" y="1064604"/>
            <a:chExt cx="9435466" cy="272005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r="10389" b="6523"/>
            <a:stretch/>
          </p:blipFill>
          <p:spPr>
            <a:xfrm>
              <a:off x="1171575" y="1236053"/>
              <a:ext cx="1971675" cy="226152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t="1" b="49000"/>
            <a:stretch/>
          </p:blipFill>
          <p:spPr>
            <a:xfrm>
              <a:off x="4013577" y="1145099"/>
              <a:ext cx="1914525" cy="2443434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>
              <a:cxnSpLocks/>
            </p:cNvCxnSpPr>
            <p:nvPr/>
          </p:nvCxnSpPr>
          <p:spPr>
            <a:xfrm>
              <a:off x="2240280" y="2446826"/>
              <a:ext cx="1773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74697" y="1064604"/>
              <a:ext cx="3632344" cy="2720054"/>
            </a:xfrm>
            <a:prstGeom prst="rect">
              <a:avLst/>
            </a:prstGeom>
          </p:spPr>
        </p:pic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>
              <a:off x="4827270" y="1240669"/>
              <a:ext cx="2030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9240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750009"/>
            <a:ext cx="6309360" cy="290333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Objective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To develop a multi-class text classifier using KNN.</a:t>
            </a:r>
          </a:p>
          <a:p>
            <a:pPr marL="511175" lvl="1" indent="-311150">
              <a:buFont typeface="Courier New" panose="02070309020205020404" pitchFamily="49" charset="0"/>
              <a:buChar char="o"/>
            </a:pPr>
            <a:r>
              <a:rPr lang="en-US" dirty="0"/>
              <a:t>To implement TF*IDF*Ci based optimization specified in referenced research paper[3].</a:t>
            </a:r>
          </a:p>
          <a:p>
            <a:pPr marL="463550" lvl="1" indent="-263525">
              <a:buFont typeface="Courier New" panose="02070309020205020404" pitchFamily="49" charset="0"/>
              <a:buChar char="o"/>
            </a:pPr>
            <a:r>
              <a:rPr lang="en-US" dirty="0"/>
              <a:t>To implement density based decision function optimization described in referenced research paper[2].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8943"/>
            <a:ext cx="10058400" cy="962025"/>
          </a:xfrm>
        </p:spPr>
        <p:txBody>
          <a:bodyPr>
            <a:normAutofit/>
          </a:bodyPr>
          <a:lstStyle/>
          <a:p>
            <a:r>
              <a:rPr lang="en-US" dirty="0"/>
              <a:t>Project Objective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970968"/>
            <a:ext cx="1090536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6057516"/>
            <a:ext cx="7051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TF</a:t>
            </a:r>
            <a:r>
              <a:rPr lang="en-US" sz="1600" dirty="0"/>
              <a:t>: Term Frequency  </a:t>
            </a:r>
            <a:r>
              <a:rPr lang="en-US" sz="1600" b="1" dirty="0"/>
              <a:t>IDF</a:t>
            </a:r>
            <a:r>
              <a:rPr lang="en-US" sz="1600" dirty="0"/>
              <a:t>: Inverse Document Frequency </a:t>
            </a:r>
            <a:r>
              <a:rPr lang="en-US" sz="1600" b="1" dirty="0"/>
              <a:t>Ci</a:t>
            </a:r>
            <a:r>
              <a:rPr lang="en-US" sz="1600" dirty="0"/>
              <a:t>: Class Bias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229948" y="1512504"/>
            <a:ext cx="4132613" cy="2903339"/>
            <a:chOff x="7505204" y="1318336"/>
            <a:chExt cx="4132613" cy="2903339"/>
          </a:xfrm>
        </p:grpSpPr>
        <p:sp>
          <p:nvSpPr>
            <p:cNvPr id="5" name="Rectangle 4"/>
            <p:cNvSpPr/>
            <p:nvPr/>
          </p:nvSpPr>
          <p:spPr>
            <a:xfrm>
              <a:off x="7505204" y="2320942"/>
              <a:ext cx="4132613" cy="8550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Objective 2</a:t>
              </a:r>
            </a:p>
            <a:p>
              <a:pPr algn="ctr"/>
              <a:r>
                <a:rPr lang="en-US" sz="1400" dirty="0"/>
                <a:t>Verify TF*IDF*Ci based improvement</a:t>
              </a:r>
            </a:p>
            <a:p>
              <a:pPr algn="ctr"/>
              <a:r>
                <a:rPr lang="en-US" sz="1400" dirty="0"/>
                <a:t>(Implemented in data modelling phase)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505204" y="3323548"/>
              <a:ext cx="4132613" cy="8981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Objective 3</a:t>
              </a:r>
            </a:p>
            <a:p>
              <a:pPr algn="ctr"/>
              <a:r>
                <a:rPr lang="en-US" sz="1400" dirty="0"/>
                <a:t>Verify density based decision function</a:t>
              </a:r>
            </a:p>
            <a:p>
              <a:pPr algn="ctr"/>
              <a:r>
                <a:rPr lang="en-US" sz="1400" dirty="0"/>
                <a:t>(Implemented in KNN test phase)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505204" y="1318336"/>
              <a:ext cx="4132613" cy="8550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Objective 1</a:t>
              </a:r>
            </a:p>
            <a:p>
              <a:pPr algn="ctr"/>
              <a:r>
                <a:rPr lang="en-US" sz="1400" dirty="0"/>
                <a:t> Implement KNN algorithm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3939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8943"/>
            <a:ext cx="10058400" cy="96202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Mining Solution: Principle &amp; Method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970968"/>
            <a:ext cx="1090536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0120" y="2665894"/>
            <a:ext cx="1502229" cy="14131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Categorized HTML Files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955397" y="2574851"/>
            <a:ext cx="1500249" cy="1595251"/>
            <a:chOff x="2185059" y="2505693"/>
            <a:chExt cx="1500249" cy="1595251"/>
          </a:xfrm>
        </p:grpSpPr>
        <p:sp>
          <p:nvSpPr>
            <p:cNvPr id="10" name="Flowchart: Card 9"/>
            <p:cNvSpPr/>
            <p:nvPr/>
          </p:nvSpPr>
          <p:spPr>
            <a:xfrm>
              <a:off x="2185059" y="2505693"/>
              <a:ext cx="890649" cy="985651"/>
            </a:xfrm>
            <a:prstGeom prst="flowChartPunchedCar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ard 15"/>
            <p:cNvSpPr/>
            <p:nvPr/>
          </p:nvSpPr>
          <p:spPr>
            <a:xfrm>
              <a:off x="2337459" y="2658093"/>
              <a:ext cx="890649" cy="985651"/>
            </a:xfrm>
            <a:prstGeom prst="flowChartPunchedCar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ard 16"/>
            <p:cNvSpPr/>
            <p:nvPr/>
          </p:nvSpPr>
          <p:spPr>
            <a:xfrm>
              <a:off x="2489859" y="2810493"/>
              <a:ext cx="890649" cy="985651"/>
            </a:xfrm>
            <a:prstGeom prst="flowChartPunchedCar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ard 17"/>
            <p:cNvSpPr/>
            <p:nvPr/>
          </p:nvSpPr>
          <p:spPr>
            <a:xfrm>
              <a:off x="2642259" y="2962893"/>
              <a:ext cx="890649" cy="985651"/>
            </a:xfrm>
            <a:prstGeom prst="flowChartPunchedCar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ard 18"/>
            <p:cNvSpPr/>
            <p:nvPr/>
          </p:nvSpPr>
          <p:spPr>
            <a:xfrm>
              <a:off x="2794659" y="3115293"/>
              <a:ext cx="890649" cy="985651"/>
            </a:xfrm>
            <a:prstGeom prst="flowChartPunchedCar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Text Files with labels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969824" y="1932002"/>
            <a:ext cx="2392878" cy="30305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836546"/>
              </p:ext>
            </p:extLst>
          </p:nvPr>
        </p:nvGraphicFramePr>
        <p:xfrm>
          <a:off x="4000122" y="2509677"/>
          <a:ext cx="2351314" cy="245421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90004">
                  <a:extLst>
                    <a:ext uri="{9D8B030D-6E8A-4147-A177-3AD203B41FA5}">
                      <a16:colId xmlns:a16="http://schemas.microsoft.com/office/drawing/2014/main" val="4087892059"/>
                    </a:ext>
                  </a:extLst>
                </a:gridCol>
                <a:gridCol w="1161310">
                  <a:extLst>
                    <a:ext uri="{9D8B030D-6E8A-4147-A177-3AD203B41FA5}">
                      <a16:colId xmlns:a16="http://schemas.microsoft.com/office/drawing/2014/main" val="3113626611"/>
                    </a:ext>
                  </a:extLst>
                </a:gridCol>
              </a:tblGrid>
              <a:tr h="299294">
                <a:tc>
                  <a:txBody>
                    <a:bodyPr/>
                    <a:lstStyle/>
                    <a:p>
                      <a:r>
                        <a:rPr lang="en-US" sz="1200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Tf</a:t>
                      </a:r>
                      <a:r>
                        <a:rPr lang="en-US" sz="1200" dirty="0"/>
                        <a:t>*</a:t>
                      </a:r>
                      <a:r>
                        <a:rPr lang="en-US" sz="1200" dirty="0" err="1"/>
                        <a:t>Idf</a:t>
                      </a:r>
                      <a:r>
                        <a:rPr lang="en-US" sz="1200" dirty="0"/>
                        <a:t>*Ci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309742"/>
                  </a:ext>
                </a:extLst>
              </a:tr>
              <a:tr h="359153">
                <a:tc>
                  <a:txBody>
                    <a:bodyPr/>
                    <a:lstStyle/>
                    <a:p>
                      <a:r>
                        <a:rPr lang="en-US" sz="1200" dirty="0" err="1"/>
                        <a:t>grizzlis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357855"/>
                  </a:ext>
                </a:extLst>
              </a:tr>
              <a:tr h="359153">
                <a:tc>
                  <a:txBody>
                    <a:bodyPr/>
                    <a:lstStyle/>
                    <a:p>
                      <a:r>
                        <a:rPr lang="en-US" sz="1200" dirty="0"/>
                        <a:t>snowfall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881477"/>
                  </a:ext>
                </a:extLst>
              </a:tr>
              <a:tr h="359153">
                <a:tc>
                  <a:txBody>
                    <a:bodyPr/>
                    <a:lstStyle/>
                    <a:p>
                      <a:r>
                        <a:rPr lang="en-US" sz="1200" dirty="0"/>
                        <a:t>Immune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412259"/>
                  </a:ext>
                </a:extLst>
              </a:tr>
              <a:tr h="359153">
                <a:tc>
                  <a:txBody>
                    <a:bodyPr/>
                    <a:lstStyle/>
                    <a:p>
                      <a:r>
                        <a:rPr lang="en-US" sz="1200" dirty="0"/>
                        <a:t>Resume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72264"/>
                  </a:ext>
                </a:extLst>
              </a:tr>
              <a:tr h="359153">
                <a:tc>
                  <a:txBody>
                    <a:bodyPr/>
                    <a:lstStyle/>
                    <a:p>
                      <a:r>
                        <a:rPr lang="en-US" sz="1200" dirty="0"/>
                        <a:t>Bacteria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44640"/>
                  </a:ext>
                </a:extLst>
              </a:tr>
              <a:tr h="35915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86209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6802015" y="1921116"/>
            <a:ext cx="2392878" cy="30305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Vector Space Model(VSM) Representation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397835"/>
              </p:ext>
            </p:extLst>
          </p:nvPr>
        </p:nvGraphicFramePr>
        <p:xfrm>
          <a:off x="6822797" y="2458980"/>
          <a:ext cx="2351314" cy="249271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19766">
                  <a:extLst>
                    <a:ext uri="{9D8B030D-6E8A-4147-A177-3AD203B41FA5}">
                      <a16:colId xmlns:a16="http://schemas.microsoft.com/office/drawing/2014/main" val="4087892059"/>
                    </a:ext>
                  </a:extLst>
                </a:gridCol>
                <a:gridCol w="1131548">
                  <a:extLst>
                    <a:ext uri="{9D8B030D-6E8A-4147-A177-3AD203B41FA5}">
                      <a16:colId xmlns:a16="http://schemas.microsoft.com/office/drawing/2014/main" val="3113626611"/>
                    </a:ext>
                  </a:extLst>
                </a:gridCol>
              </a:tblGrid>
              <a:tr h="292284">
                <a:tc>
                  <a:txBody>
                    <a:bodyPr/>
                    <a:lstStyle/>
                    <a:p>
                      <a:r>
                        <a:rPr lang="en-US" sz="1200" dirty="0"/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309742"/>
                  </a:ext>
                </a:extLst>
              </a:tr>
              <a:tr h="350741">
                <a:tc>
                  <a:txBody>
                    <a:bodyPr/>
                    <a:lstStyle/>
                    <a:p>
                      <a:r>
                        <a:rPr lang="en-US" sz="1200" dirty="0"/>
                        <a:t>[0.3,0.2,0,.…1]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Co-op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357855"/>
                  </a:ext>
                </a:extLst>
              </a:tr>
              <a:tr h="350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[0.6,0.3,0,…,2]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Winter-</a:t>
                      </a:r>
                      <a:r>
                        <a:rPr lang="en-US" sz="1200" dirty="0" err="1"/>
                        <a:t>canada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881477"/>
                  </a:ext>
                </a:extLst>
              </a:tr>
              <a:tr h="350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[0.2,0.2,0,…,3]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River-rafting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412259"/>
                  </a:ext>
                </a:extLst>
              </a:tr>
              <a:tr h="446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[0.9,0.3,0,…,4]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Health-service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72264"/>
                  </a:ext>
                </a:extLst>
              </a:tr>
              <a:tr h="350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[0.1,0.1,0,0…,1]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Co-op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44640"/>
                  </a:ext>
                </a:extLst>
              </a:tr>
              <a:tr h="350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133773"/>
                  </a:ext>
                </a:extLst>
              </a:tr>
            </a:tbl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9634206" y="1921116"/>
            <a:ext cx="2434442" cy="3030582"/>
            <a:chOff x="9670326" y="1594658"/>
            <a:chExt cx="2434442" cy="3030582"/>
          </a:xfrm>
        </p:grpSpPr>
        <p:sp>
          <p:nvSpPr>
            <p:cNvPr id="24" name="Rectangle 23"/>
            <p:cNvSpPr/>
            <p:nvPr/>
          </p:nvSpPr>
          <p:spPr>
            <a:xfrm>
              <a:off x="9670326" y="1594658"/>
              <a:ext cx="2434442" cy="30305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KNN classification with 10 Fold cross validation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pic>
          <p:nvPicPr>
            <p:cNvPr id="1028" name="Picture 4" descr="Image result for k fold validation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469"/>
            <a:stretch/>
          </p:blipFill>
          <p:spPr bwMode="auto">
            <a:xfrm>
              <a:off x="9761517" y="2375990"/>
              <a:ext cx="2343251" cy="2119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Arrow: Right 29"/>
          <p:cNvSpPr/>
          <p:nvPr/>
        </p:nvSpPr>
        <p:spPr>
          <a:xfrm>
            <a:off x="1549656" y="3148822"/>
            <a:ext cx="384959" cy="370115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row: Right 32"/>
          <p:cNvSpPr/>
          <p:nvPr/>
        </p:nvSpPr>
        <p:spPr>
          <a:xfrm>
            <a:off x="3494181" y="3148823"/>
            <a:ext cx="384959" cy="37011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Arrow: Right 33"/>
          <p:cNvSpPr/>
          <p:nvPr/>
        </p:nvSpPr>
        <p:spPr>
          <a:xfrm>
            <a:off x="6371683" y="3148822"/>
            <a:ext cx="384959" cy="37011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Arrow: Right 34"/>
          <p:cNvSpPr/>
          <p:nvPr/>
        </p:nvSpPr>
        <p:spPr>
          <a:xfrm>
            <a:off x="9224087" y="3140903"/>
            <a:ext cx="384959" cy="37011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13857" y="5066729"/>
            <a:ext cx="2143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Collection and Preprocessing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75779" y="5205173"/>
            <a:ext cx="292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Labeling and Modelling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555607" y="5066729"/>
            <a:ext cx="2734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Mining Algorithms and Evaluation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0" y="6057516"/>
            <a:ext cx="7051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TF</a:t>
            </a:r>
            <a:r>
              <a:rPr lang="en-US" sz="1600" dirty="0"/>
              <a:t>: Term Frequency  </a:t>
            </a:r>
            <a:r>
              <a:rPr lang="en-US" sz="1600" b="1" dirty="0"/>
              <a:t>IDF</a:t>
            </a:r>
            <a:r>
              <a:rPr lang="en-US" sz="1600" dirty="0"/>
              <a:t>: Inverse Document Frequency </a:t>
            </a:r>
            <a:r>
              <a:rPr lang="en-US" sz="1600" b="1" dirty="0"/>
              <a:t>Ci</a:t>
            </a:r>
            <a:r>
              <a:rPr lang="en-US" sz="1600" dirty="0"/>
              <a:t>: Class Bias</a:t>
            </a:r>
          </a:p>
        </p:txBody>
      </p:sp>
    </p:spTree>
    <p:extLst>
      <p:ext uri="{BB962C8B-B14F-4D97-AF65-F5344CB8AC3E}">
        <p14:creationId xmlns:p14="http://schemas.microsoft.com/office/powerpoint/2010/main" val="207133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08744"/>
            <a:ext cx="6469380" cy="4021396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HTML To Text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Implemented a HTML parser in Python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Used </a:t>
            </a:r>
            <a:r>
              <a:rPr lang="en-US" dirty="0" err="1"/>
              <a:t>BeautifulSoup</a:t>
            </a:r>
            <a:r>
              <a:rPr lang="en-US" dirty="0"/>
              <a:t> package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For each HTML returns text without HTML markups.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Pre-processing Text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Removed stop-words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Performed stemming using NLTK</a:t>
            </a:r>
          </a:p>
          <a:p>
            <a:pPr marL="384048" lvl="2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8943"/>
            <a:ext cx="10058400" cy="962025"/>
          </a:xfrm>
        </p:spPr>
        <p:txBody>
          <a:bodyPr>
            <a:normAutofit/>
          </a:bodyPr>
          <a:lstStyle/>
          <a:p>
            <a:r>
              <a:rPr lang="en-US" dirty="0"/>
              <a:t>Data Mining Solution: Data Preprocessing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970968"/>
            <a:ext cx="1090536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6057516"/>
            <a:ext cx="7051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NLTK</a:t>
            </a:r>
            <a:r>
              <a:rPr lang="en-US" sz="1600" dirty="0"/>
              <a:t>: Natural Language Toolkit, Python Library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488" y="1108743"/>
            <a:ext cx="5276850" cy="180022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932118" y="2892853"/>
            <a:ext cx="2655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Function to convert HTML to text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56025" y="5245897"/>
            <a:ext cx="3706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Function to pre-processed words from text file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b="18122"/>
          <a:stretch/>
        </p:blipFill>
        <p:spPr>
          <a:xfrm>
            <a:off x="6807827" y="3359630"/>
            <a:ext cx="4314825" cy="195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79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1884</TotalTime>
  <Words>1331</Words>
  <Application>Microsoft Office PowerPoint</Application>
  <PresentationFormat>Widescreen</PresentationFormat>
  <Paragraphs>227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Courier New</vt:lpstr>
      <vt:lpstr>Retrospect</vt:lpstr>
      <vt:lpstr>An Improved KNN Text Classification Algorithm Based on Density</vt:lpstr>
      <vt:lpstr>Agenda</vt:lpstr>
      <vt:lpstr>Background</vt:lpstr>
      <vt:lpstr>Background</vt:lpstr>
      <vt:lpstr>Data Instances</vt:lpstr>
      <vt:lpstr>Data Instances</vt:lpstr>
      <vt:lpstr>Project Objective</vt:lpstr>
      <vt:lpstr>Data Mining Solution: Principle &amp; Method</vt:lpstr>
      <vt:lpstr>Data Mining Solution: Data Preprocessing</vt:lpstr>
      <vt:lpstr>Data Mining Solution: Data Modeling</vt:lpstr>
      <vt:lpstr>Data Mining Solution: KNN For Classification</vt:lpstr>
      <vt:lpstr>Evaluation And Validation</vt:lpstr>
      <vt:lpstr>Evaluation And Validation</vt:lpstr>
      <vt:lpstr>Conclusion</vt:lpstr>
      <vt:lpstr>References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6910P</dc:creator>
  <cp:lastModifiedBy>6910P</cp:lastModifiedBy>
  <cp:revision>537</cp:revision>
  <dcterms:created xsi:type="dcterms:W3CDTF">2017-04-05T21:58:54Z</dcterms:created>
  <dcterms:modified xsi:type="dcterms:W3CDTF">2017-05-01T05:00:43Z</dcterms:modified>
</cp:coreProperties>
</file>