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96" r:id="rId9"/>
    <p:sldId id="276" r:id="rId10"/>
    <p:sldId id="277" r:id="rId11"/>
    <p:sldId id="278" r:id="rId12"/>
    <p:sldId id="279" r:id="rId13"/>
    <p:sldId id="274" r:id="rId14"/>
    <p:sldId id="275" r:id="rId15"/>
    <p:sldId id="297" r:id="rId16"/>
    <p:sldId id="280" r:id="rId17"/>
    <p:sldId id="281" r:id="rId18"/>
    <p:sldId id="282" r:id="rId19"/>
    <p:sldId id="284" r:id="rId20"/>
    <p:sldId id="283" r:id="rId21"/>
    <p:sldId id="298" r:id="rId22"/>
    <p:sldId id="285" r:id="rId23"/>
    <p:sldId id="286" r:id="rId24"/>
    <p:sldId id="287" r:id="rId25"/>
    <p:sldId id="288" r:id="rId26"/>
    <p:sldId id="289" r:id="rId27"/>
    <p:sldId id="293" r:id="rId28"/>
    <p:sldId id="299" r:id="rId29"/>
    <p:sldId id="290" r:id="rId30"/>
    <p:sldId id="291" r:id="rId31"/>
    <p:sldId id="295" r:id="rId32"/>
    <p:sldId id="271" r:id="rId33"/>
    <p:sldId id="26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9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C1D1D3"/>
    <a:srgbClr val="FF3300"/>
    <a:srgbClr val="FFFF00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8" autoAdjust="0"/>
    <p:restoredTop sz="87455" autoAdjust="0"/>
  </p:normalViewPr>
  <p:slideViewPr>
    <p:cSldViewPr>
      <p:cViewPr varScale="1">
        <p:scale>
          <a:sx n="64" d="100"/>
          <a:sy n="64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4T08:55:36.324" idx="1">
    <p:pos x="1787" y="511"/>
    <p:text>特别注意，不要拉了X0，W0，否则平面只能经过原点，可能导致不收敛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1:28:43.537" idx="2">
    <p:pos x="3465" y="708"/>
    <p:text>应用threshold=0.5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4:44:29.598" idx="4">
    <p:pos x="4146" y="1596"/>
    <p:text>因为用的是sigmod函数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5:10:55.586" idx="5">
    <p:pos x="4996" y="1474"/>
    <p:text>克服局部最优解的冲量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与计算机相比，单个神经元的速度很慢，但是神经整体的识别速度很快，关键在于并行。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为了克服局部最优解，增加一个冲量，用于越过局部最优解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学习率一般开始时不能太大也不能太小，一般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左右，随着过程动态调整。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1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ANN</a:t>
            </a:r>
          </a:p>
          <a:p>
            <a:r>
              <a:rPr lang="zh-CN" altLang="en-US" dirty="0" smtClean="0"/>
              <a:t>优点：训练好后，用起来比较快；准确度高</a:t>
            </a:r>
            <a:endParaRPr lang="en-US" altLang="zh-CN" dirty="0" smtClean="0"/>
          </a:p>
          <a:p>
            <a:r>
              <a:rPr lang="zh-CN" altLang="en-US" dirty="0" smtClean="0"/>
              <a:t>缺点：训练时间</a:t>
            </a:r>
            <a:r>
              <a:rPr lang="zh-CN" altLang="en-US" smtClean="0"/>
              <a:t>比较长；可解释性比较差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4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特别注意，不要漏了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，否则平面只能经过原点，可能导致不收敛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2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目标</a:t>
            </a:r>
            <a:endParaRPr lang="en-US" altLang="zh-CN" baseline="0" dirty="0" smtClean="0"/>
          </a:p>
          <a:p>
            <a:r>
              <a:rPr lang="en-US" altLang="zh-CN" baseline="0" dirty="0" smtClean="0"/>
              <a:t>o: </a:t>
            </a:r>
            <a:r>
              <a:rPr lang="zh-CN" altLang="en-US" baseline="0" dirty="0" smtClean="0"/>
              <a:t>实际</a:t>
            </a:r>
            <a:endParaRPr lang="en-US" altLang="zh-CN" baseline="0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：训练集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如果偏导是整数，则说明随着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的增加，误差增加，而现在是要减少误差，所以取负数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5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假设：节点是线性的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0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注意，这里是</a:t>
            </a:r>
            <a:r>
              <a:rPr lang="en-US" altLang="zh-CN" dirty="0" smtClean="0"/>
              <a:t>Stochastic Learning</a:t>
            </a:r>
            <a:r>
              <a:rPr lang="zh-CN" altLang="en-US" dirty="0" smtClean="0"/>
              <a:t>，不是批量的，所以计算过程是一行一行的迭代。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9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是计算输出层的反向规则：</a:t>
            </a:r>
            <a:r>
              <a:rPr lang="en-US" altLang="zh-CN" dirty="0" smtClean="0"/>
              <a:t>j</a:t>
            </a:r>
            <a:r>
              <a:rPr lang="zh-CN" altLang="en-US" dirty="0" smtClean="0"/>
              <a:t>节点是输出层的节点之一，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是对应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中间层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输出层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4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是中间层的规则，其中：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是中间层的节点，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是“输入层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中间层”的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7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最后一步，更新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，是所有的，而不仅仅是输入层的。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4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这种算法如果遇上局部最优解，就可能导致整体的性能无法继续下降，这时可以试着取另外一组随机初始值，重新开始计算。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算法都要试很多次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3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comments" Target="../comments/commen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comments" Target="../comments/comment4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upload.wikimedia.org/wikipedia/commons/8/8f/Elman_srn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comments" Target="../comments/comment1.xml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981200"/>
          <a:ext cx="2673351" cy="8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5" name="Equation" r:id="rId4" imgW="1384300" imgH="419100" progId="Equation.3">
                  <p:embed/>
                </p:oleObj>
              </mc:Choice>
              <mc:Fallback>
                <p:oleObj name="Equation" r:id="rId4" imgW="1384300" imgH="4191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673351" cy="80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599" y="3048000"/>
          <a:ext cx="311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6" name="Equation" r:id="rId6" imgW="1790700" imgH="482600" progId="Equation.3">
                  <p:embed/>
                </p:oleObj>
              </mc:Choice>
              <mc:Fallback>
                <p:oleObj name="Equation" r:id="rId6" imgW="1790700" imgH="4826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048000"/>
                        <a:ext cx="3110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4343400"/>
          <a:ext cx="50560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7" name="Equation" r:id="rId8" imgW="2387600" imgH="431800" progId="Equation.3">
                  <p:embed/>
                </p:oleObj>
              </mc:Choice>
              <mc:Fallback>
                <p:oleObj name="Equation" r:id="rId8" imgW="23876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0560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8419" y="56504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Rate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68094" y="53713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7827" y="222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Batch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31027" y="2286000"/>
            <a:ext cx="990600" cy="228600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520" name="Picture 640" descr="https://dqam6mam97sh3.cloudfront.net/blog/ausl/wp-content/uploads/sites/2/2015/02/homer.png"/>
          <p:cNvPicPr>
            <a:picLocks noChangeAspect="1" noChangeArrowheads="1"/>
          </p:cNvPicPr>
          <p:nvPr/>
        </p:nvPicPr>
        <p:blipFill>
          <a:blip r:embed="rId10" cstate="print"/>
          <a:srcRect l="23529" r="20000"/>
          <a:stretch>
            <a:fillRect/>
          </a:stretch>
        </p:blipFill>
        <p:spPr bwMode="auto">
          <a:xfrm>
            <a:off x="7467600" y="4953000"/>
            <a:ext cx="1376979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371600"/>
          <a:ext cx="434067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8" name="Equation" r:id="rId4" imgW="2095500" imgH="2133600" progId="Equation.3">
                  <p:embed/>
                </p:oleObj>
              </mc:Choice>
              <mc:Fallback>
                <p:oleObj name="Equation" r:id="rId4" imgW="2095500" imgH="21336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0679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6764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9" name="Equation" r:id="rId6" imgW="1371600" imgH="342900" progId="Equation.3">
                  <p:embed/>
                </p:oleObj>
              </mc:Choice>
              <mc:Fallback>
                <p:oleObj name="Equation" r:id="rId6" imgW="1371600" imgH="3429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124200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359400" y="3429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0" name="Equation" r:id="rId8" imgW="710891" imgH="203112" progId="Equation.3">
                  <p:embed/>
                </p:oleObj>
              </mc:Choice>
              <mc:Fallback>
                <p:oleObj name="Equation" r:id="rId8" imgW="710891" imgH="203112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429000"/>
                        <a:ext cx="1422400" cy="406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43" name="Picture 639" descr="https://cdn.psychologytoday.com/sites/default/files/field_blog_entry_images/thinkin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7010400" y="5431790"/>
            <a:ext cx="1752600" cy="11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8672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GRADIENT_DESCENT (</a:t>
            </a:r>
            <a:r>
              <a:rPr lang="en-US" i="1" dirty="0" err="1" smtClean="0"/>
              <a:t>training_examples</a:t>
            </a:r>
            <a:r>
              <a:rPr lang="en-US" dirty="0" smtClean="0"/>
              <a:t>, </a:t>
            </a:r>
            <a:r>
              <a:rPr lang="en-US" i="1" dirty="0" smtClean="0"/>
              <a:t>η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Initialize each 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to some small random value.</a:t>
            </a:r>
          </a:p>
          <a:p>
            <a:endParaRPr lang="en-US" dirty="0" smtClean="0"/>
          </a:p>
          <a:p>
            <a:r>
              <a:rPr lang="en-US" dirty="0" smtClean="0"/>
              <a:t>Until the termination condition is met, Do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Initialize each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zero.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&lt;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&gt; in </a:t>
            </a:r>
            <a:r>
              <a:rPr lang="en-US" i="1" dirty="0" smtClean="0"/>
              <a:t>training_examples</a:t>
            </a:r>
            <a:r>
              <a:rPr lang="en-US" dirty="0" smtClean="0"/>
              <a:t>, Do</a:t>
            </a:r>
          </a:p>
          <a:p>
            <a:pPr lvl="2"/>
            <a:endParaRPr lang="en-US" dirty="0" smtClean="0"/>
          </a:p>
          <a:p>
            <a:pPr lvl="2"/>
            <a:r>
              <a:rPr lang="en-US" sz="2700" dirty="0" smtClean="0"/>
              <a:t>Input the instance </a:t>
            </a:r>
            <a:r>
              <a:rPr lang="en-US" sz="2700" i="1" dirty="0" smtClean="0"/>
              <a:t>x</a:t>
            </a:r>
            <a:r>
              <a:rPr lang="en-US" sz="2700" dirty="0" smtClean="0"/>
              <a:t> to the unit and compute the output </a:t>
            </a:r>
            <a:r>
              <a:rPr lang="en-US" sz="2700" i="1" dirty="0" smtClean="0">
                <a:solidFill>
                  <a:srgbClr val="FF0000"/>
                </a:solidFill>
              </a:rPr>
              <a:t>o</a:t>
            </a:r>
          </a:p>
          <a:p>
            <a:pPr lvl="2"/>
            <a:endParaRPr lang="en-US" sz="2700" dirty="0" smtClean="0"/>
          </a:p>
          <a:p>
            <a:pPr lvl="2"/>
            <a:r>
              <a:rPr lang="en-US" sz="2700" dirty="0" smtClean="0"/>
              <a:t>For each linear unit weight </a:t>
            </a:r>
            <a:r>
              <a:rPr lang="en-US" sz="2700" i="1" dirty="0" smtClean="0"/>
              <a:t>w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, Do</a:t>
            </a:r>
          </a:p>
          <a:p>
            <a:pPr lvl="3"/>
            <a:r>
              <a:rPr lang="el-GR" sz="2600" dirty="0" smtClean="0"/>
              <a:t>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←</a:t>
            </a:r>
            <a:r>
              <a:rPr lang="el-GR" sz="2600" dirty="0" smtClean="0"/>
              <a:t> 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+ </a:t>
            </a:r>
            <a:r>
              <a:rPr lang="el-GR" sz="2600" i="1" dirty="0" smtClean="0"/>
              <a:t>η</a:t>
            </a:r>
            <a:r>
              <a:rPr lang="en-US" sz="2600" dirty="0" smtClean="0"/>
              <a:t>(</a:t>
            </a:r>
            <a:r>
              <a:rPr lang="en-US" sz="2600" i="1" dirty="0" smtClean="0"/>
              <a:t>t</a:t>
            </a:r>
            <a:r>
              <a:rPr lang="en-US" sz="2600" dirty="0" smtClean="0"/>
              <a:t>-</a:t>
            </a:r>
            <a:r>
              <a:rPr lang="en-US" sz="2600" i="1" dirty="0" smtClean="0"/>
              <a:t>o</a:t>
            </a:r>
            <a:r>
              <a:rPr lang="en-US" sz="2600" dirty="0" smtClean="0"/>
              <a:t>)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i</a:t>
            </a:r>
            <a:endParaRPr lang="en-US" sz="26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each linear unit weight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, Do</a:t>
            </a:r>
          </a:p>
          <a:p>
            <a:pPr lvl="2"/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← 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l-GR" sz="3000" dirty="0" smtClean="0">
                <a:solidFill>
                  <a:srgbClr val="FF0000"/>
                </a:solidFill>
              </a:rPr>
              <a:t> Δ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16429"/>
              </p:ext>
            </p:extLst>
          </p:nvPr>
        </p:nvGraphicFramePr>
        <p:xfrm>
          <a:off x="2070100" y="1447800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2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447800"/>
                        <a:ext cx="577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209800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example, if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=0.8,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=0.1,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 and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Δ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= 0.1</a:t>
            </a:r>
            <a:r>
              <a:rPr lang="az-Cyrl-AZ" dirty="0" smtClean="0">
                <a:solidFill>
                  <a:srgbClr val="000000"/>
                </a:solidFill>
                <a:latin typeface="Times New Roman"/>
                <a:cs typeface="Times New Roman"/>
              </a:rPr>
              <a:t>×</a:t>
            </a:r>
            <a:r>
              <a:rPr lang="en-US" dirty="0" smtClean="0">
                <a:solidFill>
                  <a:srgbClr val="000000"/>
                </a:solidFill>
              </a:rPr>
              <a:t>(1-0)</a:t>
            </a:r>
            <a:r>
              <a:rPr lang="az-Cyrl-AZ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× </a:t>
            </a:r>
            <a:r>
              <a:rPr lang="en-US" dirty="0" smtClean="0">
                <a:solidFill>
                  <a:srgbClr val="000000"/>
                </a:solidFill>
              </a:rPr>
              <a:t>0.8 = 0.08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3582194"/>
            <a:ext cx="2133600" cy="1905000"/>
            <a:chOff x="1828800" y="4495800"/>
            <a:chExt cx="21336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05000" y="5409406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20094" y="5448300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44958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5486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6482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867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6019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4953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28800" y="4648200"/>
              <a:ext cx="1828800" cy="144780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57800" y="3581400"/>
            <a:ext cx="2057400" cy="1904206"/>
            <a:chOff x="5257800" y="4572000"/>
            <a:chExt cx="2057400" cy="19042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5484812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372894" y="5523706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50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16950" name="AutoShape 214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1" name="AutoShape 215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2" name="AutoShape 216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Learning: 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9813"/>
              </p:ext>
            </p:extLst>
          </p:nvPr>
        </p:nvGraphicFramePr>
        <p:xfrm>
          <a:off x="457207" y="1066800"/>
          <a:ext cx="8305792" cy="483381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5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1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7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3918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Initial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marL="23628" marR="23628" marT="11814" marB="1181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Correction</a:t>
                      </a:r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Final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Weights</a:t>
                      </a:r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18">
                <a:tc gridSpan="3" vMerge="1">
                  <a:txBody>
                    <a:bodyPr/>
                    <a:lstStyle/>
                    <a:p>
                      <a:pPr algn="ctr"/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Individual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 Output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   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</a:t>
                      </a:r>
                      <a:r>
                        <a:rPr lang="en-US" sz="1400" dirty="0" smtClean="0"/>
                        <a:t>x </a:t>
                      </a:r>
                      <a:r>
                        <a:rPr lang="en-US" sz="1400" dirty="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47916"/>
            <a:ext cx="4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threshold=0.5       learning rate=0.1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Multilayer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51556" name="Picture 4" descr="http://www.mdpi.com/sensors/sensors-13-15613/article_deploy/html/images/sensors-13-15613f7-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9811" cy="4105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90600" y="5027612"/>
            <a:ext cx="3200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419100" y="3617118"/>
            <a:ext cx="2819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95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390" y="2590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62768"/>
              </p:ext>
            </p:extLst>
          </p:nvPr>
        </p:nvGraphicFramePr>
        <p:xfrm>
          <a:off x="4644189" y="1295400"/>
          <a:ext cx="35854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6" name="Equation" r:id="rId3" imgW="1892300" imgH="241300" progId="">
                  <p:embed/>
                </p:oleObj>
              </mc:Choice>
              <mc:Fallback>
                <p:oleObj name="Equation" r:id="rId3" imgW="1892300" imgH="2413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9" y="1295400"/>
                        <a:ext cx="35854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45949"/>
              </p:ext>
            </p:extLst>
          </p:nvPr>
        </p:nvGraphicFramePr>
        <p:xfrm>
          <a:off x="4800600" y="2667000"/>
          <a:ext cx="33528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Input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Output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5800" y="53340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Cannot be separated by a single line.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3558757">
            <a:off x="873274" y="3096876"/>
            <a:ext cx="3168803" cy="1295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2590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882" y="4495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00600" y="1330325"/>
          <a:ext cx="3128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0" name="Equation" r:id="rId3" imgW="1651000" imgH="203200" progId="">
                  <p:embed/>
                </p:oleObj>
              </mc:Choice>
              <mc:Fallback>
                <p:oleObj name="Equation" r:id="rId3" imgW="1651000" imgH="2032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30325"/>
                        <a:ext cx="31289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410200" y="2057400"/>
            <a:ext cx="2667491" cy="3276600"/>
            <a:chOff x="5410200" y="2057400"/>
            <a:chExt cx="2667491" cy="3276600"/>
          </a:xfrm>
        </p:grpSpPr>
        <p:sp>
          <p:nvSpPr>
            <p:cNvPr id="16" name="椭圆 15"/>
            <p:cNvSpPr/>
            <p:nvPr/>
          </p:nvSpPr>
          <p:spPr>
            <a:xfrm>
              <a:off x="55626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0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62600" y="3657600"/>
              <a:ext cx="3810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39000" y="36576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00800" y="2819400"/>
              <a:ext cx="381000" cy="381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6" idx="0"/>
              <a:endCxn id="18" idx="4"/>
            </p:cNvCxnSpPr>
            <p:nvPr/>
          </p:nvCxnSpPr>
          <p:spPr>
            <a:xfrm rot="5400000" flipH="1" flipV="1">
              <a:off x="52959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0"/>
              <a:endCxn id="18" idx="4"/>
            </p:cNvCxnSpPr>
            <p:nvPr/>
          </p:nvCxnSpPr>
          <p:spPr>
            <a:xfrm rot="16200000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19" idx="4"/>
            </p:cNvCxnSpPr>
            <p:nvPr/>
          </p:nvCxnSpPr>
          <p:spPr>
            <a:xfrm rot="5400000" flipH="1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0"/>
              <a:endCxn id="19" idx="4"/>
            </p:cNvCxnSpPr>
            <p:nvPr/>
          </p:nvCxnSpPr>
          <p:spPr>
            <a:xfrm rot="5400000" flipH="1" flipV="1">
              <a:off x="69723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20" idx="4"/>
            </p:cNvCxnSpPr>
            <p:nvPr/>
          </p:nvCxnSpPr>
          <p:spPr>
            <a:xfrm rot="5400000" flipH="1" flipV="1">
              <a:off x="59436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20" idx="4"/>
            </p:cNvCxnSpPr>
            <p:nvPr/>
          </p:nvCxnSpPr>
          <p:spPr>
            <a:xfrm rot="16200000" flipV="1">
              <a:off x="67818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0"/>
            </p:cNvCxnSpPr>
            <p:nvPr/>
          </p:nvCxnSpPr>
          <p:spPr>
            <a:xfrm rot="5400000" flipH="1" flipV="1">
              <a:off x="6400800" y="2628900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0200" y="32004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9000" y="32120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NAND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057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00200" y="2133600"/>
            <a:ext cx="2590800" cy="2209800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4400" y="3200400"/>
            <a:ext cx="2590800" cy="2209800"/>
          </a:xfrm>
          <a:prstGeom prst="line">
            <a:avLst/>
          </a:pr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419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NAND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1494" y="2208212"/>
            <a:ext cx="3589506" cy="3190320"/>
            <a:chOff x="601494" y="2208212"/>
            <a:chExt cx="3589506" cy="319032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0600" y="5027612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419100" y="3617118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4495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2590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5882" y="4495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7390" y="2590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6494" y="50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p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494" y="327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q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97441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297214" y="3026979"/>
            <a:ext cx="2606565" cy="2501462"/>
          </a:xfrm>
          <a:custGeom>
            <a:avLst/>
            <a:gdLst>
              <a:gd name="connsiteX0" fmla="*/ 52552 w 2606565"/>
              <a:gd name="connsiteY0" fmla="*/ 94593 h 2501462"/>
              <a:gd name="connsiteX1" fmla="*/ 52552 w 2606565"/>
              <a:gd name="connsiteY1" fmla="*/ 94593 h 2501462"/>
              <a:gd name="connsiteX2" fmla="*/ 63062 w 2606565"/>
              <a:gd name="connsiteY2" fmla="*/ 325821 h 2501462"/>
              <a:gd name="connsiteX3" fmla="*/ 73572 w 2606565"/>
              <a:gd name="connsiteY3" fmla="*/ 357352 h 2501462"/>
              <a:gd name="connsiteX4" fmla="*/ 84083 w 2606565"/>
              <a:gd name="connsiteY4" fmla="*/ 409904 h 2501462"/>
              <a:gd name="connsiteX5" fmla="*/ 94593 w 2606565"/>
              <a:gd name="connsiteY5" fmla="*/ 441435 h 2501462"/>
              <a:gd name="connsiteX6" fmla="*/ 115614 w 2606565"/>
              <a:gd name="connsiteY6" fmla="*/ 525518 h 2501462"/>
              <a:gd name="connsiteX7" fmla="*/ 105103 w 2606565"/>
              <a:gd name="connsiteY7" fmla="*/ 840828 h 2501462"/>
              <a:gd name="connsiteX8" fmla="*/ 84083 w 2606565"/>
              <a:gd name="connsiteY8" fmla="*/ 1082566 h 2501462"/>
              <a:gd name="connsiteX9" fmla="*/ 52552 w 2606565"/>
              <a:gd name="connsiteY9" fmla="*/ 1156138 h 2501462"/>
              <a:gd name="connsiteX10" fmla="*/ 21020 w 2606565"/>
              <a:gd name="connsiteY10" fmla="*/ 1271752 h 2501462"/>
              <a:gd name="connsiteX11" fmla="*/ 10510 w 2606565"/>
              <a:gd name="connsiteY11" fmla="*/ 1303283 h 2501462"/>
              <a:gd name="connsiteX12" fmla="*/ 0 w 2606565"/>
              <a:gd name="connsiteY12" fmla="*/ 1334814 h 2501462"/>
              <a:gd name="connsiteX13" fmla="*/ 10510 w 2606565"/>
              <a:gd name="connsiteY13" fmla="*/ 1734207 h 2501462"/>
              <a:gd name="connsiteX14" fmla="*/ 31531 w 2606565"/>
              <a:gd name="connsiteY14" fmla="*/ 1923393 h 2501462"/>
              <a:gd name="connsiteX15" fmla="*/ 52552 w 2606565"/>
              <a:gd name="connsiteY15" fmla="*/ 1986455 h 2501462"/>
              <a:gd name="connsiteX16" fmla="*/ 63062 w 2606565"/>
              <a:gd name="connsiteY16" fmla="*/ 2017987 h 2501462"/>
              <a:gd name="connsiteX17" fmla="*/ 73572 w 2606565"/>
              <a:gd name="connsiteY17" fmla="*/ 2060028 h 2501462"/>
              <a:gd name="connsiteX18" fmla="*/ 94593 w 2606565"/>
              <a:gd name="connsiteY18" fmla="*/ 2123090 h 2501462"/>
              <a:gd name="connsiteX19" fmla="*/ 115614 w 2606565"/>
              <a:gd name="connsiteY19" fmla="*/ 2217683 h 2501462"/>
              <a:gd name="connsiteX20" fmla="*/ 126124 w 2606565"/>
              <a:gd name="connsiteY20" fmla="*/ 2270235 h 2501462"/>
              <a:gd name="connsiteX21" fmla="*/ 136634 w 2606565"/>
              <a:gd name="connsiteY21" fmla="*/ 2301766 h 2501462"/>
              <a:gd name="connsiteX22" fmla="*/ 147145 w 2606565"/>
              <a:gd name="connsiteY22" fmla="*/ 2364828 h 2501462"/>
              <a:gd name="connsiteX23" fmla="*/ 168165 w 2606565"/>
              <a:gd name="connsiteY23" fmla="*/ 2427890 h 2501462"/>
              <a:gd name="connsiteX24" fmla="*/ 199696 w 2606565"/>
              <a:gd name="connsiteY24" fmla="*/ 2448911 h 2501462"/>
              <a:gd name="connsiteX25" fmla="*/ 315310 w 2606565"/>
              <a:gd name="connsiteY25" fmla="*/ 2480442 h 2501462"/>
              <a:gd name="connsiteX26" fmla="*/ 430924 w 2606565"/>
              <a:gd name="connsiteY26" fmla="*/ 2490952 h 2501462"/>
              <a:gd name="connsiteX27" fmla="*/ 504496 w 2606565"/>
              <a:gd name="connsiteY27" fmla="*/ 2501462 h 2501462"/>
              <a:gd name="connsiteX28" fmla="*/ 1051034 w 2606565"/>
              <a:gd name="connsiteY28" fmla="*/ 2490952 h 2501462"/>
              <a:gd name="connsiteX29" fmla="*/ 1229710 w 2606565"/>
              <a:gd name="connsiteY29" fmla="*/ 2480442 h 2501462"/>
              <a:gd name="connsiteX30" fmla="*/ 1534510 w 2606565"/>
              <a:gd name="connsiteY30" fmla="*/ 2469931 h 2501462"/>
              <a:gd name="connsiteX31" fmla="*/ 2133600 w 2606565"/>
              <a:gd name="connsiteY31" fmla="*/ 2459421 h 2501462"/>
              <a:gd name="connsiteX32" fmla="*/ 2343807 w 2606565"/>
              <a:gd name="connsiteY32" fmla="*/ 2438400 h 2501462"/>
              <a:gd name="connsiteX33" fmla="*/ 2406869 w 2606565"/>
              <a:gd name="connsiteY33" fmla="*/ 2417380 h 2501462"/>
              <a:gd name="connsiteX34" fmla="*/ 2480441 w 2606565"/>
              <a:gd name="connsiteY34" fmla="*/ 2396359 h 2501462"/>
              <a:gd name="connsiteX35" fmla="*/ 2543503 w 2606565"/>
              <a:gd name="connsiteY35" fmla="*/ 2354318 h 2501462"/>
              <a:gd name="connsiteX36" fmla="*/ 2585545 w 2606565"/>
              <a:gd name="connsiteY36" fmla="*/ 2259724 h 2501462"/>
              <a:gd name="connsiteX37" fmla="*/ 2596055 w 2606565"/>
              <a:gd name="connsiteY37" fmla="*/ 2154621 h 2501462"/>
              <a:gd name="connsiteX38" fmla="*/ 2606565 w 2606565"/>
              <a:gd name="connsiteY38" fmla="*/ 2123090 h 2501462"/>
              <a:gd name="connsiteX39" fmla="*/ 2596055 w 2606565"/>
              <a:gd name="connsiteY39" fmla="*/ 1954924 h 2501462"/>
              <a:gd name="connsiteX40" fmla="*/ 2575034 w 2606565"/>
              <a:gd name="connsiteY40" fmla="*/ 1881352 h 2501462"/>
              <a:gd name="connsiteX41" fmla="*/ 2532993 w 2606565"/>
              <a:gd name="connsiteY41" fmla="*/ 1818290 h 2501462"/>
              <a:gd name="connsiteX42" fmla="*/ 2511972 w 2606565"/>
              <a:gd name="connsiteY42" fmla="*/ 1786759 h 2501462"/>
              <a:gd name="connsiteX43" fmla="*/ 2459420 w 2606565"/>
              <a:gd name="connsiteY43" fmla="*/ 1692166 h 2501462"/>
              <a:gd name="connsiteX44" fmla="*/ 2427889 w 2606565"/>
              <a:gd name="connsiteY44" fmla="*/ 1671145 h 2501462"/>
              <a:gd name="connsiteX45" fmla="*/ 2375338 w 2606565"/>
              <a:gd name="connsiteY45" fmla="*/ 1618593 h 2501462"/>
              <a:gd name="connsiteX46" fmla="*/ 2312276 w 2606565"/>
              <a:gd name="connsiteY46" fmla="*/ 1566042 h 2501462"/>
              <a:gd name="connsiteX47" fmla="*/ 2280745 w 2606565"/>
              <a:gd name="connsiteY47" fmla="*/ 1555531 h 2501462"/>
              <a:gd name="connsiteX48" fmla="*/ 2186152 w 2606565"/>
              <a:gd name="connsiteY48" fmla="*/ 1502980 h 2501462"/>
              <a:gd name="connsiteX49" fmla="*/ 2123089 w 2606565"/>
              <a:gd name="connsiteY49" fmla="*/ 1460938 h 2501462"/>
              <a:gd name="connsiteX50" fmla="*/ 2060027 w 2606565"/>
              <a:gd name="connsiteY50" fmla="*/ 1439918 h 2501462"/>
              <a:gd name="connsiteX51" fmla="*/ 1986455 w 2606565"/>
              <a:gd name="connsiteY51" fmla="*/ 1408387 h 2501462"/>
              <a:gd name="connsiteX52" fmla="*/ 1954924 w 2606565"/>
              <a:gd name="connsiteY52" fmla="*/ 1387366 h 2501462"/>
              <a:gd name="connsiteX53" fmla="*/ 1870841 w 2606565"/>
              <a:gd name="connsiteY53" fmla="*/ 1345324 h 2501462"/>
              <a:gd name="connsiteX54" fmla="*/ 1807779 w 2606565"/>
              <a:gd name="connsiteY54" fmla="*/ 1313793 h 2501462"/>
              <a:gd name="connsiteX55" fmla="*/ 1776248 w 2606565"/>
              <a:gd name="connsiteY55" fmla="*/ 1282262 h 2501462"/>
              <a:gd name="connsiteX56" fmla="*/ 1734207 w 2606565"/>
              <a:gd name="connsiteY56" fmla="*/ 1261242 h 2501462"/>
              <a:gd name="connsiteX57" fmla="*/ 1702676 w 2606565"/>
              <a:gd name="connsiteY57" fmla="*/ 1240221 h 2501462"/>
              <a:gd name="connsiteX58" fmla="*/ 1660634 w 2606565"/>
              <a:gd name="connsiteY58" fmla="*/ 1208690 h 2501462"/>
              <a:gd name="connsiteX59" fmla="*/ 1629103 w 2606565"/>
              <a:gd name="connsiteY59" fmla="*/ 1177159 h 2501462"/>
              <a:gd name="connsiteX60" fmla="*/ 1597572 w 2606565"/>
              <a:gd name="connsiteY60" fmla="*/ 1166649 h 2501462"/>
              <a:gd name="connsiteX61" fmla="*/ 1534510 w 2606565"/>
              <a:gd name="connsiteY61" fmla="*/ 1114097 h 2501462"/>
              <a:gd name="connsiteX62" fmla="*/ 1502979 w 2606565"/>
              <a:gd name="connsiteY62" fmla="*/ 1103587 h 2501462"/>
              <a:gd name="connsiteX63" fmla="*/ 1471448 w 2606565"/>
              <a:gd name="connsiteY63" fmla="*/ 1072055 h 2501462"/>
              <a:gd name="connsiteX64" fmla="*/ 1408386 w 2606565"/>
              <a:gd name="connsiteY64" fmla="*/ 1030014 h 2501462"/>
              <a:gd name="connsiteX65" fmla="*/ 1387365 w 2606565"/>
              <a:gd name="connsiteY65" fmla="*/ 998483 h 2501462"/>
              <a:gd name="connsiteX66" fmla="*/ 1324303 w 2606565"/>
              <a:gd name="connsiteY66" fmla="*/ 956442 h 2501462"/>
              <a:gd name="connsiteX67" fmla="*/ 1303283 w 2606565"/>
              <a:gd name="connsiteY67" fmla="*/ 924911 h 2501462"/>
              <a:gd name="connsiteX68" fmla="*/ 1240220 w 2606565"/>
              <a:gd name="connsiteY68" fmla="*/ 872359 h 2501462"/>
              <a:gd name="connsiteX69" fmla="*/ 1219200 w 2606565"/>
              <a:gd name="connsiteY69" fmla="*/ 840828 h 2501462"/>
              <a:gd name="connsiteX70" fmla="*/ 1187669 w 2606565"/>
              <a:gd name="connsiteY70" fmla="*/ 819807 h 2501462"/>
              <a:gd name="connsiteX71" fmla="*/ 1156138 w 2606565"/>
              <a:gd name="connsiteY71" fmla="*/ 777766 h 2501462"/>
              <a:gd name="connsiteX72" fmla="*/ 1093076 w 2606565"/>
              <a:gd name="connsiteY72" fmla="*/ 725214 h 2501462"/>
              <a:gd name="connsiteX73" fmla="*/ 1061545 w 2606565"/>
              <a:gd name="connsiteY73" fmla="*/ 693683 h 2501462"/>
              <a:gd name="connsiteX74" fmla="*/ 1019503 w 2606565"/>
              <a:gd name="connsiteY74" fmla="*/ 662152 h 2501462"/>
              <a:gd name="connsiteX75" fmla="*/ 977462 w 2606565"/>
              <a:gd name="connsiteY75" fmla="*/ 609600 h 2501462"/>
              <a:gd name="connsiteX76" fmla="*/ 914400 w 2606565"/>
              <a:gd name="connsiteY76" fmla="*/ 546538 h 2501462"/>
              <a:gd name="connsiteX77" fmla="*/ 882869 w 2606565"/>
              <a:gd name="connsiteY77" fmla="*/ 451945 h 2501462"/>
              <a:gd name="connsiteX78" fmla="*/ 872358 w 2606565"/>
              <a:gd name="connsiteY78" fmla="*/ 420414 h 2501462"/>
              <a:gd name="connsiteX79" fmla="*/ 830317 w 2606565"/>
              <a:gd name="connsiteY79" fmla="*/ 357352 h 2501462"/>
              <a:gd name="connsiteX80" fmla="*/ 819807 w 2606565"/>
              <a:gd name="connsiteY80" fmla="*/ 325821 h 2501462"/>
              <a:gd name="connsiteX81" fmla="*/ 756745 w 2606565"/>
              <a:gd name="connsiteY81" fmla="*/ 262759 h 2501462"/>
              <a:gd name="connsiteX82" fmla="*/ 725214 w 2606565"/>
              <a:gd name="connsiteY82" fmla="*/ 231228 h 2501462"/>
              <a:gd name="connsiteX83" fmla="*/ 641131 w 2606565"/>
              <a:gd name="connsiteY83" fmla="*/ 136635 h 2501462"/>
              <a:gd name="connsiteX84" fmla="*/ 609600 w 2606565"/>
              <a:gd name="connsiteY84" fmla="*/ 115614 h 2501462"/>
              <a:gd name="connsiteX85" fmla="*/ 578069 w 2606565"/>
              <a:gd name="connsiteY85" fmla="*/ 84083 h 2501462"/>
              <a:gd name="connsiteX86" fmla="*/ 515007 w 2606565"/>
              <a:gd name="connsiteY86" fmla="*/ 42042 h 2501462"/>
              <a:gd name="connsiteX87" fmla="*/ 483476 w 2606565"/>
              <a:gd name="connsiteY87" fmla="*/ 21021 h 2501462"/>
              <a:gd name="connsiteX88" fmla="*/ 420414 w 2606565"/>
              <a:gd name="connsiteY88" fmla="*/ 0 h 2501462"/>
              <a:gd name="connsiteX89" fmla="*/ 241738 w 2606565"/>
              <a:gd name="connsiteY89" fmla="*/ 10511 h 2501462"/>
              <a:gd name="connsiteX90" fmla="*/ 210207 w 2606565"/>
              <a:gd name="connsiteY90" fmla="*/ 21021 h 2501462"/>
              <a:gd name="connsiteX91" fmla="*/ 115614 w 2606565"/>
              <a:gd name="connsiteY91" fmla="*/ 73573 h 2501462"/>
              <a:gd name="connsiteX92" fmla="*/ 52552 w 2606565"/>
              <a:gd name="connsiteY92" fmla="*/ 94593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06565" h="2501462">
                <a:moveTo>
                  <a:pt x="52552" y="94593"/>
                </a:moveTo>
                <a:lnTo>
                  <a:pt x="52552" y="94593"/>
                </a:lnTo>
                <a:cubicBezTo>
                  <a:pt x="56055" y="171669"/>
                  <a:pt x="56909" y="248911"/>
                  <a:pt x="63062" y="325821"/>
                </a:cubicBezTo>
                <a:cubicBezTo>
                  <a:pt x="63945" y="336865"/>
                  <a:pt x="70885" y="346604"/>
                  <a:pt x="73572" y="357352"/>
                </a:cubicBezTo>
                <a:cubicBezTo>
                  <a:pt x="77905" y="374683"/>
                  <a:pt x="79750" y="392573"/>
                  <a:pt x="84083" y="409904"/>
                </a:cubicBezTo>
                <a:cubicBezTo>
                  <a:pt x="86770" y="420652"/>
                  <a:pt x="91678" y="430747"/>
                  <a:pt x="94593" y="441435"/>
                </a:cubicBezTo>
                <a:cubicBezTo>
                  <a:pt x="102195" y="469307"/>
                  <a:pt x="115614" y="525518"/>
                  <a:pt x="115614" y="525518"/>
                </a:cubicBezTo>
                <a:cubicBezTo>
                  <a:pt x="112110" y="630621"/>
                  <a:pt x="109574" y="735761"/>
                  <a:pt x="105103" y="840828"/>
                </a:cubicBezTo>
                <a:cubicBezTo>
                  <a:pt x="101856" y="917123"/>
                  <a:pt x="101360" y="1004822"/>
                  <a:pt x="84083" y="1082566"/>
                </a:cubicBezTo>
                <a:cubicBezTo>
                  <a:pt x="77898" y="1110399"/>
                  <a:pt x="65402" y="1130438"/>
                  <a:pt x="52552" y="1156138"/>
                </a:cubicBezTo>
                <a:cubicBezTo>
                  <a:pt x="37695" y="1230420"/>
                  <a:pt x="47691" y="1191739"/>
                  <a:pt x="21020" y="1271752"/>
                </a:cubicBezTo>
                <a:lnTo>
                  <a:pt x="10510" y="1303283"/>
                </a:lnTo>
                <a:lnTo>
                  <a:pt x="0" y="1334814"/>
                </a:lnTo>
                <a:cubicBezTo>
                  <a:pt x="3503" y="1467945"/>
                  <a:pt x="5292" y="1601132"/>
                  <a:pt x="10510" y="1734207"/>
                </a:cubicBezTo>
                <a:cubicBezTo>
                  <a:pt x="12549" y="1786200"/>
                  <a:pt x="15909" y="1866116"/>
                  <a:pt x="31531" y="1923393"/>
                </a:cubicBezTo>
                <a:cubicBezTo>
                  <a:pt x="37361" y="1944770"/>
                  <a:pt x="45545" y="1965434"/>
                  <a:pt x="52552" y="1986455"/>
                </a:cubicBezTo>
                <a:cubicBezTo>
                  <a:pt x="56056" y="1996966"/>
                  <a:pt x="60375" y="2007239"/>
                  <a:pt x="63062" y="2017987"/>
                </a:cubicBezTo>
                <a:cubicBezTo>
                  <a:pt x="66565" y="2032001"/>
                  <a:pt x="69421" y="2046192"/>
                  <a:pt x="73572" y="2060028"/>
                </a:cubicBezTo>
                <a:cubicBezTo>
                  <a:pt x="79939" y="2081251"/>
                  <a:pt x="90950" y="2101234"/>
                  <a:pt x="94593" y="2123090"/>
                </a:cubicBezTo>
                <a:cubicBezTo>
                  <a:pt x="123515" y="2296630"/>
                  <a:pt x="89738" y="2114181"/>
                  <a:pt x="115614" y="2217683"/>
                </a:cubicBezTo>
                <a:cubicBezTo>
                  <a:pt x="119947" y="2235014"/>
                  <a:pt x="121791" y="2252904"/>
                  <a:pt x="126124" y="2270235"/>
                </a:cubicBezTo>
                <a:cubicBezTo>
                  <a:pt x="128811" y="2280983"/>
                  <a:pt x="134231" y="2290951"/>
                  <a:pt x="136634" y="2301766"/>
                </a:cubicBezTo>
                <a:cubicBezTo>
                  <a:pt x="141257" y="2322569"/>
                  <a:pt x="141976" y="2344154"/>
                  <a:pt x="147145" y="2364828"/>
                </a:cubicBezTo>
                <a:cubicBezTo>
                  <a:pt x="152519" y="2386324"/>
                  <a:pt x="149729" y="2415599"/>
                  <a:pt x="168165" y="2427890"/>
                </a:cubicBezTo>
                <a:cubicBezTo>
                  <a:pt x="178675" y="2434897"/>
                  <a:pt x="188153" y="2443781"/>
                  <a:pt x="199696" y="2448911"/>
                </a:cubicBezTo>
                <a:cubicBezTo>
                  <a:pt x="230240" y="2462486"/>
                  <a:pt x="280912" y="2476142"/>
                  <a:pt x="315310" y="2480442"/>
                </a:cubicBezTo>
                <a:cubicBezTo>
                  <a:pt x="353708" y="2485242"/>
                  <a:pt x="392464" y="2486679"/>
                  <a:pt x="430924" y="2490952"/>
                </a:cubicBezTo>
                <a:cubicBezTo>
                  <a:pt x="455545" y="2493688"/>
                  <a:pt x="479972" y="2497959"/>
                  <a:pt x="504496" y="2501462"/>
                </a:cubicBezTo>
                <a:lnTo>
                  <a:pt x="1051034" y="2490952"/>
                </a:lnTo>
                <a:cubicBezTo>
                  <a:pt x="1110671" y="2489223"/>
                  <a:pt x="1170105" y="2483034"/>
                  <a:pt x="1229710" y="2480442"/>
                </a:cubicBezTo>
                <a:lnTo>
                  <a:pt x="1534510" y="2469931"/>
                </a:lnTo>
                <a:lnTo>
                  <a:pt x="2133600" y="2459421"/>
                </a:lnTo>
                <a:cubicBezTo>
                  <a:pt x="2203669" y="2452414"/>
                  <a:pt x="2277002" y="2460668"/>
                  <a:pt x="2343807" y="2438400"/>
                </a:cubicBezTo>
                <a:cubicBezTo>
                  <a:pt x="2364828" y="2431393"/>
                  <a:pt x="2385373" y="2422754"/>
                  <a:pt x="2406869" y="2417380"/>
                </a:cubicBezTo>
                <a:cubicBezTo>
                  <a:pt x="2459658" y="2404182"/>
                  <a:pt x="2435206" y="2411437"/>
                  <a:pt x="2480441" y="2396359"/>
                </a:cubicBezTo>
                <a:cubicBezTo>
                  <a:pt x="2501462" y="2382345"/>
                  <a:pt x="2535514" y="2378285"/>
                  <a:pt x="2543503" y="2354318"/>
                </a:cubicBezTo>
                <a:cubicBezTo>
                  <a:pt x="2568519" y="2279271"/>
                  <a:pt x="2552233" y="2309692"/>
                  <a:pt x="2585545" y="2259724"/>
                </a:cubicBezTo>
                <a:cubicBezTo>
                  <a:pt x="2589048" y="2224690"/>
                  <a:pt x="2590701" y="2189421"/>
                  <a:pt x="2596055" y="2154621"/>
                </a:cubicBezTo>
                <a:cubicBezTo>
                  <a:pt x="2597740" y="2143671"/>
                  <a:pt x="2606565" y="2134169"/>
                  <a:pt x="2606565" y="2123090"/>
                </a:cubicBezTo>
                <a:cubicBezTo>
                  <a:pt x="2606565" y="2066925"/>
                  <a:pt x="2601643" y="2010810"/>
                  <a:pt x="2596055" y="1954924"/>
                </a:cubicBezTo>
                <a:cubicBezTo>
                  <a:pt x="2595391" y="1948283"/>
                  <a:pt x="2580501" y="1891192"/>
                  <a:pt x="2575034" y="1881352"/>
                </a:cubicBezTo>
                <a:cubicBezTo>
                  <a:pt x="2562765" y="1859268"/>
                  <a:pt x="2547007" y="1839311"/>
                  <a:pt x="2532993" y="1818290"/>
                </a:cubicBezTo>
                <a:lnTo>
                  <a:pt x="2511972" y="1786759"/>
                </a:lnTo>
                <a:cubicBezTo>
                  <a:pt x="2501019" y="1753900"/>
                  <a:pt x="2490399" y="1712819"/>
                  <a:pt x="2459420" y="1692166"/>
                </a:cubicBezTo>
                <a:lnTo>
                  <a:pt x="2427889" y="1671145"/>
                </a:lnTo>
                <a:cubicBezTo>
                  <a:pt x="2389353" y="1613339"/>
                  <a:pt x="2427888" y="1662385"/>
                  <a:pt x="2375338" y="1618593"/>
                </a:cubicBezTo>
                <a:cubicBezTo>
                  <a:pt x="2340469" y="1589535"/>
                  <a:pt x="2351421" y="1585614"/>
                  <a:pt x="2312276" y="1566042"/>
                </a:cubicBezTo>
                <a:cubicBezTo>
                  <a:pt x="2302367" y="1561087"/>
                  <a:pt x="2290430" y="1560911"/>
                  <a:pt x="2280745" y="1555531"/>
                </a:cubicBezTo>
                <a:cubicBezTo>
                  <a:pt x="2172330" y="1495300"/>
                  <a:pt x="2257496" y="1526761"/>
                  <a:pt x="2186152" y="1502980"/>
                </a:cubicBezTo>
                <a:cubicBezTo>
                  <a:pt x="2165131" y="1488966"/>
                  <a:pt x="2147057" y="1468927"/>
                  <a:pt x="2123089" y="1460938"/>
                </a:cubicBezTo>
                <a:lnTo>
                  <a:pt x="2060027" y="1439918"/>
                </a:lnTo>
                <a:cubicBezTo>
                  <a:pt x="1980866" y="1387143"/>
                  <a:pt x="2081473" y="1449109"/>
                  <a:pt x="1986455" y="1408387"/>
                </a:cubicBezTo>
                <a:cubicBezTo>
                  <a:pt x="1974844" y="1403411"/>
                  <a:pt x="1966013" y="1393415"/>
                  <a:pt x="1954924" y="1387366"/>
                </a:cubicBezTo>
                <a:cubicBezTo>
                  <a:pt x="1927414" y="1372361"/>
                  <a:pt x="1896914" y="1362706"/>
                  <a:pt x="1870841" y="1345324"/>
                </a:cubicBezTo>
                <a:cubicBezTo>
                  <a:pt x="1830092" y="1318159"/>
                  <a:pt x="1851293" y="1328299"/>
                  <a:pt x="1807779" y="1313793"/>
                </a:cubicBezTo>
                <a:cubicBezTo>
                  <a:pt x="1797269" y="1303283"/>
                  <a:pt x="1788343" y="1290901"/>
                  <a:pt x="1776248" y="1282262"/>
                </a:cubicBezTo>
                <a:cubicBezTo>
                  <a:pt x="1763499" y="1273155"/>
                  <a:pt x="1747810" y="1269015"/>
                  <a:pt x="1734207" y="1261242"/>
                </a:cubicBezTo>
                <a:cubicBezTo>
                  <a:pt x="1723239" y="1254975"/>
                  <a:pt x="1712955" y="1247563"/>
                  <a:pt x="1702676" y="1240221"/>
                </a:cubicBezTo>
                <a:cubicBezTo>
                  <a:pt x="1688421" y="1230039"/>
                  <a:pt x="1673934" y="1220090"/>
                  <a:pt x="1660634" y="1208690"/>
                </a:cubicBezTo>
                <a:cubicBezTo>
                  <a:pt x="1649348" y="1199017"/>
                  <a:pt x="1641471" y="1185404"/>
                  <a:pt x="1629103" y="1177159"/>
                </a:cubicBezTo>
                <a:cubicBezTo>
                  <a:pt x="1619885" y="1171014"/>
                  <a:pt x="1608082" y="1170152"/>
                  <a:pt x="1597572" y="1166649"/>
                </a:cubicBezTo>
                <a:cubicBezTo>
                  <a:pt x="1574328" y="1143405"/>
                  <a:pt x="1563775" y="1128729"/>
                  <a:pt x="1534510" y="1114097"/>
                </a:cubicBezTo>
                <a:cubicBezTo>
                  <a:pt x="1524601" y="1109142"/>
                  <a:pt x="1513489" y="1107090"/>
                  <a:pt x="1502979" y="1103587"/>
                </a:cubicBezTo>
                <a:cubicBezTo>
                  <a:pt x="1492469" y="1093076"/>
                  <a:pt x="1483181" y="1081181"/>
                  <a:pt x="1471448" y="1072055"/>
                </a:cubicBezTo>
                <a:cubicBezTo>
                  <a:pt x="1451506" y="1056545"/>
                  <a:pt x="1408386" y="1030014"/>
                  <a:pt x="1408386" y="1030014"/>
                </a:cubicBezTo>
                <a:cubicBezTo>
                  <a:pt x="1401379" y="1019504"/>
                  <a:pt x="1396872" y="1006801"/>
                  <a:pt x="1387365" y="998483"/>
                </a:cubicBezTo>
                <a:cubicBezTo>
                  <a:pt x="1368352" y="981847"/>
                  <a:pt x="1324303" y="956442"/>
                  <a:pt x="1324303" y="956442"/>
                </a:cubicBezTo>
                <a:cubicBezTo>
                  <a:pt x="1317296" y="945932"/>
                  <a:pt x="1312215" y="933843"/>
                  <a:pt x="1303283" y="924911"/>
                </a:cubicBezTo>
                <a:cubicBezTo>
                  <a:pt x="1220605" y="842231"/>
                  <a:pt x="1326317" y="975674"/>
                  <a:pt x="1240220" y="872359"/>
                </a:cubicBezTo>
                <a:cubicBezTo>
                  <a:pt x="1232133" y="862655"/>
                  <a:pt x="1228132" y="849760"/>
                  <a:pt x="1219200" y="840828"/>
                </a:cubicBezTo>
                <a:cubicBezTo>
                  <a:pt x="1210268" y="831896"/>
                  <a:pt x="1196601" y="828739"/>
                  <a:pt x="1187669" y="819807"/>
                </a:cubicBezTo>
                <a:cubicBezTo>
                  <a:pt x="1175283" y="807421"/>
                  <a:pt x="1167538" y="791066"/>
                  <a:pt x="1156138" y="777766"/>
                </a:cubicBezTo>
                <a:cubicBezTo>
                  <a:pt x="1110079" y="724031"/>
                  <a:pt x="1141730" y="765759"/>
                  <a:pt x="1093076" y="725214"/>
                </a:cubicBezTo>
                <a:cubicBezTo>
                  <a:pt x="1081657" y="715698"/>
                  <a:pt x="1072831" y="703356"/>
                  <a:pt x="1061545" y="693683"/>
                </a:cubicBezTo>
                <a:cubicBezTo>
                  <a:pt x="1048245" y="682283"/>
                  <a:pt x="1033517" y="672662"/>
                  <a:pt x="1019503" y="662152"/>
                </a:cubicBezTo>
                <a:cubicBezTo>
                  <a:pt x="1001237" y="607352"/>
                  <a:pt x="1022500" y="649634"/>
                  <a:pt x="977462" y="609600"/>
                </a:cubicBezTo>
                <a:cubicBezTo>
                  <a:pt x="955243" y="589850"/>
                  <a:pt x="914400" y="546538"/>
                  <a:pt x="914400" y="546538"/>
                </a:cubicBezTo>
                <a:lnTo>
                  <a:pt x="882869" y="451945"/>
                </a:lnTo>
                <a:cubicBezTo>
                  <a:pt x="879365" y="441435"/>
                  <a:pt x="878503" y="429632"/>
                  <a:pt x="872358" y="420414"/>
                </a:cubicBezTo>
                <a:lnTo>
                  <a:pt x="830317" y="357352"/>
                </a:lnTo>
                <a:cubicBezTo>
                  <a:pt x="826814" y="346842"/>
                  <a:pt x="826609" y="334566"/>
                  <a:pt x="819807" y="325821"/>
                </a:cubicBezTo>
                <a:cubicBezTo>
                  <a:pt x="801556" y="302355"/>
                  <a:pt x="777766" y="283780"/>
                  <a:pt x="756745" y="262759"/>
                </a:cubicBezTo>
                <a:cubicBezTo>
                  <a:pt x="746235" y="252249"/>
                  <a:pt x="733459" y="243595"/>
                  <a:pt x="725214" y="231228"/>
                </a:cubicBezTo>
                <a:cubicBezTo>
                  <a:pt x="699940" y="193317"/>
                  <a:pt x="684327" y="165433"/>
                  <a:pt x="641131" y="136635"/>
                </a:cubicBezTo>
                <a:cubicBezTo>
                  <a:pt x="630621" y="129628"/>
                  <a:pt x="619304" y="123701"/>
                  <a:pt x="609600" y="115614"/>
                </a:cubicBezTo>
                <a:cubicBezTo>
                  <a:pt x="598181" y="106098"/>
                  <a:pt x="589802" y="93208"/>
                  <a:pt x="578069" y="84083"/>
                </a:cubicBezTo>
                <a:cubicBezTo>
                  <a:pt x="558127" y="68573"/>
                  <a:pt x="536028" y="56056"/>
                  <a:pt x="515007" y="42042"/>
                </a:cubicBezTo>
                <a:cubicBezTo>
                  <a:pt x="504497" y="35035"/>
                  <a:pt x="495460" y="25016"/>
                  <a:pt x="483476" y="21021"/>
                </a:cubicBezTo>
                <a:lnTo>
                  <a:pt x="420414" y="0"/>
                </a:lnTo>
                <a:cubicBezTo>
                  <a:pt x="360855" y="3504"/>
                  <a:pt x="301104" y="4574"/>
                  <a:pt x="241738" y="10511"/>
                </a:cubicBezTo>
                <a:cubicBezTo>
                  <a:pt x="230714" y="11613"/>
                  <a:pt x="219892" y="15641"/>
                  <a:pt x="210207" y="21021"/>
                </a:cubicBezTo>
                <a:cubicBezTo>
                  <a:pt x="146165" y="56599"/>
                  <a:pt x="167499" y="60602"/>
                  <a:pt x="115614" y="73573"/>
                </a:cubicBezTo>
                <a:cubicBezTo>
                  <a:pt x="98283" y="77906"/>
                  <a:pt x="63062" y="91090"/>
                  <a:pt x="52552" y="94593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2019300" y="37719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476500" y="32385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35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Hidden Layer Representations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1063"/>
              </p:ext>
            </p:extLst>
          </p:nvPr>
        </p:nvGraphicFramePr>
        <p:xfrm>
          <a:off x="4572000" y="1143000"/>
          <a:ext cx="403860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p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q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OR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NAND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AND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Input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Hidden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Output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5181599" y="2819399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6781800" y="2819401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38798" y="4114801"/>
            <a:ext cx="2814944" cy="2038196"/>
            <a:chOff x="5638798" y="4114801"/>
            <a:chExt cx="2814944" cy="2038196"/>
          </a:xfrm>
        </p:grpSpPr>
        <p:sp>
          <p:nvSpPr>
            <p:cNvPr id="26" name="椭圆 25"/>
            <p:cNvSpPr/>
            <p:nvPr/>
          </p:nvSpPr>
          <p:spPr>
            <a:xfrm rot="5400000">
              <a:off x="5635321" y="4118278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5635321" y="5779030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894983" y="4118278"/>
              <a:ext cx="377444" cy="37048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894983" y="5779030"/>
              <a:ext cx="377444" cy="37048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7710058" y="4948655"/>
              <a:ext cx="377444" cy="3704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6" idx="0"/>
              <a:endCxn id="28" idx="4"/>
            </p:cNvCxnSpPr>
            <p:nvPr/>
          </p:nvCxnSpPr>
          <p:spPr>
            <a:xfrm rot="10800000" flipH="1" flipV="1">
              <a:off x="6008515" y="4302736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  <a:endCxn id="28" idx="4"/>
            </p:cNvCxnSpPr>
            <p:nvPr/>
          </p:nvCxnSpPr>
          <p:spPr>
            <a:xfrm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9" idx="4"/>
            </p:cNvCxnSpPr>
            <p:nvPr/>
          </p:nvCxnSpPr>
          <p:spPr>
            <a:xfrm rot="10800000" flipH="1"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9" idx="4"/>
            </p:cNvCxnSpPr>
            <p:nvPr/>
          </p:nvCxnSpPr>
          <p:spPr>
            <a:xfrm rot="10800000" flipH="1" flipV="1">
              <a:off x="6008515" y="5963489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4"/>
            </p:cNvCxnSpPr>
            <p:nvPr/>
          </p:nvCxnSpPr>
          <p:spPr>
            <a:xfrm rot="10800000" flipH="1" flipV="1">
              <a:off x="7268951" y="4303522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0"/>
              <a:endCxn id="30" idx="4"/>
            </p:cNvCxnSpPr>
            <p:nvPr/>
          </p:nvCxnSpPr>
          <p:spPr>
            <a:xfrm flipV="1">
              <a:off x="7268951" y="5133899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10800000" flipH="1" flipV="1">
              <a:off x="8083253" y="5133112"/>
              <a:ext cx="370489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600200" y="2590800"/>
            <a:ext cx="2590800" cy="251460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3928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b="1" dirty="0" smtClean="0">
                <a:solidFill>
                  <a:srgbClr val="002060"/>
                </a:solidFill>
              </a:rPr>
              <a:t>AND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6674" y="2632613"/>
            <a:ext cx="3570526" cy="3234787"/>
            <a:chOff x="696674" y="2632613"/>
            <a:chExt cx="3570526" cy="323478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66800" y="5452013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342900" y="4041519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67190" y="3089813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798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9790" y="4930281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874" y="5498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92D050"/>
                  </a:solidFill>
                </a:rPr>
                <a:t>OR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5582" y="370500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7030A0"/>
                  </a:solidFill>
                </a:rPr>
                <a:t>NAND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6477000" y="3825766"/>
            <a:ext cx="2070538" cy="2569855"/>
          </a:xfrm>
          <a:custGeom>
            <a:avLst/>
            <a:gdLst>
              <a:gd name="connsiteX0" fmla="*/ 578069 w 2070538"/>
              <a:gd name="connsiteY0" fmla="*/ 42041 h 2569855"/>
              <a:gd name="connsiteX1" fmla="*/ 493987 w 2070538"/>
              <a:gd name="connsiteY1" fmla="*/ 84082 h 2569855"/>
              <a:gd name="connsiteX2" fmla="*/ 430925 w 2070538"/>
              <a:gd name="connsiteY2" fmla="*/ 136634 h 2569855"/>
              <a:gd name="connsiteX3" fmla="*/ 367863 w 2070538"/>
              <a:gd name="connsiteY3" fmla="*/ 157655 h 2569855"/>
              <a:gd name="connsiteX4" fmla="*/ 336332 w 2070538"/>
              <a:gd name="connsiteY4" fmla="*/ 168165 h 2569855"/>
              <a:gd name="connsiteX5" fmla="*/ 304800 w 2070538"/>
              <a:gd name="connsiteY5" fmla="*/ 189186 h 2569855"/>
              <a:gd name="connsiteX6" fmla="*/ 262759 w 2070538"/>
              <a:gd name="connsiteY6" fmla="*/ 252248 h 2569855"/>
              <a:gd name="connsiteX7" fmla="*/ 220718 w 2070538"/>
              <a:gd name="connsiteY7" fmla="*/ 315310 h 2569855"/>
              <a:gd name="connsiteX8" fmla="*/ 199697 w 2070538"/>
              <a:gd name="connsiteY8" fmla="*/ 346841 h 2569855"/>
              <a:gd name="connsiteX9" fmla="*/ 178676 w 2070538"/>
              <a:gd name="connsiteY9" fmla="*/ 378372 h 2569855"/>
              <a:gd name="connsiteX10" fmla="*/ 147145 w 2070538"/>
              <a:gd name="connsiteY10" fmla="*/ 441434 h 2569855"/>
              <a:gd name="connsiteX11" fmla="*/ 105104 w 2070538"/>
              <a:gd name="connsiteY11" fmla="*/ 588579 h 2569855"/>
              <a:gd name="connsiteX12" fmla="*/ 84083 w 2070538"/>
              <a:gd name="connsiteY12" fmla="*/ 651641 h 2569855"/>
              <a:gd name="connsiteX13" fmla="*/ 73573 w 2070538"/>
              <a:gd name="connsiteY13" fmla="*/ 693682 h 2569855"/>
              <a:gd name="connsiteX14" fmla="*/ 52552 w 2070538"/>
              <a:gd name="connsiteY14" fmla="*/ 756744 h 2569855"/>
              <a:gd name="connsiteX15" fmla="*/ 42042 w 2070538"/>
              <a:gd name="connsiteY15" fmla="*/ 819806 h 2569855"/>
              <a:gd name="connsiteX16" fmla="*/ 21021 w 2070538"/>
              <a:gd name="connsiteY16" fmla="*/ 1008993 h 2569855"/>
              <a:gd name="connsiteX17" fmla="*/ 0 w 2070538"/>
              <a:gd name="connsiteY17" fmla="*/ 1408386 h 2569855"/>
              <a:gd name="connsiteX18" fmla="*/ 10511 w 2070538"/>
              <a:gd name="connsiteY18" fmla="*/ 1776248 h 2569855"/>
              <a:gd name="connsiteX19" fmla="*/ 31532 w 2070538"/>
              <a:gd name="connsiteY19" fmla="*/ 1881351 h 2569855"/>
              <a:gd name="connsiteX20" fmla="*/ 63063 w 2070538"/>
              <a:gd name="connsiteY20" fmla="*/ 1996965 h 2569855"/>
              <a:gd name="connsiteX21" fmla="*/ 84083 w 2070538"/>
              <a:gd name="connsiteY21" fmla="*/ 2028496 h 2569855"/>
              <a:gd name="connsiteX22" fmla="*/ 115614 w 2070538"/>
              <a:gd name="connsiteY22" fmla="*/ 2102068 h 2569855"/>
              <a:gd name="connsiteX23" fmla="*/ 147145 w 2070538"/>
              <a:gd name="connsiteY23" fmla="*/ 2196662 h 2569855"/>
              <a:gd name="connsiteX24" fmla="*/ 157656 w 2070538"/>
              <a:gd name="connsiteY24" fmla="*/ 2228193 h 2569855"/>
              <a:gd name="connsiteX25" fmla="*/ 189187 w 2070538"/>
              <a:gd name="connsiteY25" fmla="*/ 2291255 h 2569855"/>
              <a:gd name="connsiteX26" fmla="*/ 210207 w 2070538"/>
              <a:gd name="connsiteY26" fmla="*/ 2322786 h 2569855"/>
              <a:gd name="connsiteX27" fmla="*/ 220718 w 2070538"/>
              <a:gd name="connsiteY27" fmla="*/ 2354317 h 2569855"/>
              <a:gd name="connsiteX28" fmla="*/ 304800 w 2070538"/>
              <a:gd name="connsiteY28" fmla="*/ 2448910 h 2569855"/>
              <a:gd name="connsiteX29" fmla="*/ 336332 w 2070538"/>
              <a:gd name="connsiteY29" fmla="*/ 2459420 h 2569855"/>
              <a:gd name="connsiteX30" fmla="*/ 399394 w 2070538"/>
              <a:gd name="connsiteY30" fmla="*/ 2490951 h 2569855"/>
              <a:gd name="connsiteX31" fmla="*/ 472966 w 2070538"/>
              <a:gd name="connsiteY31" fmla="*/ 2522482 h 2569855"/>
              <a:gd name="connsiteX32" fmla="*/ 851338 w 2070538"/>
              <a:gd name="connsiteY32" fmla="*/ 2532993 h 2569855"/>
              <a:gd name="connsiteX33" fmla="*/ 956442 w 2070538"/>
              <a:gd name="connsiteY33" fmla="*/ 2490951 h 2569855"/>
              <a:gd name="connsiteX34" fmla="*/ 1061545 w 2070538"/>
              <a:gd name="connsiteY34" fmla="*/ 2469931 h 2569855"/>
              <a:gd name="connsiteX35" fmla="*/ 1124607 w 2070538"/>
              <a:gd name="connsiteY35" fmla="*/ 2448910 h 2569855"/>
              <a:gd name="connsiteX36" fmla="*/ 1229711 w 2070538"/>
              <a:gd name="connsiteY36" fmla="*/ 2427889 h 2569855"/>
              <a:gd name="connsiteX37" fmla="*/ 1303283 w 2070538"/>
              <a:gd name="connsiteY37" fmla="*/ 2406868 h 2569855"/>
              <a:gd name="connsiteX38" fmla="*/ 1355835 w 2070538"/>
              <a:gd name="connsiteY38" fmla="*/ 2396358 h 2569855"/>
              <a:gd name="connsiteX39" fmla="*/ 1387366 w 2070538"/>
              <a:gd name="connsiteY39" fmla="*/ 2385848 h 2569855"/>
              <a:gd name="connsiteX40" fmla="*/ 1460938 w 2070538"/>
              <a:gd name="connsiteY40" fmla="*/ 2375337 h 2569855"/>
              <a:gd name="connsiteX41" fmla="*/ 1534511 w 2070538"/>
              <a:gd name="connsiteY41" fmla="*/ 2354317 h 2569855"/>
              <a:gd name="connsiteX42" fmla="*/ 1576552 w 2070538"/>
              <a:gd name="connsiteY42" fmla="*/ 2343806 h 2569855"/>
              <a:gd name="connsiteX43" fmla="*/ 1639614 w 2070538"/>
              <a:gd name="connsiteY43" fmla="*/ 2301765 h 2569855"/>
              <a:gd name="connsiteX44" fmla="*/ 1671145 w 2070538"/>
              <a:gd name="connsiteY44" fmla="*/ 2280744 h 2569855"/>
              <a:gd name="connsiteX45" fmla="*/ 1734207 w 2070538"/>
              <a:gd name="connsiteY45" fmla="*/ 2259724 h 2569855"/>
              <a:gd name="connsiteX46" fmla="*/ 1797269 w 2070538"/>
              <a:gd name="connsiteY46" fmla="*/ 2217682 h 2569855"/>
              <a:gd name="connsiteX47" fmla="*/ 1849821 w 2070538"/>
              <a:gd name="connsiteY47" fmla="*/ 2154620 h 2569855"/>
              <a:gd name="connsiteX48" fmla="*/ 1881352 w 2070538"/>
              <a:gd name="connsiteY48" fmla="*/ 2133600 h 2569855"/>
              <a:gd name="connsiteX49" fmla="*/ 1912883 w 2070538"/>
              <a:gd name="connsiteY49" fmla="*/ 2102068 h 2569855"/>
              <a:gd name="connsiteX50" fmla="*/ 1944414 w 2070538"/>
              <a:gd name="connsiteY50" fmla="*/ 2039006 h 2569855"/>
              <a:gd name="connsiteX51" fmla="*/ 1965435 w 2070538"/>
              <a:gd name="connsiteY51" fmla="*/ 1975944 h 2569855"/>
              <a:gd name="connsiteX52" fmla="*/ 1986456 w 2070538"/>
              <a:gd name="connsiteY52" fmla="*/ 1912882 h 2569855"/>
              <a:gd name="connsiteX53" fmla="*/ 1996966 w 2070538"/>
              <a:gd name="connsiteY53" fmla="*/ 1881351 h 2569855"/>
              <a:gd name="connsiteX54" fmla="*/ 2007476 w 2070538"/>
              <a:gd name="connsiteY54" fmla="*/ 1849820 h 2569855"/>
              <a:gd name="connsiteX55" fmla="*/ 2028497 w 2070538"/>
              <a:gd name="connsiteY55" fmla="*/ 1765737 h 2569855"/>
              <a:gd name="connsiteX56" fmla="*/ 2049518 w 2070538"/>
              <a:gd name="connsiteY56" fmla="*/ 1723696 h 2569855"/>
              <a:gd name="connsiteX57" fmla="*/ 2070538 w 2070538"/>
              <a:gd name="connsiteY57" fmla="*/ 1555531 h 2569855"/>
              <a:gd name="connsiteX58" fmla="*/ 2060028 w 2070538"/>
              <a:gd name="connsiteY58" fmla="*/ 1135117 h 2569855"/>
              <a:gd name="connsiteX59" fmla="*/ 2039007 w 2070538"/>
              <a:gd name="connsiteY59" fmla="*/ 1019503 h 2569855"/>
              <a:gd name="connsiteX60" fmla="*/ 2017987 w 2070538"/>
              <a:gd name="connsiteY60" fmla="*/ 935420 h 2569855"/>
              <a:gd name="connsiteX61" fmla="*/ 2007476 w 2070538"/>
              <a:gd name="connsiteY61" fmla="*/ 903889 h 2569855"/>
              <a:gd name="connsiteX62" fmla="*/ 1986456 w 2070538"/>
              <a:gd name="connsiteY62" fmla="*/ 872358 h 2569855"/>
              <a:gd name="connsiteX63" fmla="*/ 1975945 w 2070538"/>
              <a:gd name="connsiteY63" fmla="*/ 840827 h 2569855"/>
              <a:gd name="connsiteX64" fmla="*/ 1954925 w 2070538"/>
              <a:gd name="connsiteY64" fmla="*/ 809296 h 2569855"/>
              <a:gd name="connsiteX65" fmla="*/ 1944414 w 2070538"/>
              <a:gd name="connsiteY65" fmla="*/ 777765 h 2569855"/>
              <a:gd name="connsiteX66" fmla="*/ 1923394 w 2070538"/>
              <a:gd name="connsiteY66" fmla="*/ 746234 h 2569855"/>
              <a:gd name="connsiteX67" fmla="*/ 1912883 w 2070538"/>
              <a:gd name="connsiteY67" fmla="*/ 714703 h 2569855"/>
              <a:gd name="connsiteX68" fmla="*/ 1870842 w 2070538"/>
              <a:gd name="connsiteY68" fmla="*/ 651641 h 2569855"/>
              <a:gd name="connsiteX69" fmla="*/ 1828800 w 2070538"/>
              <a:gd name="connsiteY69" fmla="*/ 588579 h 2569855"/>
              <a:gd name="connsiteX70" fmla="*/ 1786759 w 2070538"/>
              <a:gd name="connsiteY70" fmla="*/ 525517 h 2569855"/>
              <a:gd name="connsiteX71" fmla="*/ 1765738 w 2070538"/>
              <a:gd name="connsiteY71" fmla="*/ 493986 h 2569855"/>
              <a:gd name="connsiteX72" fmla="*/ 1734207 w 2070538"/>
              <a:gd name="connsiteY72" fmla="*/ 462455 h 2569855"/>
              <a:gd name="connsiteX73" fmla="*/ 1692166 w 2070538"/>
              <a:gd name="connsiteY73" fmla="*/ 399393 h 2569855"/>
              <a:gd name="connsiteX74" fmla="*/ 1650125 w 2070538"/>
              <a:gd name="connsiteY74" fmla="*/ 367862 h 2569855"/>
              <a:gd name="connsiteX75" fmla="*/ 1587063 w 2070538"/>
              <a:gd name="connsiteY75" fmla="*/ 315310 h 2569855"/>
              <a:gd name="connsiteX76" fmla="*/ 1576552 w 2070538"/>
              <a:gd name="connsiteY76" fmla="*/ 283779 h 2569855"/>
              <a:gd name="connsiteX77" fmla="*/ 1545021 w 2070538"/>
              <a:gd name="connsiteY77" fmla="*/ 273268 h 2569855"/>
              <a:gd name="connsiteX78" fmla="*/ 1513490 w 2070538"/>
              <a:gd name="connsiteY78" fmla="*/ 252248 h 2569855"/>
              <a:gd name="connsiteX79" fmla="*/ 1450428 w 2070538"/>
              <a:gd name="connsiteY79" fmla="*/ 231227 h 2569855"/>
              <a:gd name="connsiteX80" fmla="*/ 1376856 w 2070538"/>
              <a:gd name="connsiteY80" fmla="*/ 199696 h 2569855"/>
              <a:gd name="connsiteX81" fmla="*/ 1313794 w 2070538"/>
              <a:gd name="connsiteY81" fmla="*/ 178675 h 2569855"/>
              <a:gd name="connsiteX82" fmla="*/ 1282263 w 2070538"/>
              <a:gd name="connsiteY82" fmla="*/ 168165 h 2569855"/>
              <a:gd name="connsiteX83" fmla="*/ 1250732 w 2070538"/>
              <a:gd name="connsiteY83" fmla="*/ 157655 h 2569855"/>
              <a:gd name="connsiteX84" fmla="*/ 1208690 w 2070538"/>
              <a:gd name="connsiteY84" fmla="*/ 147144 h 2569855"/>
              <a:gd name="connsiteX85" fmla="*/ 1145628 w 2070538"/>
              <a:gd name="connsiteY85" fmla="*/ 126124 h 2569855"/>
              <a:gd name="connsiteX86" fmla="*/ 1051035 w 2070538"/>
              <a:gd name="connsiteY86" fmla="*/ 84082 h 2569855"/>
              <a:gd name="connsiteX87" fmla="*/ 1019504 w 2070538"/>
              <a:gd name="connsiteY87" fmla="*/ 73572 h 2569855"/>
              <a:gd name="connsiteX88" fmla="*/ 945932 w 2070538"/>
              <a:gd name="connsiteY88" fmla="*/ 42041 h 2569855"/>
              <a:gd name="connsiteX89" fmla="*/ 882869 w 2070538"/>
              <a:gd name="connsiteY89" fmla="*/ 21020 h 2569855"/>
              <a:gd name="connsiteX90" fmla="*/ 851338 w 2070538"/>
              <a:gd name="connsiteY90" fmla="*/ 10510 h 2569855"/>
              <a:gd name="connsiteX91" fmla="*/ 798787 w 2070538"/>
              <a:gd name="connsiteY91" fmla="*/ 0 h 2569855"/>
              <a:gd name="connsiteX92" fmla="*/ 630621 w 2070538"/>
              <a:gd name="connsiteY92" fmla="*/ 10510 h 2569855"/>
              <a:gd name="connsiteX93" fmla="*/ 599090 w 2070538"/>
              <a:gd name="connsiteY93" fmla="*/ 21020 h 2569855"/>
              <a:gd name="connsiteX94" fmla="*/ 578069 w 2070538"/>
              <a:gd name="connsiteY94" fmla="*/ 42041 h 2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70538" h="2569855">
                <a:moveTo>
                  <a:pt x="578069" y="42041"/>
                </a:moveTo>
                <a:cubicBezTo>
                  <a:pt x="560552" y="52551"/>
                  <a:pt x="523049" y="59864"/>
                  <a:pt x="493987" y="84082"/>
                </a:cubicBezTo>
                <a:cubicBezTo>
                  <a:pt x="465700" y="107655"/>
                  <a:pt x="464476" y="121722"/>
                  <a:pt x="430925" y="136634"/>
                </a:cubicBezTo>
                <a:cubicBezTo>
                  <a:pt x="410677" y="145633"/>
                  <a:pt x="388884" y="150648"/>
                  <a:pt x="367863" y="157655"/>
                </a:cubicBezTo>
                <a:lnTo>
                  <a:pt x="336332" y="168165"/>
                </a:lnTo>
                <a:cubicBezTo>
                  <a:pt x="325821" y="175172"/>
                  <a:pt x="313118" y="179679"/>
                  <a:pt x="304800" y="189186"/>
                </a:cubicBezTo>
                <a:cubicBezTo>
                  <a:pt x="288164" y="208199"/>
                  <a:pt x="276773" y="231227"/>
                  <a:pt x="262759" y="252248"/>
                </a:cubicBezTo>
                <a:lnTo>
                  <a:pt x="220718" y="315310"/>
                </a:lnTo>
                <a:lnTo>
                  <a:pt x="199697" y="346841"/>
                </a:lnTo>
                <a:lnTo>
                  <a:pt x="178676" y="378372"/>
                </a:lnTo>
                <a:cubicBezTo>
                  <a:pt x="140346" y="493365"/>
                  <a:pt x="201477" y="319187"/>
                  <a:pt x="147145" y="441434"/>
                </a:cubicBezTo>
                <a:cubicBezTo>
                  <a:pt x="120156" y="502159"/>
                  <a:pt x="127370" y="521783"/>
                  <a:pt x="105104" y="588579"/>
                </a:cubicBezTo>
                <a:cubicBezTo>
                  <a:pt x="98097" y="609600"/>
                  <a:pt x="89457" y="630145"/>
                  <a:pt x="84083" y="651641"/>
                </a:cubicBezTo>
                <a:cubicBezTo>
                  <a:pt x="80580" y="665655"/>
                  <a:pt x="77724" y="679846"/>
                  <a:pt x="73573" y="693682"/>
                </a:cubicBezTo>
                <a:cubicBezTo>
                  <a:pt x="67206" y="714905"/>
                  <a:pt x="52552" y="756744"/>
                  <a:pt x="52552" y="756744"/>
                </a:cubicBezTo>
                <a:cubicBezTo>
                  <a:pt x="49049" y="777765"/>
                  <a:pt x="44162" y="798601"/>
                  <a:pt x="42042" y="819806"/>
                </a:cubicBezTo>
                <a:cubicBezTo>
                  <a:pt x="22810" y="1012128"/>
                  <a:pt x="45719" y="910207"/>
                  <a:pt x="21021" y="1008993"/>
                </a:cubicBezTo>
                <a:cubicBezTo>
                  <a:pt x="16999" y="1077377"/>
                  <a:pt x="0" y="1355013"/>
                  <a:pt x="0" y="1408386"/>
                </a:cubicBezTo>
                <a:cubicBezTo>
                  <a:pt x="0" y="1531057"/>
                  <a:pt x="4676" y="1653716"/>
                  <a:pt x="10511" y="1776248"/>
                </a:cubicBezTo>
                <a:cubicBezTo>
                  <a:pt x="15056" y="1871687"/>
                  <a:pt x="16555" y="1821444"/>
                  <a:pt x="31532" y="1881351"/>
                </a:cubicBezTo>
                <a:cubicBezTo>
                  <a:pt x="39430" y="1912943"/>
                  <a:pt x="45022" y="1969903"/>
                  <a:pt x="63063" y="1996965"/>
                </a:cubicBezTo>
                <a:lnTo>
                  <a:pt x="84083" y="2028496"/>
                </a:lnTo>
                <a:cubicBezTo>
                  <a:pt x="111889" y="2139712"/>
                  <a:pt x="74137" y="2008743"/>
                  <a:pt x="115614" y="2102068"/>
                </a:cubicBezTo>
                <a:cubicBezTo>
                  <a:pt x="115619" y="2102080"/>
                  <a:pt x="141888" y="2180890"/>
                  <a:pt x="147145" y="2196662"/>
                </a:cubicBezTo>
                <a:cubicBezTo>
                  <a:pt x="150649" y="2207172"/>
                  <a:pt x="151511" y="2218975"/>
                  <a:pt x="157656" y="2228193"/>
                </a:cubicBezTo>
                <a:cubicBezTo>
                  <a:pt x="217896" y="2318556"/>
                  <a:pt x="145673" y="2204226"/>
                  <a:pt x="189187" y="2291255"/>
                </a:cubicBezTo>
                <a:cubicBezTo>
                  <a:pt x="194836" y="2302553"/>
                  <a:pt x="204558" y="2311488"/>
                  <a:pt x="210207" y="2322786"/>
                </a:cubicBezTo>
                <a:cubicBezTo>
                  <a:pt x="215162" y="2332695"/>
                  <a:pt x="215763" y="2344408"/>
                  <a:pt x="220718" y="2354317"/>
                </a:cubicBezTo>
                <a:cubicBezTo>
                  <a:pt x="234739" y="2382359"/>
                  <a:pt x="288084" y="2443338"/>
                  <a:pt x="304800" y="2448910"/>
                </a:cubicBezTo>
                <a:lnTo>
                  <a:pt x="336332" y="2459420"/>
                </a:lnTo>
                <a:cubicBezTo>
                  <a:pt x="396929" y="2499819"/>
                  <a:pt x="338472" y="2464841"/>
                  <a:pt x="399394" y="2490951"/>
                </a:cubicBezTo>
                <a:cubicBezTo>
                  <a:pt x="490307" y="2529914"/>
                  <a:pt x="399020" y="2497834"/>
                  <a:pt x="472966" y="2522482"/>
                </a:cubicBezTo>
                <a:cubicBezTo>
                  <a:pt x="598276" y="2606023"/>
                  <a:pt x="514408" y="2558911"/>
                  <a:pt x="851338" y="2532993"/>
                </a:cubicBezTo>
                <a:cubicBezTo>
                  <a:pt x="923349" y="2527454"/>
                  <a:pt x="898764" y="2507430"/>
                  <a:pt x="956442" y="2490951"/>
                </a:cubicBezTo>
                <a:cubicBezTo>
                  <a:pt x="990795" y="2481136"/>
                  <a:pt x="1027650" y="2481229"/>
                  <a:pt x="1061545" y="2469931"/>
                </a:cubicBezTo>
                <a:cubicBezTo>
                  <a:pt x="1082566" y="2462924"/>
                  <a:pt x="1102751" y="2452553"/>
                  <a:pt x="1124607" y="2448910"/>
                </a:cubicBezTo>
                <a:cubicBezTo>
                  <a:pt x="1174170" y="2440650"/>
                  <a:pt x="1185803" y="2440434"/>
                  <a:pt x="1229711" y="2427889"/>
                </a:cubicBezTo>
                <a:cubicBezTo>
                  <a:pt x="1291141" y="2410337"/>
                  <a:pt x="1229378" y="2423292"/>
                  <a:pt x="1303283" y="2406868"/>
                </a:cubicBezTo>
                <a:cubicBezTo>
                  <a:pt x="1320722" y="2402993"/>
                  <a:pt x="1338504" y="2400691"/>
                  <a:pt x="1355835" y="2396358"/>
                </a:cubicBezTo>
                <a:cubicBezTo>
                  <a:pt x="1366583" y="2393671"/>
                  <a:pt x="1376502" y="2388021"/>
                  <a:pt x="1387366" y="2385848"/>
                </a:cubicBezTo>
                <a:cubicBezTo>
                  <a:pt x="1411658" y="2380990"/>
                  <a:pt x="1436565" y="2379769"/>
                  <a:pt x="1460938" y="2375337"/>
                </a:cubicBezTo>
                <a:cubicBezTo>
                  <a:pt x="1506115" y="2367123"/>
                  <a:pt x="1495115" y="2365573"/>
                  <a:pt x="1534511" y="2354317"/>
                </a:cubicBezTo>
                <a:cubicBezTo>
                  <a:pt x="1548400" y="2350349"/>
                  <a:pt x="1562538" y="2347310"/>
                  <a:pt x="1576552" y="2343806"/>
                </a:cubicBezTo>
                <a:lnTo>
                  <a:pt x="1639614" y="2301765"/>
                </a:lnTo>
                <a:cubicBezTo>
                  <a:pt x="1650124" y="2294758"/>
                  <a:pt x="1659161" y="2284738"/>
                  <a:pt x="1671145" y="2280744"/>
                </a:cubicBezTo>
                <a:lnTo>
                  <a:pt x="1734207" y="2259724"/>
                </a:lnTo>
                <a:cubicBezTo>
                  <a:pt x="1834793" y="2159138"/>
                  <a:pt x="1706005" y="2278526"/>
                  <a:pt x="1797269" y="2217682"/>
                </a:cubicBezTo>
                <a:cubicBezTo>
                  <a:pt x="1848926" y="2183243"/>
                  <a:pt x="1811041" y="2193399"/>
                  <a:pt x="1849821" y="2154620"/>
                </a:cubicBezTo>
                <a:cubicBezTo>
                  <a:pt x="1858753" y="2145688"/>
                  <a:pt x="1871648" y="2141687"/>
                  <a:pt x="1881352" y="2133600"/>
                </a:cubicBezTo>
                <a:cubicBezTo>
                  <a:pt x="1892771" y="2124084"/>
                  <a:pt x="1902373" y="2112579"/>
                  <a:pt x="1912883" y="2102068"/>
                </a:cubicBezTo>
                <a:cubicBezTo>
                  <a:pt x="1951220" y="1987063"/>
                  <a:pt x="1890077" y="2161266"/>
                  <a:pt x="1944414" y="2039006"/>
                </a:cubicBezTo>
                <a:cubicBezTo>
                  <a:pt x="1953413" y="2018758"/>
                  <a:pt x="1958428" y="1996965"/>
                  <a:pt x="1965435" y="1975944"/>
                </a:cubicBezTo>
                <a:lnTo>
                  <a:pt x="1986456" y="1912882"/>
                </a:lnTo>
                <a:lnTo>
                  <a:pt x="1996966" y="1881351"/>
                </a:lnTo>
                <a:cubicBezTo>
                  <a:pt x="2000469" y="1870841"/>
                  <a:pt x="2005303" y="1860684"/>
                  <a:pt x="2007476" y="1849820"/>
                </a:cubicBezTo>
                <a:cubicBezTo>
                  <a:pt x="2013644" y="1818981"/>
                  <a:pt x="2016379" y="1794013"/>
                  <a:pt x="2028497" y="1765737"/>
                </a:cubicBezTo>
                <a:cubicBezTo>
                  <a:pt x="2034669" y="1751336"/>
                  <a:pt x="2042511" y="1737710"/>
                  <a:pt x="2049518" y="1723696"/>
                </a:cubicBezTo>
                <a:cubicBezTo>
                  <a:pt x="2066250" y="1656765"/>
                  <a:pt x="2070538" y="1649211"/>
                  <a:pt x="2070538" y="1555531"/>
                </a:cubicBezTo>
                <a:cubicBezTo>
                  <a:pt x="2070538" y="1415349"/>
                  <a:pt x="2066117" y="1275166"/>
                  <a:pt x="2060028" y="1135117"/>
                </a:cubicBezTo>
                <a:cubicBezTo>
                  <a:pt x="2059453" y="1121889"/>
                  <a:pt x="2042908" y="1036405"/>
                  <a:pt x="2039007" y="1019503"/>
                </a:cubicBezTo>
                <a:cubicBezTo>
                  <a:pt x="2032511" y="991353"/>
                  <a:pt x="2027123" y="962827"/>
                  <a:pt x="2017987" y="935420"/>
                </a:cubicBezTo>
                <a:cubicBezTo>
                  <a:pt x="2014483" y="924910"/>
                  <a:pt x="2012431" y="913798"/>
                  <a:pt x="2007476" y="903889"/>
                </a:cubicBezTo>
                <a:cubicBezTo>
                  <a:pt x="2001827" y="892591"/>
                  <a:pt x="1992105" y="883656"/>
                  <a:pt x="1986456" y="872358"/>
                </a:cubicBezTo>
                <a:cubicBezTo>
                  <a:pt x="1981501" y="862449"/>
                  <a:pt x="1980900" y="850736"/>
                  <a:pt x="1975945" y="840827"/>
                </a:cubicBezTo>
                <a:cubicBezTo>
                  <a:pt x="1970296" y="829529"/>
                  <a:pt x="1960574" y="820594"/>
                  <a:pt x="1954925" y="809296"/>
                </a:cubicBezTo>
                <a:cubicBezTo>
                  <a:pt x="1949970" y="799387"/>
                  <a:pt x="1949369" y="787674"/>
                  <a:pt x="1944414" y="777765"/>
                </a:cubicBezTo>
                <a:cubicBezTo>
                  <a:pt x="1938765" y="766467"/>
                  <a:pt x="1929043" y="757532"/>
                  <a:pt x="1923394" y="746234"/>
                </a:cubicBezTo>
                <a:cubicBezTo>
                  <a:pt x="1918439" y="736325"/>
                  <a:pt x="1918263" y="724388"/>
                  <a:pt x="1912883" y="714703"/>
                </a:cubicBezTo>
                <a:cubicBezTo>
                  <a:pt x="1900614" y="692619"/>
                  <a:pt x="1884856" y="672662"/>
                  <a:pt x="1870842" y="651641"/>
                </a:cubicBezTo>
                <a:lnTo>
                  <a:pt x="1828800" y="588579"/>
                </a:lnTo>
                <a:lnTo>
                  <a:pt x="1786759" y="525517"/>
                </a:lnTo>
                <a:cubicBezTo>
                  <a:pt x="1779752" y="515007"/>
                  <a:pt x="1774670" y="502918"/>
                  <a:pt x="1765738" y="493986"/>
                </a:cubicBezTo>
                <a:cubicBezTo>
                  <a:pt x="1755228" y="483476"/>
                  <a:pt x="1743332" y="474188"/>
                  <a:pt x="1734207" y="462455"/>
                </a:cubicBezTo>
                <a:cubicBezTo>
                  <a:pt x="1718697" y="442513"/>
                  <a:pt x="1712377" y="414551"/>
                  <a:pt x="1692166" y="399393"/>
                </a:cubicBezTo>
                <a:cubicBezTo>
                  <a:pt x="1678152" y="388883"/>
                  <a:pt x="1662511" y="380248"/>
                  <a:pt x="1650125" y="367862"/>
                </a:cubicBezTo>
                <a:cubicBezTo>
                  <a:pt x="1590702" y="308439"/>
                  <a:pt x="1677254" y="360407"/>
                  <a:pt x="1587063" y="315310"/>
                </a:cubicBezTo>
                <a:cubicBezTo>
                  <a:pt x="1583559" y="304800"/>
                  <a:pt x="1584386" y="291613"/>
                  <a:pt x="1576552" y="283779"/>
                </a:cubicBezTo>
                <a:cubicBezTo>
                  <a:pt x="1568718" y="275945"/>
                  <a:pt x="1554930" y="278223"/>
                  <a:pt x="1545021" y="273268"/>
                </a:cubicBezTo>
                <a:cubicBezTo>
                  <a:pt x="1533723" y="267619"/>
                  <a:pt x="1525033" y="257378"/>
                  <a:pt x="1513490" y="252248"/>
                </a:cubicBezTo>
                <a:cubicBezTo>
                  <a:pt x="1493242" y="243249"/>
                  <a:pt x="1450428" y="231227"/>
                  <a:pt x="1450428" y="231227"/>
                </a:cubicBezTo>
                <a:cubicBezTo>
                  <a:pt x="1400403" y="197876"/>
                  <a:pt x="1438557" y="218206"/>
                  <a:pt x="1376856" y="199696"/>
                </a:cubicBezTo>
                <a:cubicBezTo>
                  <a:pt x="1355633" y="193329"/>
                  <a:pt x="1334815" y="185682"/>
                  <a:pt x="1313794" y="178675"/>
                </a:cubicBezTo>
                <a:lnTo>
                  <a:pt x="1282263" y="168165"/>
                </a:lnTo>
                <a:cubicBezTo>
                  <a:pt x="1271753" y="164662"/>
                  <a:pt x="1261480" y="160342"/>
                  <a:pt x="1250732" y="157655"/>
                </a:cubicBezTo>
                <a:cubicBezTo>
                  <a:pt x="1236718" y="154151"/>
                  <a:pt x="1222526" y="151295"/>
                  <a:pt x="1208690" y="147144"/>
                </a:cubicBezTo>
                <a:cubicBezTo>
                  <a:pt x="1187467" y="140777"/>
                  <a:pt x="1145628" y="126124"/>
                  <a:pt x="1145628" y="126124"/>
                </a:cubicBezTo>
                <a:cubicBezTo>
                  <a:pt x="1095661" y="92812"/>
                  <a:pt x="1126079" y="109097"/>
                  <a:pt x="1051035" y="84082"/>
                </a:cubicBezTo>
                <a:lnTo>
                  <a:pt x="1019504" y="73572"/>
                </a:lnTo>
                <a:cubicBezTo>
                  <a:pt x="969479" y="40222"/>
                  <a:pt x="1007632" y="60551"/>
                  <a:pt x="945932" y="42041"/>
                </a:cubicBezTo>
                <a:cubicBezTo>
                  <a:pt x="924708" y="35674"/>
                  <a:pt x="903890" y="28027"/>
                  <a:pt x="882869" y="21020"/>
                </a:cubicBezTo>
                <a:cubicBezTo>
                  <a:pt x="872359" y="17517"/>
                  <a:pt x="862202" y="12683"/>
                  <a:pt x="851338" y="10510"/>
                </a:cubicBezTo>
                <a:lnTo>
                  <a:pt x="798787" y="0"/>
                </a:lnTo>
                <a:cubicBezTo>
                  <a:pt x="742732" y="3503"/>
                  <a:pt x="686477" y="4631"/>
                  <a:pt x="630621" y="10510"/>
                </a:cubicBezTo>
                <a:cubicBezTo>
                  <a:pt x="619603" y="11670"/>
                  <a:pt x="608590" y="15320"/>
                  <a:pt x="599090" y="21020"/>
                </a:cubicBezTo>
                <a:cubicBezTo>
                  <a:pt x="590593" y="26118"/>
                  <a:pt x="595586" y="31531"/>
                  <a:pt x="578069" y="420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476500" y="31623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3252" name="Picture 4" descr="http://spacesuityoga.files.wordpress.com/2008/11/brain-76398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2827548" cy="2819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581400" y="3429000"/>
            <a:ext cx="914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8/MultiLayerPerceptron.png/640px-MultiLayerPercept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6999"/>
            <a:ext cx="3962400" cy="194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Sigmoid Threshold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46482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23"/>
          <p:cNvCxnSpPr>
            <a:stCxn id="5" idx="6"/>
            <a:endCxn id="19" idx="2"/>
          </p:cNvCxnSpPr>
          <p:nvPr/>
        </p:nvCxnSpPr>
        <p:spPr>
          <a:xfrm>
            <a:off x="3505200" y="2400300"/>
            <a:ext cx="1143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7"/>
          <p:cNvCxnSpPr>
            <a:stCxn id="19" idx="6"/>
          </p:cNvCxnSpPr>
          <p:nvPr/>
        </p:nvCxnSpPr>
        <p:spPr>
          <a:xfrm>
            <a:off x="53340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2971800" y="2682875"/>
          <a:ext cx="15795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2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2875"/>
                        <a:ext cx="15795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85710"/>
              </p:ext>
            </p:extLst>
          </p:nvPr>
        </p:nvGraphicFramePr>
        <p:xfrm>
          <a:off x="6324600" y="2057400"/>
          <a:ext cx="2197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3" name="公式" r:id="rId5" imgW="1307532" imgH="393529" progId="Equation.3">
                  <p:embed/>
                </p:oleObj>
              </mc:Choice>
              <mc:Fallback>
                <p:oleObj name="公式" r:id="rId5" imgW="1307532" imgH="393529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971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4724400" y="2514600"/>
            <a:ext cx="457200" cy="1588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687094" y="2400300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10800000" flipV="1">
            <a:off x="4800600" y="2286000"/>
            <a:ext cx="3048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09600" y="4724400"/>
          <a:ext cx="47409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4" name="Equation" r:id="rId7" imgW="3035300" imgH="635000" progId="">
                  <p:embed/>
                </p:oleObj>
              </mc:Choice>
              <mc:Fallback>
                <p:oleObj name="Equation" r:id="rId7" imgW="3035300" imgH="6350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74094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34" name="Picture 6" descr="File:Logistic-curve.sv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37338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Backpropagation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657600" y="1143000"/>
          <a:ext cx="17961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8" name="Equation" r:id="rId3" imgW="952087" imgH="444307" progId="">
                  <p:embed/>
                </p:oleObj>
              </mc:Choice>
              <mc:Fallback>
                <p:oleObj name="Equation" r:id="rId3" imgW="952087" imgH="444307" progId="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7961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62000" y="1143000"/>
          <a:ext cx="27118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9" name="Equation" r:id="rId5" imgW="1536700" imgH="431800" progId="">
                  <p:embed/>
                </p:oleObj>
              </mc:Choice>
              <mc:Fallback>
                <p:oleObj name="Equation" r:id="rId5" imgW="1536700" imgH="4318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71182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3200400"/>
            <a:ext cx="7952818" cy="3276600"/>
          </a:xfrm>
          <a:prstGeom prst="rect">
            <a:avLst/>
          </a:prstGeom>
          <a:noFill/>
        </p:spPr>
        <p:txBody>
          <a:bodyPr wrap="none"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x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 to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w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dirty="0" smtClean="0">
                <a:solidFill>
                  <a:srgbClr val="FF0000"/>
                </a:solidFill>
              </a:rPr>
              <a:t>weight</a:t>
            </a:r>
            <a:r>
              <a:rPr lang="en-AU" altLang="zh-CN" dirty="0" smtClean="0"/>
              <a:t> associated with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input to unit </a:t>
            </a:r>
            <a:r>
              <a:rPr lang="en-AU" altLang="zh-CN" i="1" dirty="0" smtClean="0"/>
              <a:t>j</a:t>
            </a: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net</a:t>
            </a:r>
            <a:r>
              <a:rPr lang="en-AU" altLang="zh-CN" baseline="-25000" dirty="0" smtClean="0"/>
              <a:t>j </a:t>
            </a:r>
            <a:r>
              <a:rPr lang="en-AU" altLang="zh-CN" dirty="0" smtClean="0"/>
              <a:t>=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∑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(the weighted sum of </a:t>
            </a:r>
            <a:r>
              <a:rPr lang="en-AU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for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o</a:t>
            </a:r>
            <a:r>
              <a:rPr lang="en-AU" altLang="zh-CN" baseline="-25000" dirty="0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</a:t>
            </a:r>
            <a:r>
              <a:rPr lang="en-AU" altLang="zh-CN" i="1" dirty="0" err="1" smtClean="0"/>
              <a:t>t</a:t>
            </a:r>
            <a:r>
              <a:rPr lang="en-AU" altLang="zh-CN" baseline="-25000" dirty="0" err="1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target</a:t>
            </a:r>
            <a:r>
              <a:rPr lang="en-AU" altLang="zh-CN" dirty="0" smtClean="0"/>
              <a:t> output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l-GR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σ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sigmoid function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set of units in the final layer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Downstream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 the set of units directly taking the output of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as inputs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62000" y="2133600"/>
          <a:ext cx="34207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0" name="Equation" r:id="rId7" imgW="1917700" imgH="469900" progId="">
                  <p:embed/>
                </p:oleObj>
              </mc:Choice>
              <mc:Fallback>
                <p:oleObj name="Equation" r:id="rId7" imgW="1917700" imgH="4699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42076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8153400" y="39616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770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34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rot="5400000" flipH="1" flipV="1">
            <a:off x="62103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4"/>
          </p:cNvCxnSpPr>
          <p:nvPr/>
        </p:nvCxnSpPr>
        <p:spPr>
          <a:xfrm rot="16200000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4"/>
          </p:cNvCxnSpPr>
          <p:nvPr/>
        </p:nvCxnSpPr>
        <p:spPr>
          <a:xfrm rot="5400000" flipH="1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4"/>
          </p:cNvCxnSpPr>
          <p:nvPr/>
        </p:nvCxnSpPr>
        <p:spPr>
          <a:xfrm rot="5400000" flipH="1" flipV="1">
            <a:off x="78867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9" idx="4"/>
          </p:cNvCxnSpPr>
          <p:nvPr/>
        </p:nvCxnSpPr>
        <p:spPr>
          <a:xfrm rot="5400000" flipH="1" flipV="1">
            <a:off x="65151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9" idx="4"/>
          </p:cNvCxnSpPr>
          <p:nvPr/>
        </p:nvCxnSpPr>
        <p:spPr>
          <a:xfrm rot="16200000" flipV="1">
            <a:off x="73533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6934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96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200" y="266620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9" idx="4"/>
          </p:cNvCxnSpPr>
          <p:nvPr/>
        </p:nvCxnSpPr>
        <p:spPr>
          <a:xfrm rot="16200000" flipV="1">
            <a:off x="6934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20" idx="4"/>
          </p:cNvCxnSpPr>
          <p:nvPr/>
        </p:nvCxnSpPr>
        <p:spPr>
          <a:xfrm rot="5400000" flipH="1" flipV="1">
            <a:off x="7315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20" idx="4"/>
          </p:cNvCxnSpPr>
          <p:nvPr/>
        </p:nvCxnSpPr>
        <p:spPr>
          <a:xfrm rot="16200000" flipV="1">
            <a:off x="77343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20" idx="4"/>
          </p:cNvCxnSpPr>
          <p:nvPr/>
        </p:nvCxnSpPr>
        <p:spPr>
          <a:xfrm rot="5400000" flipH="1" flipV="1">
            <a:off x="68961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</p:cNvCxnSpPr>
          <p:nvPr/>
        </p:nvCxnSpPr>
        <p:spPr>
          <a:xfrm rot="5400000" flipH="1" flipV="1">
            <a:off x="7696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4"/>
          </p:cNvCxnSpPr>
          <p:nvPr/>
        </p:nvCxnSpPr>
        <p:spPr>
          <a:xfrm rot="5400000" flipH="1" flipV="1">
            <a:off x="6629400" y="3085306"/>
            <a:ext cx="914400" cy="838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  <a:endCxn id="21" idx="4"/>
          </p:cNvCxnSpPr>
          <p:nvPr/>
        </p:nvCxnSpPr>
        <p:spPr>
          <a:xfrm rot="16200000" flipV="1">
            <a:off x="7467600" y="3085306"/>
            <a:ext cx="914400" cy="838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0"/>
          <p:cNvSpPr/>
          <p:nvPr/>
        </p:nvSpPr>
        <p:spPr>
          <a:xfrm>
            <a:off x="6477000" y="3961606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Output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1143000"/>
          <a:ext cx="21974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4" name="Equation" r:id="rId4" imgW="1231366" imgH="469696" progId="">
                  <p:embed/>
                </p:oleObj>
              </mc:Choice>
              <mc:Fallback>
                <p:oleObj name="Equation" r:id="rId4" imgW="1231366" imgH="469696" progId="">
                  <p:embed/>
                  <p:pic>
                    <p:nvPicPr>
                      <p:cNvPr id="0" name="Picture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19744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2819400"/>
          <a:ext cx="25864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5" name="Equation" r:id="rId6" imgW="1675673" imgH="444307" progId="">
                  <p:embed/>
                </p:oleObj>
              </mc:Choice>
              <mc:Fallback>
                <p:oleObj name="Equation" r:id="rId6" imgW="1675673" imgH="444307" progId="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864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3926"/>
              </p:ext>
            </p:extLst>
          </p:nvPr>
        </p:nvGraphicFramePr>
        <p:xfrm>
          <a:off x="914400" y="3810000"/>
          <a:ext cx="27035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6" name="Equation" r:id="rId8" imgW="1752600" imgH="1181100" progId="">
                  <p:embed/>
                </p:oleObj>
              </mc:Choice>
              <mc:Fallback>
                <p:oleObj name="Equation" r:id="rId8" imgW="1752600" imgH="1181100" progId="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70351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8563" y="2819400"/>
          <a:ext cx="3011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7" name="Equation" r:id="rId10" imgW="1841500" imgH="469900" progId="">
                  <p:embed/>
                </p:oleObj>
              </mc:Choice>
              <mc:Fallback>
                <p:oleObj name="Equation" r:id="rId10" imgW="1841500" imgH="469900" progId="">
                  <p:embed/>
                  <p:pic>
                    <p:nvPicPr>
                      <p:cNvPr id="0" name="Picture 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819400"/>
                        <a:ext cx="30114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46620"/>
              </p:ext>
            </p:extLst>
          </p:nvPr>
        </p:nvGraphicFramePr>
        <p:xfrm>
          <a:off x="4953000" y="4267200"/>
          <a:ext cx="2989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8" name="Equation" r:id="rId12" imgW="1675673" imgH="444307" progId="">
                  <p:embed/>
                </p:oleObj>
              </mc:Choice>
              <mc:Fallback>
                <p:oleObj name="Equation" r:id="rId12" imgW="1675673" imgH="444307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9892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 rot="2071715">
            <a:off x="3540736" y="2169299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128875">
            <a:off x="4887404" y="2167358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33800" y="4572000"/>
            <a:ext cx="9906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48400" y="3657600"/>
            <a:ext cx="228600" cy="6858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80971"/>
              </p:ext>
            </p:extLst>
          </p:nvPr>
        </p:nvGraphicFramePr>
        <p:xfrm>
          <a:off x="4343400" y="5410200"/>
          <a:ext cx="4257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9" name="Equation" r:id="rId14" imgW="2387600" imgH="444500" progId="">
                  <p:embed/>
                </p:oleObj>
              </mc:Choice>
              <mc:Fallback>
                <p:oleObj name="Equation" r:id="rId14" imgW="2387600" imgH="4445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257675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Hidden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30967"/>
              </p:ext>
            </p:extLst>
          </p:nvPr>
        </p:nvGraphicFramePr>
        <p:xfrm>
          <a:off x="1219200" y="1219200"/>
          <a:ext cx="69412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4" name="Equation" r:id="rId4" imgW="3822700" imgH="965200" progId="">
                  <p:embed/>
                </p:oleObj>
              </mc:Choice>
              <mc:Fallback>
                <p:oleObj name="Equation" r:id="rId4" imgW="3822700" imgH="965200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94121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483"/>
              </p:ext>
            </p:extLst>
          </p:nvPr>
        </p:nvGraphicFramePr>
        <p:xfrm>
          <a:off x="5173436" y="4343400"/>
          <a:ext cx="32085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5" name="Equation" r:id="rId6" imgW="1663700" imgH="355600" progId="">
                  <p:embed/>
                </p:oleObj>
              </mc:Choice>
              <mc:Fallback>
                <p:oleObj name="Equation" r:id="rId6" imgW="1663700" imgH="3556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436" y="4343400"/>
                        <a:ext cx="32085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93143"/>
              </p:ext>
            </p:extLst>
          </p:nvPr>
        </p:nvGraphicFramePr>
        <p:xfrm>
          <a:off x="5257800" y="5410200"/>
          <a:ext cx="23822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6" name="Equation" r:id="rId8" imgW="838200" imgH="241300" progId="">
                  <p:embed/>
                </p:oleObj>
              </mc:Choice>
              <mc:Fallback>
                <p:oleObj name="Equation" r:id="rId8" imgW="838200" imgH="241300" progId="">
                  <p:embed/>
                  <p:pic>
                    <p:nvPicPr>
                      <p:cNvPr id="0" name="Picture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3822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63373"/>
              </p:ext>
            </p:extLst>
          </p:nvPr>
        </p:nvGraphicFramePr>
        <p:xfrm>
          <a:off x="5218112" y="3505200"/>
          <a:ext cx="1411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7" name="Equation" r:id="rId10" imgW="799753" imgH="431613" progId="Equation.3">
                  <p:embed/>
                </p:oleObj>
              </mc:Choice>
              <mc:Fallback>
                <p:oleObj name="Equation" r:id="rId10" imgW="799753" imgH="431613" progId="Equation.3">
                  <p:embed/>
                  <p:pic>
                    <p:nvPicPr>
                      <p:cNvPr id="0" name="Picture 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3505200"/>
                        <a:ext cx="1411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1600" y="5334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3867" y="3508513"/>
            <a:ext cx="1972733" cy="2968487"/>
            <a:chOff x="1303867" y="3508513"/>
            <a:chExt cx="1972733" cy="2968487"/>
          </a:xfrm>
        </p:grpSpPr>
        <p:sp>
          <p:nvSpPr>
            <p:cNvPr id="11" name="椭圆 8"/>
            <p:cNvSpPr/>
            <p:nvPr/>
          </p:nvSpPr>
          <p:spPr>
            <a:xfrm>
              <a:off x="1600200" y="3508513"/>
              <a:ext cx="381000" cy="381000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</a:rPr>
                <a:t>k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2895600" y="3508513"/>
              <a:ext cx="381000" cy="381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0"/>
            <p:cNvSpPr/>
            <p:nvPr/>
          </p:nvSpPr>
          <p:spPr>
            <a:xfrm>
              <a:off x="2286000" y="4956313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j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/>
            <p:cNvCxnSpPr>
              <a:stCxn id="13" idx="0"/>
              <a:endCxn id="11" idx="4"/>
            </p:cNvCxnSpPr>
            <p:nvPr/>
          </p:nvCxnSpPr>
          <p:spPr>
            <a:xfrm rot="16200000" flipV="1">
              <a:off x="1600200" y="4080013"/>
              <a:ext cx="106680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4"/>
            <p:cNvCxnSpPr>
              <a:stCxn id="13" idx="0"/>
              <a:endCxn id="12" idx="4"/>
            </p:cNvCxnSpPr>
            <p:nvPr/>
          </p:nvCxnSpPr>
          <p:spPr>
            <a:xfrm rot="5400000" flipH="1" flipV="1">
              <a:off x="2247900" y="4118113"/>
              <a:ext cx="106680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9547324">
              <a:off x="1672892" y="3892801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158837">
              <a:off x="2568308" y="3890262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362200" y="5413513"/>
              <a:ext cx="228600" cy="609600"/>
            </a:xfrm>
            <a:prstGeom prst="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107306"/>
                </p:ext>
              </p:extLst>
            </p:nvPr>
          </p:nvGraphicFramePr>
          <p:xfrm>
            <a:off x="2209800" y="5946913"/>
            <a:ext cx="641684" cy="53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08" name="Equation" r:id="rId12" imgW="291973" imgH="241195" progId="Equation.3">
                    <p:embed/>
                  </p:oleObj>
                </mc:Choice>
                <mc:Fallback>
                  <p:oleObj name="Equation" r:id="rId12" imgW="291973" imgH="241195" progId="Equation.3">
                    <p:embed/>
                    <p:pic>
                      <p:nvPicPr>
                        <p:cNvPr id="0" name="Picture 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5946913"/>
                          <a:ext cx="641684" cy="53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729210"/>
                </p:ext>
              </p:extLst>
            </p:nvPr>
          </p:nvGraphicFramePr>
          <p:xfrm>
            <a:off x="1303867" y="4422913"/>
            <a:ext cx="29633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309" name="Equation" r:id="rId14" imgW="177646" imgH="228402" progId="Equation.3">
                    <p:embed/>
                  </p:oleObj>
                </mc:Choice>
                <mc:Fallback>
                  <p:oleObj name="Equation" r:id="rId14" imgW="177646" imgH="228402" progId="Equation.3">
                    <p:embed/>
                    <p:pic>
                      <p:nvPicPr>
                        <p:cNvPr id="0" name="Picture 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867" y="4422913"/>
                          <a:ext cx="29633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BP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BACKPROPAGATION (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</a:t>
            </a:r>
            <a:r>
              <a:rPr lang="el-GR" altLang="zh-CN" i="1" dirty="0" smtClean="0">
                <a:latin typeface="Times New Roman"/>
                <a:cs typeface="Times New Roman"/>
              </a:rPr>
              <a:t>η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in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out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hidden</a:t>
            </a:r>
            <a:r>
              <a:rPr lang="en-AU" altLang="zh-CN" dirty="0" smtClean="0">
                <a:latin typeface="Times New Roman"/>
                <a:cs typeface="Times New Roman"/>
              </a:rPr>
              <a:t>)</a:t>
            </a:r>
          </a:p>
          <a:p>
            <a:endParaRPr lang="en-AU" altLang="zh-CN" dirty="0" smtClean="0">
              <a:latin typeface="Times New Roman"/>
              <a:cs typeface="Times New Roman"/>
            </a:endParaRPr>
          </a:p>
          <a:p>
            <a:pPr algn="just"/>
            <a:r>
              <a:rPr lang="en-AU" altLang="zh-CN" dirty="0" smtClean="0"/>
              <a:t>Create a network with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lang="en-AU" altLang="zh-CN" dirty="0" smtClean="0"/>
              <a:t> inputs,</a:t>
            </a:r>
            <a:r>
              <a:rPr lang="en-AU" altLang="zh-CN" dirty="0" smtClean="0">
                <a:latin typeface="Times New Roman"/>
                <a:cs typeface="Times New Roman"/>
              </a:rPr>
              <a:t>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lang="en-AU" altLang="zh-CN" dirty="0" smtClean="0"/>
              <a:t> hidden units and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 </a:t>
            </a:r>
            <a:r>
              <a:rPr lang="en-AU" altLang="zh-CN" dirty="0" smtClean="0"/>
              <a:t>output units.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Initialize all network weights to </a:t>
            </a:r>
            <a:r>
              <a:rPr lang="en-AU" altLang="zh-CN" dirty="0" smtClean="0">
                <a:solidFill>
                  <a:srgbClr val="FF0000"/>
                </a:solidFill>
              </a:rPr>
              <a:t>small</a:t>
            </a:r>
            <a:r>
              <a:rPr lang="en-AU" altLang="zh-CN" dirty="0" smtClean="0"/>
              <a:t> random numbers.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Until the termination condition is met, Do</a:t>
            </a:r>
          </a:p>
          <a:p>
            <a:pPr lvl="1" algn="just"/>
            <a:endParaRPr lang="en-AU" altLang="zh-CN" dirty="0" smtClean="0"/>
          </a:p>
          <a:p>
            <a:pPr lvl="1" algn="just"/>
            <a:r>
              <a:rPr lang="en-AU" altLang="zh-CN" dirty="0" smtClean="0"/>
              <a:t>For each &lt;</a:t>
            </a:r>
            <a:r>
              <a:rPr lang="en-AU" altLang="zh-CN" i="1" dirty="0" smtClean="0"/>
              <a:t>x</a:t>
            </a:r>
            <a:r>
              <a:rPr lang="en-AU" altLang="zh-CN" dirty="0" smtClean="0"/>
              <a:t>,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&gt; in 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Do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Input the instance </a:t>
            </a:r>
            <a:r>
              <a:rPr lang="en-AU" altLang="zh-CN" sz="2700" i="1" dirty="0" smtClean="0"/>
              <a:t>x</a:t>
            </a:r>
            <a:r>
              <a:rPr lang="en-AU" altLang="zh-CN" sz="2700" dirty="0" smtClean="0"/>
              <a:t> to the network and computer the output </a:t>
            </a:r>
            <a:r>
              <a:rPr lang="en-AU" altLang="zh-CN" sz="2700" i="1" dirty="0" smtClean="0">
                <a:solidFill>
                  <a:srgbClr val="FF0000"/>
                </a:solidFill>
              </a:rPr>
              <a:t>o</a:t>
            </a:r>
            <a:r>
              <a:rPr lang="en-AU" altLang="zh-CN" sz="2700" dirty="0" smtClean="0"/>
              <a:t> of every unit.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output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k</a:t>
            </a:r>
            <a:r>
              <a:rPr lang="en-AU" altLang="zh-CN" sz="2700" dirty="0" smtClean="0"/>
              <a:t>, calculate its error term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hidden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h</a:t>
            </a:r>
            <a:r>
              <a:rPr lang="en-AU" altLang="zh-CN" sz="2700" dirty="0" smtClean="0"/>
              <a:t>, calculate its error term</a:t>
            </a:r>
            <a:r>
              <a:rPr lang="el-GR" altLang="zh-CN" sz="2700" dirty="0" smtClean="0">
                <a:latin typeface="Times New Roman"/>
                <a:cs typeface="Times New Roman"/>
              </a:rPr>
              <a:t>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Update each network weight </a:t>
            </a:r>
            <a:r>
              <a:rPr lang="en-AU" altLang="zh-CN" sz="2700" i="1" dirty="0" smtClean="0"/>
              <a:t>w</a:t>
            </a:r>
            <a:r>
              <a:rPr lang="en-AU" altLang="zh-CN" sz="2700" baseline="-25000" dirty="0" smtClean="0"/>
              <a:t>ji</a:t>
            </a:r>
          </a:p>
          <a:p>
            <a:pPr algn="just"/>
            <a:endParaRPr lang="en-AU" altLang="zh-CN" dirty="0" smtClean="0"/>
          </a:p>
          <a:p>
            <a:pPr algn="just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52239"/>
              </p:ext>
            </p:extLst>
          </p:nvPr>
        </p:nvGraphicFramePr>
        <p:xfrm>
          <a:off x="2895600" y="41910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1" name="Equation" r:id="rId4" imgW="1447800" imgH="228600" progId="">
                  <p:embed/>
                </p:oleObj>
              </mc:Choice>
              <mc:Fallback>
                <p:oleObj name="Equation" r:id="rId4" imgW="1447800" imgH="2286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41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83480"/>
              </p:ext>
            </p:extLst>
          </p:nvPr>
        </p:nvGraphicFramePr>
        <p:xfrm>
          <a:off x="2917825" y="5029200"/>
          <a:ext cx="2644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2" name="Equation" r:id="rId6" imgW="1586811" imgH="355446" progId="">
                  <p:embed/>
                </p:oleObj>
              </mc:Choice>
              <mc:Fallback>
                <p:oleObj name="Equation" r:id="rId6" imgW="1586811" imgH="355446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029200"/>
                        <a:ext cx="2644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03445"/>
              </p:ext>
            </p:extLst>
          </p:nvPr>
        </p:nvGraphicFramePr>
        <p:xfrm>
          <a:off x="2899610" y="5867400"/>
          <a:ext cx="296779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3" name="Equation" r:id="rId8" imgW="1879600" imgH="241300" progId="">
                  <p:embed/>
                </p:oleObj>
              </mc:Choice>
              <mc:Fallback>
                <p:oleObj name="Equation" r:id="rId8" imgW="1879600" imgH="241300" progId="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610" y="5867400"/>
                        <a:ext cx="296779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01000" cy="5324476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AU" altLang="zh-CN" sz="1600" dirty="0" smtClean="0"/>
              <a:t>Convergence and Local Minima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The search space is likely to be highly multimodal.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May easily get stuck at a local solution.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Need multiple trials with different initial weights.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Evolving Neural Networks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Black-box optimization techniques (e.g., Genetic Algorithms)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Usually better accuracy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Can do some advanced training (e.g., structure + parameter).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err="1" smtClean="0"/>
              <a:t>Xin</a:t>
            </a:r>
            <a:r>
              <a:rPr lang="en-AU" altLang="zh-CN" sz="1600" dirty="0" smtClean="0"/>
              <a:t> Yao (1999) “</a:t>
            </a:r>
            <a:r>
              <a:rPr lang="en-AU" altLang="zh-CN" sz="1600" dirty="0" smtClean="0">
                <a:solidFill>
                  <a:srgbClr val="C00000"/>
                </a:solidFill>
              </a:rPr>
              <a:t>Evolving Artificial Neural Networks</a:t>
            </a:r>
            <a:r>
              <a:rPr lang="en-AU" altLang="zh-CN" sz="1600" dirty="0" smtClean="0"/>
              <a:t>”, </a:t>
            </a:r>
            <a:r>
              <a:rPr lang="en-AU" altLang="zh-CN" sz="1600" i="1" dirty="0" smtClean="0"/>
              <a:t>Proceedings of the IEEE</a:t>
            </a:r>
            <a:r>
              <a:rPr lang="en-AU" altLang="zh-CN" sz="1600" dirty="0" smtClean="0"/>
              <a:t>, pp. 1423-1447. 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Representational Power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Deep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58725" name="Picture 5" descr="C:\DOCUME~1\user\LOCALS~1\Temp\37%GBG8@~8IG@J~FNKW7A1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371600"/>
            <a:ext cx="619125" cy="619125"/>
          </a:xfrm>
          <a:prstGeom prst="rect">
            <a:avLst/>
          </a:prstGeom>
          <a:noFill/>
        </p:spPr>
      </p:pic>
      <p:pic>
        <p:nvPicPr>
          <p:cNvPr id="165890" name="Picture 2" descr="http://corbyrosset.com/images/thumb/deepLear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292000"/>
            <a:ext cx="1828800" cy="1368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098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sz="2900" dirty="0" smtClean="0"/>
              <a:t>Overfitting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Tend to occur during later iterations.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Use validation dataset to terminate the training when necessary.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sz="2900" dirty="0" smtClean="0"/>
              <a:t>Practical Considerations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Momentum</a:t>
            </a:r>
            <a:endParaRPr lang="zh-CN" altLang="en-US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Adaptive learning rate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Small:  slow convergence, easy to get stuck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Large:  fast convergence, unstable</a:t>
            </a:r>
          </a:p>
          <a:p>
            <a:pPr lvl="1" algn="r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5029200" y="2590800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01" name="Equation" r:id="rId4" imgW="1905000" imgH="241300" progId="">
                  <p:embed/>
                </p:oleObj>
              </mc:Choice>
              <mc:Fallback>
                <p:oleObj name="Equation" r:id="rId4" imgW="1905000" imgH="24130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60997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400" y="3048000"/>
            <a:ext cx="5330349" cy="3370106"/>
            <a:chOff x="533400" y="3229261"/>
            <a:chExt cx="5330349" cy="3370106"/>
          </a:xfrm>
        </p:grpSpPr>
        <p:sp>
          <p:nvSpPr>
            <p:cNvPr id="13" name="弧形 12"/>
            <p:cNvSpPr/>
            <p:nvPr/>
          </p:nvSpPr>
          <p:spPr>
            <a:xfrm rot="11017980">
              <a:off x="1148240" y="3229261"/>
              <a:ext cx="4715509" cy="2720072"/>
            </a:xfrm>
            <a:prstGeom prst="arc">
              <a:avLst>
                <a:gd name="adj1" fmla="val 15150889"/>
                <a:gd name="adj2" fmla="val 21598375"/>
              </a:avLst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1017980">
              <a:off x="1146757" y="3554406"/>
              <a:ext cx="2972256" cy="1721750"/>
            </a:xfrm>
            <a:prstGeom prst="arc">
              <a:avLst>
                <a:gd name="adj1" fmla="val 12327622"/>
                <a:gd name="adj2" fmla="val 21350361"/>
              </a:avLst>
            </a:prstGeom>
            <a:ln w="15875">
              <a:solidFill>
                <a:srgbClr val="00B05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43000" y="6215390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14300" y="518669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62200" y="6291590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Time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91999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Error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5638800"/>
              <a:ext cx="785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Training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4572000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Validation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76800" y="3505200"/>
            <a:ext cx="3429000" cy="2969502"/>
            <a:chOff x="4876800" y="3629071"/>
            <a:chExt cx="3429000" cy="2969502"/>
          </a:xfrm>
        </p:grpSpPr>
        <p:sp>
          <p:nvSpPr>
            <p:cNvPr id="17" name="弧形 16"/>
            <p:cNvSpPr/>
            <p:nvPr/>
          </p:nvSpPr>
          <p:spPr>
            <a:xfrm rot="10800000">
              <a:off x="6248401" y="3629071"/>
              <a:ext cx="1380055" cy="2390728"/>
            </a:xfrm>
            <a:prstGeom prst="arc">
              <a:avLst>
                <a:gd name="adj1" fmla="val 10873373"/>
                <a:gd name="adj2" fmla="val 141417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76800" y="4157990"/>
              <a:ext cx="3429000" cy="2440583"/>
              <a:chOff x="4876800" y="4157990"/>
              <a:chExt cx="3429000" cy="244058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6239945" y="4796119"/>
                <a:ext cx="13716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10800000" flipV="1">
                <a:off x="6239945" y="5024719"/>
                <a:ext cx="13716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239945" y="5100919"/>
                <a:ext cx="13320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486400" y="6214596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 flipH="1" flipV="1">
                <a:off x="4457700" y="5185896"/>
                <a:ext cx="2057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705600" y="6290796"/>
                <a:ext cx="777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Weight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76800" y="4919196"/>
                <a:ext cx="625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Error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rot="16200000" flipH="1">
                <a:off x="5979397" y="5064998"/>
                <a:ext cx="1224000" cy="68560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59748" name="Picture 4" descr="File:Elman srn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6194"/>
            <a:ext cx="4324653" cy="47236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5603" y="6031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Elman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zh-CN" dirty="0" smtClean="0">
                <a:solidFill>
                  <a:srgbClr val="000000"/>
                </a:solidFill>
              </a:rPr>
              <a:t>XOR</a:t>
            </a:r>
          </a:p>
          <a:p>
            <a:endParaRPr lang="en-AU" altLang="zh-CN" sz="1200" dirty="0" smtClean="0"/>
          </a:p>
          <a:p>
            <a:r>
              <a:rPr lang="en-AU" altLang="zh-CN" dirty="0" smtClean="0"/>
              <a:t>0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0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…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? 1 ? ? 0 ? ? 0 ? ? 1 ? …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38800" y="4190206"/>
            <a:ext cx="2819400" cy="762794"/>
            <a:chOff x="5791200" y="4190206"/>
            <a:chExt cx="2819400" cy="762794"/>
          </a:xfrm>
        </p:grpSpPr>
        <p:sp>
          <p:nvSpPr>
            <p:cNvPr id="9" name="椭圆 8"/>
            <p:cNvSpPr/>
            <p:nvPr/>
          </p:nvSpPr>
          <p:spPr>
            <a:xfrm>
              <a:off x="5791200" y="4571206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600" y="4572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0"/>
              <a:endCxn id="11" idx="4"/>
            </p:cNvCxnSpPr>
            <p:nvPr/>
          </p:nvCxnSpPr>
          <p:spPr>
            <a:xfrm flipV="1">
              <a:off x="5981700" y="4190206"/>
              <a:ext cx="3805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1" idx="4"/>
            </p:cNvCxnSpPr>
            <p:nvPr/>
          </p:nvCxnSpPr>
          <p:spPr>
            <a:xfrm flipH="1" flipV="1">
              <a:off x="6362209" y="4190206"/>
              <a:ext cx="20578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12" idx="4"/>
            </p:cNvCxnSpPr>
            <p:nvPr/>
          </p:nvCxnSpPr>
          <p:spPr>
            <a:xfrm flipV="1">
              <a:off x="5981700" y="4190206"/>
              <a:ext cx="20569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12" idx="4"/>
            </p:cNvCxnSpPr>
            <p:nvPr/>
          </p:nvCxnSpPr>
          <p:spPr>
            <a:xfrm flipH="1" flipV="1">
              <a:off x="8038609" y="4190206"/>
              <a:ext cx="3814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19309" y="2590800"/>
            <a:ext cx="2057400" cy="3123406"/>
            <a:chOff x="6171709" y="2590800"/>
            <a:chExt cx="2057400" cy="3123406"/>
          </a:xfrm>
        </p:grpSpPr>
        <p:sp>
          <p:nvSpPr>
            <p:cNvPr id="11" name="椭圆 10"/>
            <p:cNvSpPr/>
            <p:nvPr/>
          </p:nvSpPr>
          <p:spPr>
            <a:xfrm>
              <a:off x="61717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81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9909" y="29710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65527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0"/>
              <a:endCxn id="13" idx="4"/>
            </p:cNvCxnSpPr>
            <p:nvPr/>
          </p:nvCxnSpPr>
          <p:spPr>
            <a:xfrm rot="16200000" flipV="1">
              <a:off x="73909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</p:cNvCxnSpPr>
            <p:nvPr/>
          </p:nvCxnSpPr>
          <p:spPr>
            <a:xfrm rot="5400000" flipH="1" flipV="1">
              <a:off x="7009909" y="2780506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7010400" y="5333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8" idx="0"/>
              <a:endCxn id="11" idx="4"/>
            </p:cNvCxnSpPr>
            <p:nvPr/>
          </p:nvCxnSpPr>
          <p:spPr>
            <a:xfrm rot="16200000" flipV="1">
              <a:off x="6210055" y="4342360"/>
              <a:ext cx="1143000" cy="8386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  <a:endCxn id="12" idx="4"/>
            </p:cNvCxnSpPr>
            <p:nvPr/>
          </p:nvCxnSpPr>
          <p:spPr>
            <a:xfrm rot="5400000" flipH="1" flipV="1">
              <a:off x="7048254" y="4342852"/>
              <a:ext cx="1143000" cy="83770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/>
          <p:nvPr/>
        </p:nvCxnSpPr>
        <p:spPr>
          <a:xfrm rot="5400000" flipH="1" flipV="1">
            <a:off x="6019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553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162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96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2145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5097469">
            <a:off x="5736609" y="3861795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6502531" flipH="1">
            <a:off x="7558795" y="3845509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1200" y="1524000"/>
            <a:ext cx="2514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9" grpId="0"/>
      <p:bldP spid="21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697660" y="3886200"/>
            <a:ext cx="6303340" cy="205739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11</a:t>
            </a:r>
            <a:r>
              <a:rPr lang="en-US" dirty="0" smtClean="0"/>
              <a:t>:  The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neurons in the human brain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4</a:t>
            </a:r>
            <a:r>
              <a:rPr lang="en-US" dirty="0" smtClean="0"/>
              <a:t>:   The average number of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  <a:r>
              <a:rPr lang="en-US" dirty="0" smtClean="0"/>
              <a:t> of each neuron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-3</a:t>
            </a:r>
            <a:r>
              <a:rPr lang="en-US" dirty="0" smtClean="0"/>
              <a:t>:  The fastest switching time of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-10</a:t>
            </a:r>
            <a:r>
              <a:rPr lang="en-US" dirty="0" smtClean="0"/>
              <a:t>: The </a:t>
            </a:r>
            <a:r>
              <a:rPr lang="en-US" smtClean="0"/>
              <a:t>switching speed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</a:t>
            </a:r>
            <a:r>
              <a:rPr lang="en-US" dirty="0" smtClean="0"/>
              <a:t>:  The time required to visually </a:t>
            </a: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 your mother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5650" cy="24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6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4" cstate="print"/>
          <a:srcRect r="1250"/>
          <a:stretch>
            <a:fillRect/>
          </a:stretch>
        </p:blipFill>
        <p:spPr bwMode="auto">
          <a:xfrm>
            <a:off x="685800" y="1066800"/>
            <a:ext cx="4495800" cy="2580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63842" name="Picture 2" descr="Hopfield Neural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466975" cy="23717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1999" y="50025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3848" name="Picture 8" descr="E = -\frac12\sum_{i,j}{w_{ij}{s_i}{s_j}}+\sum_i{\theta_i\ s_i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373" y="1828800"/>
            <a:ext cx="2584933" cy="533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8084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6959" y="50025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Energy Landscape of 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3248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photo of John Hopfie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7" name="Picture 4" descr="http://www.cbu.edu/~pong/ai/hopfield/hopfieldapple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400675" cy="2590800"/>
          </a:xfrm>
          <a:prstGeom prst="rect">
            <a:avLst/>
          </a:prstGeom>
          <a:noFill/>
        </p:spPr>
      </p:pic>
      <p:pic>
        <p:nvPicPr>
          <p:cNvPr id="8" name="Picture 6" descr="http://www.cbu.edu/~pong/ai/hopfield/hopfieldapplet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5381625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8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1700" dirty="0" smtClean="0"/>
              <a:t>Instances are represented by attribute-value pairs.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Input values can be any real values.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target output may be discrete-valued, real-valued, or a vector of several real- or discrete-valued attributes.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The training samples may contain errors.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Long training times are acceptable.</a:t>
            </a:r>
          </a:p>
          <a:p>
            <a:pPr lvl="1">
              <a:lnSpc>
                <a:spcPct val="114000"/>
              </a:lnSpc>
            </a:pPr>
            <a:r>
              <a:rPr lang="en-US" sz="1700" dirty="0" smtClean="0"/>
              <a:t>Can range from a few seconds to several hours.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Fast evaluation of the learned target function may be required.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ability to understand the learned function </a:t>
            </a:r>
            <a:r>
              <a:rPr lang="en-US" sz="1700" dirty="0"/>
              <a:t>is </a:t>
            </a:r>
            <a:r>
              <a:rPr lang="en-US" sz="1700" dirty="0" smtClean="0"/>
              <a:t>not important.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Weights are difficult for humans to interpret.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Text Book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 et al.,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6, John Wiley &amp; Sons Inc. </a:t>
            </a:r>
            <a:r>
              <a:rPr lang="en-GB" sz="2000" dirty="0" smtClean="0"/>
              <a:t>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Tom Mitchell, </a:t>
            </a:r>
            <a:r>
              <a:rPr lang="en-GB" sz="1600" i="1" dirty="0" smtClean="0"/>
              <a:t>Machine Learning, </a:t>
            </a:r>
            <a:r>
              <a:rPr lang="en-GB" sz="1600" dirty="0" smtClean="0"/>
              <a:t>Chapter 4, McGraw-Hill.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http://page.mi.fu-berlin.de/rojas/neural/index.html.html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Demo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http://neuron.eng.wayne.edu/software.html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http://facstaff.cbu.edu/~pong/ai/hopfield/hopfieldapplet.html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Tutorial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http://www.autonlab.org/tutorials/neural13.pdf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http://www.cs.cmu.edu/afs/cs.cmu.edu/user/mitchell/ftp/faces.html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7848600" cy="53244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The power of parallelism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information processing abilities of biological neural systems follow from highly </a:t>
            </a:r>
            <a:r>
              <a:rPr lang="en-US" sz="2900" dirty="0" smtClean="0">
                <a:solidFill>
                  <a:srgbClr val="FF0000"/>
                </a:solidFill>
              </a:rPr>
              <a:t>parallel</a:t>
            </a:r>
            <a:r>
              <a:rPr lang="en-US" sz="2900" dirty="0" smtClean="0"/>
              <a:t> processes operating on representations that are </a:t>
            </a:r>
            <a:r>
              <a:rPr lang="en-US" sz="2900" dirty="0" smtClean="0">
                <a:solidFill>
                  <a:srgbClr val="FF0000"/>
                </a:solidFill>
              </a:rPr>
              <a:t>distributed</a:t>
            </a:r>
            <a:r>
              <a:rPr lang="en-US" sz="2900" dirty="0" smtClean="0"/>
              <a:t> over many neurons.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motivation of ANN is to capture this kind of highly parallel computation based on distributed representations.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A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Using ANN to study and model biological learning processes.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B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 smtClean="0"/>
              <a:t>Obtaining highly effective machine learning algorithms, regardless of how closely these algorithms mimic biological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990600"/>
            <a:ext cx="524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6"/>
            <a:endCxn id="22" idx="2"/>
          </p:cNvCxnSpPr>
          <p:nvPr/>
        </p:nvCxnSpPr>
        <p:spPr>
          <a:xfrm>
            <a:off x="3505200" y="2400300"/>
            <a:ext cx="990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95800" y="2057400"/>
            <a:ext cx="685800" cy="685800"/>
            <a:chOff x="4495800" y="2057400"/>
            <a:chExt cx="685800" cy="685800"/>
          </a:xfrm>
        </p:grpSpPr>
        <p:sp>
          <p:nvSpPr>
            <p:cNvPr id="22" name="Oval 21"/>
            <p:cNvSpPr/>
            <p:nvPr/>
          </p:nvSpPr>
          <p:spPr>
            <a:xfrm>
              <a:off x="4495800" y="2057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813200" y="2209006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609306" y="2399506"/>
              <a:ext cx="381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0" y="2588418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22" idx="6"/>
          </p:cNvCxnSpPr>
          <p:nvPr/>
        </p:nvCxnSpPr>
        <p:spPr>
          <a:xfrm>
            <a:off x="51816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743200" y="2819400"/>
          <a:ext cx="965200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9" name="Equation" r:id="rId4" imgW="558558" imgH="431613" progId="Equation.3">
                  <p:embed/>
                </p:oleObj>
              </mc:Choice>
              <mc:Fallback>
                <p:oleObj name="Equation" r:id="rId4" imgW="558558" imgH="431613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965200" cy="745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72200" y="1905000"/>
          <a:ext cx="251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80" name="Equation" r:id="rId6" imgW="1497950" imgH="634725" progId="Equation.3">
                  <p:embed/>
                </p:oleObj>
              </mc:Choice>
              <mc:Fallback>
                <p:oleObj name="Equation" r:id="rId6" imgW="1497950" imgH="634725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517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37763"/>
              </p:ext>
            </p:extLst>
          </p:nvPr>
        </p:nvGraphicFramePr>
        <p:xfrm>
          <a:off x="609600" y="4724400"/>
          <a:ext cx="589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81" name="Equation" r:id="rId8" imgW="2946400" imgH="457200" progId="Equation.3">
                  <p:embed/>
                </p:oleObj>
              </mc:Choice>
              <mc:Fallback>
                <p:oleObj name="Equation" r:id="rId8" imgW="2946400" imgH="457200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91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229" name="Picture 517" descr="http://i.stack.imgur.com/zeRT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1959385" cy="18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620000" cy="563562"/>
          </a:xfrm>
        </p:spPr>
        <p:txBody>
          <a:bodyPr/>
          <a:lstStyle/>
          <a:p>
            <a:r>
              <a:rPr lang="en-US" dirty="0" smtClean="0"/>
              <a:t>Power of 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362200" y="1981200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rot="5400000" flipH="1" flipV="1">
            <a:off x="1943100" y="2705100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rot="16200000" flipV="1">
            <a:off x="2628900" y="2628900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286000" y="1600200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"/>
          </p:cNvCxnSpPr>
          <p:nvPr/>
        </p:nvCxnSpPr>
        <p:spPr>
          <a:xfrm>
            <a:off x="1752600" y="2590800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52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393530" y="1980406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rot="5400000" flipH="1" flipV="1">
            <a:off x="5974430" y="2704306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4"/>
          </p:cNvCxnSpPr>
          <p:nvPr/>
        </p:nvCxnSpPr>
        <p:spPr>
          <a:xfrm rot="16200000" flipV="1">
            <a:off x="6660230" y="2628106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6317330" y="1599406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>
            <a:off x="5783930" y="2590006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38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99020"/>
              </p:ext>
            </p:extLst>
          </p:nvPr>
        </p:nvGraphicFramePr>
        <p:xfrm>
          <a:off x="838200" y="4038600"/>
          <a:ext cx="3733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-0.8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49055"/>
              </p:ext>
            </p:extLst>
          </p:nvPr>
        </p:nvGraphicFramePr>
        <p:xfrm>
          <a:off x="5029200" y="4038600"/>
          <a:ext cx="3429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-0.3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3657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blog.georgruss.de/wp-content/uploads/2007/11/1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43675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54973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16032</TotalTime>
  <Words>1545</Words>
  <Application>Microsoft Office PowerPoint</Application>
  <PresentationFormat>全屏显示(4:3)</PresentationFormat>
  <Paragraphs>619</Paragraphs>
  <Slides>33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宋体</vt:lpstr>
      <vt:lpstr>Arial</vt:lpstr>
      <vt:lpstr>Calibri</vt:lpstr>
      <vt:lpstr>Times New Roman</vt:lpstr>
      <vt:lpstr>Verdana</vt:lpstr>
      <vt:lpstr>Wingdings</vt:lpstr>
      <vt:lpstr>sample</vt:lpstr>
      <vt:lpstr>Equation</vt:lpstr>
      <vt:lpstr>公式</vt:lpstr>
      <vt:lpstr>Neural Networks</vt:lpstr>
      <vt:lpstr>Overview</vt:lpstr>
      <vt:lpstr>Biological Motivation</vt:lpstr>
      <vt:lpstr>Biological Motivation</vt:lpstr>
      <vt:lpstr>Case Study</vt:lpstr>
      <vt:lpstr>Perceptrons</vt:lpstr>
      <vt:lpstr>Power of Perceptrons</vt:lpstr>
      <vt:lpstr>PowerPoint 演示文稿</vt:lpstr>
      <vt:lpstr>Error Surface</vt:lpstr>
      <vt:lpstr>Gradient Descent</vt:lpstr>
      <vt:lpstr>Delta Rule</vt:lpstr>
      <vt:lpstr>Batch Learning</vt:lpstr>
      <vt:lpstr>Stochastic Learning</vt:lpstr>
      <vt:lpstr>Stochastic Learning: NAND</vt:lpstr>
      <vt:lpstr>PowerPoint 演示文稿</vt:lpstr>
      <vt:lpstr>Multilayer Perceptron</vt:lpstr>
      <vt:lpstr>XOR</vt:lpstr>
      <vt:lpstr>XOR</vt:lpstr>
      <vt:lpstr>Hidden Layer Representations</vt:lpstr>
      <vt:lpstr>The Sigmoid Threshold Unit</vt:lpstr>
      <vt:lpstr>PowerPoint 演示文稿</vt:lpstr>
      <vt:lpstr>Backpropagation Rule</vt:lpstr>
      <vt:lpstr>Training Rule for Output Units</vt:lpstr>
      <vt:lpstr>Training Rule for Hidden Units</vt:lpstr>
      <vt:lpstr>BP Framework</vt:lpstr>
      <vt:lpstr>More about BP Networks …</vt:lpstr>
      <vt:lpstr>More about BP Networks …</vt:lpstr>
      <vt:lpstr>PowerPoint 演示文稿</vt:lpstr>
      <vt:lpstr>Beyond BP Networks</vt:lpstr>
      <vt:lpstr>Beyond BP Networks</vt:lpstr>
      <vt:lpstr>Beyond BP Networks</vt:lpstr>
      <vt:lpstr>When does ANN work?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2783</cp:revision>
  <dcterms:created xsi:type="dcterms:W3CDTF">2004-08-26T06:30:40Z</dcterms:created>
  <dcterms:modified xsi:type="dcterms:W3CDTF">2016-12-06T09:55:30Z</dcterms:modified>
</cp:coreProperties>
</file>