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81" r:id="rId10"/>
    <p:sldId id="274" r:id="rId11"/>
    <p:sldId id="315" r:id="rId12"/>
    <p:sldId id="278" r:id="rId13"/>
    <p:sldId id="312" r:id="rId14"/>
    <p:sldId id="279" r:id="rId15"/>
    <p:sldId id="280" r:id="rId16"/>
    <p:sldId id="292" r:id="rId17"/>
    <p:sldId id="293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08" r:id="rId26"/>
    <p:sldId id="313" r:id="rId27"/>
    <p:sldId id="302" r:id="rId28"/>
    <p:sldId id="301" r:id="rId29"/>
    <p:sldId id="311" r:id="rId30"/>
    <p:sldId id="309" r:id="rId31"/>
    <p:sldId id="310" r:id="rId32"/>
    <p:sldId id="303" r:id="rId33"/>
    <p:sldId id="314" r:id="rId34"/>
    <p:sldId id="304" r:id="rId35"/>
    <p:sldId id="305" r:id="rId36"/>
    <p:sldId id="306" r:id="rId37"/>
    <p:sldId id="307" r:id="rId38"/>
    <p:sldId id="295" r:id="rId39"/>
    <p:sldId id="296" r:id="rId40"/>
    <p:sldId id="297" r:id="rId41"/>
    <p:sldId id="298" r:id="rId42"/>
    <p:sldId id="299" r:id="rId43"/>
    <p:sldId id="316" r:id="rId44"/>
    <p:sldId id="276" r:id="rId4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0000"/>
    <a:srgbClr val="1966B3"/>
    <a:srgbClr val="FF00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73273" autoAdjust="0"/>
  </p:normalViewPr>
  <p:slideViewPr>
    <p:cSldViewPr>
      <p:cViewPr varScale="1">
        <p:scale>
          <a:sx n="54" d="100"/>
          <a:sy n="54" d="100"/>
        </p:scale>
        <p:origin x="18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3T15:32:55.969" idx="1">
    <p:pos x="1851" y="1501"/>
    <p:text>可以理解为“距离”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坐标变换可能影响到聚类的结果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87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描述的是每个样本点属于那一个</a:t>
            </a:r>
            <a:r>
              <a:rPr lang="en-US" altLang="zh-CN" dirty="0" smtClean="0"/>
              <a:t>cluster</a:t>
            </a:r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，可以将同一个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的点计算均值，就可以得到上面的模型参数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6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http://ai.stanford.edu/~chuongdo/papers/em_tutorial.pdf</a:t>
            </a:r>
            <a:endParaRPr lang="zh-CN" altLang="en-US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Miu</a:t>
            </a:r>
            <a:r>
              <a:rPr lang="zh-CN" altLang="en-US" dirty="0" smtClean="0"/>
              <a:t>：高斯的均值</a:t>
            </a:r>
            <a:endParaRPr lang="en-US" altLang="zh-CN" dirty="0" smtClean="0"/>
          </a:p>
          <a:p>
            <a:r>
              <a:rPr lang="en-US" altLang="zh-CN" dirty="0" smtClean="0"/>
              <a:t>Alfa</a:t>
            </a:r>
            <a:r>
              <a:rPr lang="zh-CN" altLang="en-US" dirty="0" smtClean="0"/>
              <a:t>：权重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算法开始时，随机生成一些</a:t>
            </a:r>
            <a:r>
              <a:rPr lang="en-US" altLang="zh-CN" dirty="0" smtClean="0"/>
              <a:t>Alfa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miu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算出每个样本点是由某个高斯生成的概率</a:t>
            </a:r>
            <a:r>
              <a:rPr lang="en-US" altLang="zh-CN" dirty="0" smtClean="0">
                <a:sym typeface="Wingdings" panose="05000000000000000000" pitchFamily="2" charset="2"/>
              </a:rPr>
              <a:t>E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err="1" smtClean="0">
                <a:sym typeface="Wingdings" panose="05000000000000000000" pitchFamily="2" charset="2"/>
              </a:rPr>
              <a:t>Zij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计算新的</a:t>
            </a:r>
            <a:r>
              <a:rPr lang="en-US" altLang="zh-CN" dirty="0" smtClean="0">
                <a:sym typeface="Wingdings" panose="05000000000000000000" pitchFamily="2" charset="2"/>
              </a:rPr>
              <a:t>Alfa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err="1" smtClean="0">
                <a:sym typeface="Wingdings" panose="05000000000000000000" pitchFamily="2" charset="2"/>
              </a:rPr>
              <a:t>miu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不断迭代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0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不同的数据预处理方法，可能会直接改变聚类的结果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--- </a:t>
            </a:r>
            <a:r>
              <a:rPr lang="zh-CN" altLang="en-US" baseline="0" dirty="0" smtClean="0"/>
              <a:t>要小心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8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9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上面那一块对应下面比较松散的那一块</a:t>
            </a:r>
            <a:endParaRPr lang="en-US" altLang="zh-CN" dirty="0" smtClean="0"/>
          </a:p>
          <a:p>
            <a:r>
              <a:rPr lang="zh-CN" altLang="en-US" dirty="0" smtClean="0"/>
              <a:t>下面那一块对应上面比较集中的那一块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7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9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初始点选得不好，可能会影响结果，需要多试几次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1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处理流式数据，不迭代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0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模型逼近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8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omments" Target="../comments/commen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Scalability</a:t>
            </a:r>
          </a:p>
          <a:p>
            <a:endParaRPr lang="en-US" dirty="0" smtClean="0"/>
          </a:p>
          <a:p>
            <a:r>
              <a:rPr lang="en-US" dirty="0" smtClean="0"/>
              <a:t>Ability to deal with different types of attributes</a:t>
            </a:r>
          </a:p>
          <a:p>
            <a:endParaRPr lang="en-US" dirty="0" smtClean="0"/>
          </a:p>
          <a:p>
            <a:r>
              <a:rPr lang="en-US" dirty="0" smtClean="0"/>
              <a:t>Ability to discover clusters with </a:t>
            </a:r>
            <a:r>
              <a:rPr lang="en-US" dirty="0" smtClean="0">
                <a:solidFill>
                  <a:srgbClr val="FF0000"/>
                </a:solidFill>
              </a:rPr>
              <a:t>arbitrary shape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Minimum requirements for domain knowledge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r>
              <a:rPr lang="en-US" dirty="0" smtClean="0"/>
              <a:t>Ability to deal with </a:t>
            </a:r>
            <a:r>
              <a:rPr lang="en-US" dirty="0" smtClean="0">
                <a:solidFill>
                  <a:srgbClr val="FF0000"/>
                </a:solidFill>
              </a:rPr>
              <a:t>noise and outliers</a:t>
            </a:r>
          </a:p>
          <a:p>
            <a:endParaRPr lang="en-US" dirty="0" smtClean="0"/>
          </a:p>
          <a:p>
            <a:r>
              <a:rPr lang="en-US" dirty="0" smtClean="0"/>
              <a:t>Insensitivity to order of input records</a:t>
            </a:r>
          </a:p>
          <a:p>
            <a:endParaRPr lang="en-US" dirty="0" smtClean="0"/>
          </a:p>
          <a:p>
            <a:r>
              <a:rPr lang="en-US" dirty="0" smtClean="0"/>
              <a:t>Incorporation of user-defined constraints</a:t>
            </a:r>
          </a:p>
          <a:p>
            <a:endParaRPr lang="en-US" dirty="0" smtClean="0"/>
          </a:p>
          <a:p>
            <a:r>
              <a:rPr lang="en-US" dirty="0" smtClean="0"/>
              <a:t>Interpretability and usability</a:t>
            </a:r>
          </a:p>
          <a:p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4061644" cy="32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Practical Considerations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4038600" cy="322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72" y="3581400"/>
            <a:ext cx="4041228" cy="32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 rot="18904380">
            <a:off x="5058729" y="2846512"/>
            <a:ext cx="457200" cy="92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526227">
            <a:off x="5144386" y="1179343"/>
            <a:ext cx="457200" cy="906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904380">
            <a:off x="3408587" y="5666581"/>
            <a:ext cx="498317" cy="1010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3603918">
            <a:off x="1349750" y="5608507"/>
            <a:ext cx="505310" cy="1022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8538" y="4824876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Scaling matters! 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705600" y="3886200"/>
            <a:ext cx="330213" cy="398197"/>
          </a:xfrm>
          <a:prstGeom prst="straightConnector1">
            <a:avLst/>
          </a:prstGeom>
          <a:noFill/>
          <a:ln w="38100" cap="flat" cmpd="sng" algn="ctr">
            <a:solidFill>
              <a:srgbClr val="800080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 flipV="1">
            <a:off x="596893" y="5322694"/>
            <a:ext cx="330213" cy="398197"/>
          </a:xfrm>
          <a:prstGeom prst="straightConnector1">
            <a:avLst/>
          </a:prstGeom>
          <a:noFill/>
          <a:ln w="38100" cap="flat" cmpd="sng" algn="ctr">
            <a:solidFill>
              <a:srgbClr val="800080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96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Normalization or Not?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14400" y="2437606"/>
            <a:ext cx="35052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1409700" y="2323306"/>
            <a:ext cx="22098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733800" y="19042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2209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2400" y="20566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000" y="2590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62400" y="25138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114800" y="22090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86200" y="2742406"/>
            <a:ext cx="108000" cy="108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19200" y="2513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19200" y="2132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47800" y="19804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800" y="23614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371600" y="25138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95400" y="22852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43000" y="2818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53000" y="3657600"/>
            <a:ext cx="3505200" cy="2209800"/>
            <a:chOff x="4953000" y="3886200"/>
            <a:chExt cx="3505200" cy="22098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953000" y="5104606"/>
              <a:ext cx="35052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448300" y="4990306"/>
              <a:ext cx="22098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6324600" y="5181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324600" y="4800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77000" y="4648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172200" y="5029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477000" y="51816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400800" y="4953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248400" y="54864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553200" y="45720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629400" y="4876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705600" y="47244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629400" y="5257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705600" y="51816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58000" y="48768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629400" y="5410200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右箭头 38"/>
          <p:cNvSpPr/>
          <p:nvPr/>
        </p:nvSpPr>
        <p:spPr>
          <a:xfrm rot="2307420">
            <a:off x="4209039" y="3624597"/>
            <a:ext cx="1219200" cy="381000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2210" name="Picture 2" descr="C:\Documents and Settings\user\Local Settings\Temporary Internet Files\Content.IE5\XKM4MLTZ\MCj038355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400" y="4546158"/>
            <a:ext cx="762000" cy="1678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3600" y="14478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0" name="Equation" r:id="rId4" imgW="2247840" imgH="457200" progId="Equation.KSEE3">
                  <p:embed/>
                </p:oleObj>
              </mc:Choice>
              <mc:Fallback>
                <p:oleObj name="Equation" r:id="rId4" imgW="2247840" imgH="4572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4495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66450" y="3200399"/>
            <a:ext cx="1814881" cy="1403400"/>
            <a:chOff x="1966450" y="3200399"/>
            <a:chExt cx="1814881" cy="1403400"/>
          </a:xfrm>
        </p:grpSpPr>
        <p:sp>
          <p:nvSpPr>
            <p:cNvPr id="6" name="椭圆 5"/>
            <p:cNvSpPr/>
            <p:nvPr/>
          </p:nvSpPr>
          <p:spPr>
            <a:xfrm>
              <a:off x="23474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1950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3474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118850" y="41909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22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998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3474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284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760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2712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998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9664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046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284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33250" y="3505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576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85650" y="3581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04650" y="3581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880850" y="3657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520931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505199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0332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195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957050" y="3505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09450" y="3657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426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118850" y="4343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73331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14250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24050" y="3200399"/>
            <a:ext cx="1814881" cy="1403400"/>
            <a:chOff x="5624050" y="3200399"/>
            <a:chExt cx="1814881" cy="1403400"/>
          </a:xfrm>
        </p:grpSpPr>
        <p:sp>
          <p:nvSpPr>
            <p:cNvPr id="41" name="椭圆 40"/>
            <p:cNvSpPr/>
            <p:nvPr/>
          </p:nvSpPr>
          <p:spPr>
            <a:xfrm>
              <a:off x="60050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8526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0050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776450" y="41909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098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157450" y="3962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0050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386050" y="3886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233650" y="3733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9288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1574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624050" y="44195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462250" y="3733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386050" y="4114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690850" y="35051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2336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43250" y="3581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462250" y="3581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6538450" y="36575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78531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148050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690850" y="3733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852650" y="42671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6614650" y="35051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767050" y="36575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00250" y="44957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776450" y="4343399"/>
              <a:ext cx="108000" cy="108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7330931" y="33527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71850" y="320039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481051" y="3657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chemeClr val="tx2"/>
                </a:solidFill>
              </a:rPr>
              <a:t>VS.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6" name="Picture 2" descr="C:\Documents and Settings\user\Local Settings\Temporary Internet Files\Content.IE5\XKM4MLTZ\MCj038355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81331" y="4603799"/>
            <a:ext cx="762000" cy="1678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/>
          <a:srcRect l="2674" r="1060"/>
          <a:stretch>
            <a:fillRect/>
          </a:stretch>
        </p:blipFill>
        <p:spPr bwMode="auto">
          <a:xfrm>
            <a:off x="533400" y="1371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Silhouette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81275"/>
          </a:xfrm>
        </p:spPr>
        <p:txBody>
          <a:bodyPr>
            <a:normAutofit/>
          </a:bodyPr>
          <a:lstStyle/>
          <a:p>
            <a:pPr algn="just"/>
            <a:r>
              <a:rPr lang="en-AU" altLang="zh-CN" sz="1600" dirty="0" smtClean="0"/>
              <a:t>A method of interpretation and validation of clusters of data.</a:t>
            </a:r>
          </a:p>
          <a:p>
            <a:pPr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A succinct graphical representation of how well each data point lies within its cluster compared to other clusters.</a:t>
            </a:r>
          </a:p>
          <a:p>
            <a:pPr algn="just"/>
            <a:endParaRPr lang="en-AU" altLang="zh-CN" sz="1600" dirty="0" smtClean="0"/>
          </a:p>
          <a:p>
            <a:pPr algn="just"/>
            <a:r>
              <a:rPr lang="en-AU" altLang="zh-CN" sz="1600" dirty="0" smtClean="0"/>
              <a:t>a(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): average dissimilarity of 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 with all other points in the same cluster</a:t>
            </a:r>
          </a:p>
          <a:p>
            <a:pPr algn="just"/>
            <a:endParaRPr lang="en-AU" altLang="zh-CN" sz="1600" dirty="0" smtClean="0"/>
          </a:p>
          <a:p>
            <a:pPr algn="just"/>
            <a:r>
              <a:rPr lang="en-AU" altLang="zh-CN" sz="1600" dirty="0" smtClean="0"/>
              <a:t>b(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): the lowest average dissimilarity of </a:t>
            </a:r>
            <a:r>
              <a:rPr lang="en-AU" altLang="zh-CN" sz="1600" i="1" dirty="0" err="1" smtClean="0"/>
              <a:t>i</a:t>
            </a:r>
            <a:r>
              <a:rPr lang="en-AU" altLang="zh-CN" sz="1600" dirty="0" smtClean="0"/>
              <a:t> to other clusters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438"/>
              </p:ext>
            </p:extLst>
          </p:nvPr>
        </p:nvGraphicFramePr>
        <p:xfrm>
          <a:off x="2743200" y="4191000"/>
          <a:ext cx="31819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79" name="Equation" r:id="rId4" imgW="1346040" imgH="419040" progId="Equation.KSEE3">
                  <p:embed/>
                </p:oleObj>
              </mc:Choice>
              <mc:Fallback>
                <p:oleObj name="Equation" r:id="rId4" imgW="1346040" imgH="4190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318192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Silhouette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/>
          <a:srcRect l="8333" t="4167" r="6250" b="5556"/>
          <a:stretch>
            <a:fillRect/>
          </a:stretch>
        </p:blipFill>
        <p:spPr bwMode="auto">
          <a:xfrm>
            <a:off x="457200" y="1783266"/>
            <a:ext cx="4191000" cy="33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4"/>
          <a:srcRect l="7979" t="4255" r="7447"/>
          <a:stretch>
            <a:fillRect/>
          </a:stretch>
        </p:blipFill>
        <p:spPr bwMode="auto">
          <a:xfrm>
            <a:off x="4724400" y="18288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下箭头 2"/>
          <p:cNvSpPr/>
          <p:nvPr/>
        </p:nvSpPr>
        <p:spPr>
          <a:xfrm rot="3428741">
            <a:off x="4317830" y="2333641"/>
            <a:ext cx="266888" cy="1622067"/>
          </a:xfrm>
          <a:prstGeom prst="downArrow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2121155">
            <a:off x="2014320" y="2619105"/>
            <a:ext cx="1563969" cy="685800"/>
          </a:xfrm>
          <a:prstGeom prst="ellipse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381125"/>
            <a:ext cx="42862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1409700"/>
            <a:ext cx="43053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05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 smtClean="0"/>
              <a:t>Partitioning Methods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K-Means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Sequential Leader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Model </a:t>
            </a:r>
            <a:r>
              <a:rPr lang="en-AU" altLang="zh-CN" dirty="0"/>
              <a:t>Based Methods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Density </a:t>
            </a:r>
            <a:r>
              <a:rPr lang="en-AU" altLang="zh-CN" dirty="0"/>
              <a:t>Based </a:t>
            </a:r>
            <a:r>
              <a:rPr lang="en-AU" altLang="zh-CN" dirty="0" smtClean="0"/>
              <a:t>Methods</a:t>
            </a:r>
          </a:p>
          <a:p>
            <a:endParaRPr lang="en-AU" altLang="zh-CN" dirty="0"/>
          </a:p>
          <a:p>
            <a:r>
              <a:rPr lang="en-AU" altLang="zh-CN" dirty="0" smtClean="0"/>
              <a:t>Hierarchical Methods</a:t>
            </a:r>
          </a:p>
          <a:p>
            <a:endParaRPr lang="en-AU" altLang="zh-CN" dirty="0"/>
          </a:p>
          <a:p>
            <a:endParaRPr lang="en-AU" altLang="zh-CN" dirty="0" smtClean="0"/>
          </a:p>
          <a:p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83298" name="Picture 2" descr="http://z.about.com/d/animatedtv/1/0/F/U/simpFamily_Vertical2f_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48986"/>
            <a:ext cx="1512671" cy="2323214"/>
          </a:xfrm>
          <a:prstGeom prst="rect">
            <a:avLst/>
          </a:prstGeom>
          <a:noFill/>
        </p:spPr>
      </p:pic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32" y="4282041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r="16027"/>
          <a:stretch/>
        </p:blipFill>
        <p:spPr bwMode="auto">
          <a:xfrm>
            <a:off x="839972" y="4343400"/>
            <a:ext cx="176500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-0.0880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390650"/>
            <a:ext cx="43053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4921250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Determine the value of K.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Choose K cluster centres randomly.</a:t>
            </a:r>
          </a:p>
          <a:p>
            <a:endParaRPr lang="en-AU" altLang="zh-CN" dirty="0" smtClean="0"/>
          </a:p>
          <a:p>
            <a:pPr algn="just"/>
            <a:r>
              <a:rPr lang="en-AU" altLang="zh-CN" dirty="0" smtClean="0"/>
              <a:t>Each data point is assigned to its closest centroid.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Use the mean of each cluster to update each centroid.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Repeat until no more new assignment.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Return the K centroids.</a:t>
            </a:r>
          </a:p>
          <a:p>
            <a:endParaRPr lang="en-AU" altLang="zh-CN" dirty="0" smtClean="0"/>
          </a:p>
          <a:p>
            <a:pPr algn="just">
              <a:lnSpc>
                <a:spcPct val="120000"/>
              </a:lnSpc>
            </a:pPr>
            <a:r>
              <a:rPr lang="en-AU" dirty="0" smtClean="0"/>
              <a:t>Reference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sz="2600" dirty="0" smtClean="0"/>
              <a:t>J. </a:t>
            </a:r>
            <a:r>
              <a:rPr lang="en-US" sz="2600" dirty="0" err="1" smtClean="0"/>
              <a:t>MacQueen</a:t>
            </a:r>
            <a:r>
              <a:rPr lang="en-US" sz="2600" dirty="0" smtClean="0"/>
              <a:t> (1967): "Some Methods for Classification and Analysis of Multivariate Observations</a:t>
            </a:r>
            <a:r>
              <a:rPr lang="en-US" altLang="zh-CN" sz="2600" dirty="0" smtClean="0"/>
              <a:t>"</a:t>
            </a:r>
            <a:r>
              <a:rPr lang="en-US" sz="2600" dirty="0" smtClean="0"/>
              <a:t>, </a:t>
            </a:r>
            <a:r>
              <a:rPr lang="en-US" sz="2600" i="1" dirty="0" smtClean="0"/>
              <a:t>Proceedings of the 5th Berkeley Symposium on Mathematical Statistics and Probability</a:t>
            </a:r>
            <a:r>
              <a:rPr lang="en-US" sz="2600" dirty="0" smtClean="0"/>
              <a:t>, vol.1, pp. 281-297.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左中括号 4"/>
          <p:cNvSpPr/>
          <p:nvPr/>
        </p:nvSpPr>
        <p:spPr>
          <a:xfrm rot="10800000">
            <a:off x="7498081" y="2438400"/>
            <a:ext cx="350519" cy="1143000"/>
          </a:xfrm>
          <a:prstGeom prst="leftBracket">
            <a:avLst/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Comments on 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Simple and works well for regular disjoint clusters.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Converges relatively fast.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Relatively efficient and scalable </a:t>
            </a:r>
            <a:r>
              <a:rPr lang="en-AU" altLang="zh-CN" i="1" dirty="0" smtClean="0"/>
              <a:t>O</a:t>
            </a:r>
            <a:r>
              <a:rPr lang="en-AU" altLang="zh-CN" dirty="0" smtClean="0"/>
              <a:t>(</a:t>
            </a:r>
            <a:r>
              <a:rPr lang="en-AU" altLang="zh-CN" i="1" dirty="0" err="1" smtClean="0"/>
              <a:t>t</a:t>
            </a:r>
            <a:r>
              <a:rPr lang="en-AU" altLang="zh-CN" dirty="0" err="1" smtClean="0">
                <a:latin typeface="Times New Roman"/>
                <a:cs typeface="Times New Roman"/>
              </a:rPr>
              <a:t>·</a:t>
            </a:r>
            <a:r>
              <a:rPr lang="en-AU" altLang="zh-CN" i="1" dirty="0" err="1" smtClean="0"/>
              <a:t>k</a:t>
            </a:r>
            <a:r>
              <a:rPr lang="en-AU" altLang="zh-CN" dirty="0" err="1" smtClean="0">
                <a:latin typeface="Times New Roman"/>
                <a:cs typeface="Times New Roman"/>
              </a:rPr>
              <a:t>·</a:t>
            </a:r>
            <a:r>
              <a:rPr lang="en-AU" altLang="zh-CN" i="1" dirty="0" err="1" smtClean="0"/>
              <a:t>n</a:t>
            </a:r>
            <a:r>
              <a:rPr lang="en-AU" altLang="zh-CN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AU" altLang="zh-CN" sz="2600" i="1" dirty="0" smtClean="0">
                <a:solidFill>
                  <a:srgbClr val="FF0000"/>
                </a:solidFill>
              </a:rPr>
              <a:t>t</a:t>
            </a:r>
            <a:r>
              <a:rPr lang="en-AU" altLang="zh-CN" sz="2600" dirty="0" smtClean="0"/>
              <a:t>: iteration; </a:t>
            </a:r>
            <a:r>
              <a:rPr lang="en-AU" altLang="zh-CN" sz="2600" i="1" dirty="0" smtClean="0">
                <a:solidFill>
                  <a:srgbClr val="FF0000"/>
                </a:solidFill>
              </a:rPr>
              <a:t>k</a:t>
            </a:r>
            <a:r>
              <a:rPr lang="en-AU" altLang="zh-CN" sz="2600" dirty="0" smtClean="0"/>
              <a:t>: number of centroids; </a:t>
            </a:r>
            <a:r>
              <a:rPr lang="en-AU" altLang="zh-CN" sz="2600" i="1" dirty="0" smtClean="0">
                <a:solidFill>
                  <a:srgbClr val="FF0000"/>
                </a:solidFill>
              </a:rPr>
              <a:t>n</a:t>
            </a:r>
            <a:r>
              <a:rPr lang="en-AU" altLang="zh-CN" sz="2600" dirty="0" smtClean="0"/>
              <a:t>: number of data points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Need to specify the value of K in advance.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Difficult and domain knowledge may help.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converge to local optima.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In practice, try different initial centroids.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be sensitive to noisy data and outliers.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Mean of data points …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Not suitable for clusters of </a:t>
            </a:r>
          </a:p>
          <a:p>
            <a:pPr lvl="2">
              <a:lnSpc>
                <a:spcPct val="120000"/>
              </a:lnSpc>
            </a:pPr>
            <a:r>
              <a:rPr lang="en-AU" altLang="zh-CN" sz="2600" dirty="0" smtClean="0"/>
              <a:t>Non-convex shapes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558" y="4191000"/>
            <a:ext cx="214373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AU" altLang="zh-CN" dirty="0" smtClean="0"/>
              <a:t>The Influence of Initial Centroids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/>
          <a:srcRect r="2685"/>
          <a:stretch>
            <a:fillRect/>
          </a:stretch>
        </p:blipFill>
        <p:spPr bwMode="auto">
          <a:xfrm>
            <a:off x="479157" y="1219200"/>
            <a:ext cx="8283843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010400" cy="563562"/>
          </a:xfrm>
        </p:spPr>
        <p:txBody>
          <a:bodyPr/>
          <a:lstStyle/>
          <a:p>
            <a:r>
              <a:rPr lang="en-AU" altLang="zh-CN" dirty="0" smtClean="0"/>
              <a:t>The Influence of Initial Centroids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592" y="1304925"/>
            <a:ext cx="8133077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Sequential Leader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1600" dirty="0" smtClean="0"/>
              <a:t>A very efficient clustering algorithm.</a:t>
            </a:r>
          </a:p>
          <a:p>
            <a:pPr lvl="1">
              <a:lnSpc>
                <a:spcPct val="120000"/>
              </a:lnSpc>
            </a:pPr>
            <a:r>
              <a:rPr lang="en-AU" sz="1600" dirty="0" smtClean="0"/>
              <a:t>No iteration</a:t>
            </a:r>
          </a:p>
          <a:p>
            <a:pPr lvl="1">
              <a:lnSpc>
                <a:spcPct val="120000"/>
              </a:lnSpc>
            </a:pPr>
            <a:r>
              <a:rPr lang="en-AU" sz="1600" dirty="0" smtClean="0"/>
              <a:t>A single pass of the data</a:t>
            </a:r>
          </a:p>
          <a:p>
            <a:endParaRPr lang="en-AU" sz="1600" dirty="0" smtClean="0"/>
          </a:p>
          <a:p>
            <a:r>
              <a:rPr lang="en-AU" sz="1600" dirty="0" smtClean="0">
                <a:solidFill>
                  <a:srgbClr val="FF0000"/>
                </a:solidFill>
              </a:rPr>
              <a:t>No need </a:t>
            </a:r>
            <a:r>
              <a:rPr lang="en-AU" sz="1600" dirty="0" smtClean="0"/>
              <a:t>to specify K in advance.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Choose a cluster </a:t>
            </a:r>
            <a:r>
              <a:rPr lang="en-US" sz="1600" dirty="0" smtClean="0">
                <a:solidFill>
                  <a:srgbClr val="FF0000"/>
                </a:solidFill>
              </a:rPr>
              <a:t>threshold</a:t>
            </a:r>
            <a:r>
              <a:rPr lang="en-US" sz="1600" dirty="0" smtClean="0"/>
              <a:t> value.</a:t>
            </a:r>
          </a:p>
          <a:p>
            <a:endParaRPr lang="en-US" sz="1600" dirty="0" smtClean="0"/>
          </a:p>
          <a:p>
            <a:r>
              <a:rPr lang="en-US" sz="1600" dirty="0" smtClean="0"/>
              <a:t>For every new data point: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Compute </a:t>
            </a:r>
            <a:r>
              <a:rPr lang="en-US" sz="1600" dirty="0"/>
              <a:t>the distance between the new data point and every cluster's centre.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If the </a:t>
            </a:r>
            <a:r>
              <a:rPr lang="en-US" sz="1600" dirty="0" smtClean="0"/>
              <a:t>minimum distance </a:t>
            </a:r>
            <a:r>
              <a:rPr lang="en-US" sz="1600" dirty="0"/>
              <a:t>is smaller than the chosen threshold, assign the new data point to the corresponding cluster and re-compute cluster centre.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Otherwise, create a new cluster with the new data point as its centre.</a:t>
            </a:r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Clustering results may be influenced by the sequence of data points.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28069"/>
          <a:stretch/>
        </p:blipFill>
        <p:spPr bwMode="auto">
          <a:xfrm>
            <a:off x="5410200" y="1295400"/>
            <a:ext cx="324720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Gaussian Mixture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67000" y="4267200"/>
          <a:ext cx="38212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51" name="Equation" r:id="rId4" imgW="1968480" imgH="431640" progId="Equation.KSEE3">
                  <p:embed/>
                </p:oleObj>
              </mc:Choice>
              <mc:Fallback>
                <p:oleObj name="Equation" r:id="rId4" imgW="1968480" imgH="4316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38212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85925" y="5334000"/>
          <a:ext cx="5540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52" name="Equation" r:id="rId6" imgW="2616120" imgH="431640" progId="Equation.KSEE3">
                  <p:embed/>
                </p:oleObj>
              </mc:Choice>
              <mc:Fallback>
                <p:oleObj name="Equation" r:id="rId6" imgW="2616120" imgH="43164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334000"/>
                        <a:ext cx="5540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462" name="Picture 6" descr="File:Normal Distribution PDF.sv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1143000"/>
            <a:ext cx="4532242" cy="2895600"/>
          </a:xfrm>
          <a:prstGeom prst="rect">
            <a:avLst/>
          </a:prstGeom>
          <a:noFill/>
        </p:spPr>
      </p:pic>
      <p:pic>
        <p:nvPicPr>
          <p:cNvPr id="3" name="Picture 6" descr="File:Em old faithful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800" y="990600"/>
            <a:ext cx="3429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Clustering by Mixture 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262146" name="Picture 2" descr="http://www.mathworks.com/matlabcentral/fx_files/7055/1/CE_MVGM.JPG"/>
          <p:cNvPicPr>
            <a:picLocks noChangeAspect="1" noChangeArrowheads="1"/>
          </p:cNvPicPr>
          <p:nvPr/>
        </p:nvPicPr>
        <p:blipFill>
          <a:blip r:embed="rId2"/>
          <a:srcRect l="8770" t="6037" r="7300" b="5963"/>
          <a:stretch>
            <a:fillRect/>
          </a:stretch>
        </p:blipFill>
        <p:spPr bwMode="auto">
          <a:xfrm>
            <a:off x="1295399" y="1066800"/>
            <a:ext cx="6788727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Revisited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43243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91200" y="2286000"/>
                <a:ext cx="249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𝜃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86000"/>
                <a:ext cx="249581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4808" y="3897868"/>
                <a:ext cx="2743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𝑍</m:t>
                      </m:r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𝐶𝑙𝑢𝑠𝑡𝑒𝑟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𝐶𝑙𝑢𝑠𝑡𝑒𝑟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08" y="3897868"/>
                <a:ext cx="274376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箭头 6"/>
          <p:cNvSpPr/>
          <p:nvPr/>
        </p:nvSpPr>
        <p:spPr>
          <a:xfrm>
            <a:off x="7416210" y="2895600"/>
            <a:ext cx="228600" cy="76200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553201" y="2895600"/>
            <a:ext cx="228600" cy="762000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1" y="14478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parameters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2"/>
            <a:endCxn id="3" idx="0"/>
          </p:cNvCxnSpPr>
          <p:nvPr/>
        </p:nvCxnSpPr>
        <p:spPr>
          <a:xfrm flipH="1">
            <a:off x="7039106" y="1817132"/>
            <a:ext cx="2770" cy="46886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1" y="49530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latent parameters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0"/>
          </p:cNvCxnSpPr>
          <p:nvPr/>
        </p:nvCxnSpPr>
        <p:spPr>
          <a:xfrm flipV="1">
            <a:off x="7048288" y="4343400"/>
            <a:ext cx="0" cy="6096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What is cluster analysis?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AU" altLang="zh-CN" sz="1600" dirty="0" smtClean="0"/>
              <a:t>Finding groups of objects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Objects similar to each other are in the same group.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Objects are different from those in other groups.</a:t>
            </a:r>
          </a:p>
          <a:p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Unsupervised Learning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No labels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Data driven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13073"/>
            <a:ext cx="2286000" cy="2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628198"/>
            <a:ext cx="2364337" cy="277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4191000" y="4572000"/>
            <a:ext cx="914400" cy="3810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Expectation Maximization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19263"/>
            <a:ext cx="7210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0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05400" y="304800"/>
                <a:ext cx="2467662" cy="679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04800"/>
                <a:ext cx="2467662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EM: Gaussian Mixture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47800" y="1173162"/>
          <a:ext cx="60198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4" name="Equation" r:id="rId4" imgW="3429000" imgH="685800" progId="Equation.KSEE3">
                  <p:embed/>
                </p:oleObj>
              </mc:Choice>
              <mc:Fallback>
                <p:oleObj name="Equation" r:id="rId4" imgW="3429000" imgH="6858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73162"/>
                        <a:ext cx="60198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5" name="Equation" r:id="rId6" imgW="914400" imgH="215640" progId="Equation.KSEE3">
                  <p:embed/>
                </p:oleObj>
              </mc:Choice>
              <mc:Fallback>
                <p:oleObj name="Equation" r:id="rId6" imgW="914400" imgH="2156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24000" y="2514600"/>
          <a:ext cx="6022976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6" name="Equation" r:id="rId8" imgW="3149280" imgH="799920" progId="Equation.KSEE3">
                  <p:embed/>
                </p:oleObj>
              </mc:Choice>
              <mc:Fallback>
                <p:oleObj name="Equation" r:id="rId8" imgW="3149280" imgH="79992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022976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24000" y="4419600"/>
          <a:ext cx="208511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7" name="Equation" r:id="rId10" imgW="1091880" imgH="838080" progId="Equation.KSEE3">
                  <p:embed/>
                </p:oleObj>
              </mc:Choice>
              <mc:Fallback>
                <p:oleObj name="Equation" r:id="rId10" imgW="1091880" imgH="83808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208511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56188" y="4800600"/>
          <a:ext cx="2119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8" name="Equation" r:id="rId12" imgW="1091880" imgH="431640" progId="Equation.KSEE3">
                  <p:embed/>
                </p:oleObj>
              </mc:Choice>
              <mc:Fallback>
                <p:oleObj name="Equation" r:id="rId12" imgW="1091880" imgH="431640" progId="Equation.KSEE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4800600"/>
                        <a:ext cx="21193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弧形箭头 10"/>
          <p:cNvSpPr/>
          <p:nvPr/>
        </p:nvSpPr>
        <p:spPr>
          <a:xfrm>
            <a:off x="685800" y="3429000"/>
            <a:ext cx="609600" cy="1828800"/>
          </a:xfrm>
          <a:prstGeom prst="curvedRight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左弧形箭头 11"/>
          <p:cNvSpPr/>
          <p:nvPr/>
        </p:nvSpPr>
        <p:spPr>
          <a:xfrm rot="10800000">
            <a:off x="7696200" y="3429000"/>
            <a:ext cx="609600" cy="1828800"/>
          </a:xfrm>
          <a:prstGeom prst="curvedRight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Density Based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047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Generate clusters of arbitrary shapes.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Robust against noise.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No K value required in advance.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Somewhat similar to human vision.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05200"/>
            <a:ext cx="4076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Density-Based Spatial Clustering of Applications with Noise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Density: number of points within a specified radius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Core Point:  points with high density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Border Point: points with low density but in the neighbourhood of a core point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Noise Point: neither a core point nor a border 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/>
          <a:srcRect r="20690"/>
          <a:stretch>
            <a:fillRect/>
          </a:stretch>
        </p:blipFill>
        <p:spPr bwMode="auto">
          <a:xfrm>
            <a:off x="1371601" y="3397739"/>
            <a:ext cx="5257799" cy="300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29400" y="37338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Core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58790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Noise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9646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Border Point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DBSCAN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468881" y="1981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21281" y="1905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62200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90800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95600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90800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19400" y="24384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09800" y="17526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43200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33600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95600" y="27736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86000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19400" y="23738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16764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q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3276600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/>
              <a:t>directly density reachable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5566699" y="1981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79218" y="17526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60018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88618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93418" y="2209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886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917218" y="24384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7618" y="17526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41018" y="2362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314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93418" y="27736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83818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17218" y="23738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26818" y="17642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q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96000" y="1840231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536218" y="1143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612418" y="2514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98961" y="1524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303761" y="1600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endCxn id="36" idx="3"/>
          </p:cNvCxnSpPr>
          <p:nvPr/>
        </p:nvCxnSpPr>
        <p:spPr>
          <a:xfrm flipV="1">
            <a:off x="5956793" y="1895515"/>
            <a:ext cx="149554" cy="53145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6"/>
            <a:endCxn id="23" idx="1"/>
          </p:cNvCxnSpPr>
          <p:nvPr/>
        </p:nvCxnSpPr>
        <p:spPr>
          <a:xfrm flipV="1">
            <a:off x="6166657" y="1762085"/>
            <a:ext cx="522908" cy="11053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93143" y="3276600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/>
              <a:t>density reachable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4297681" y="4572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715000" y="4572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191000" y="4953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419600" y="4800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29943" y="48006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196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48200" y="5029200"/>
            <a:ext cx="70657" cy="6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72000" y="4953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624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724400" y="5364481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14800" y="4191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648200" y="4964668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o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15000" y="42672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q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5181600" y="48006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3434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029200" y="4648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034743" y="41910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endCxn id="68" idx="3"/>
          </p:cNvCxnSpPr>
          <p:nvPr/>
        </p:nvCxnSpPr>
        <p:spPr>
          <a:xfrm flipV="1">
            <a:off x="4729943" y="4855884"/>
            <a:ext cx="462004" cy="17331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8" idx="6"/>
            <a:endCxn id="55" idx="3"/>
          </p:cNvCxnSpPr>
          <p:nvPr/>
        </p:nvCxnSpPr>
        <p:spPr>
          <a:xfrm flipV="1">
            <a:off x="5252257" y="4627284"/>
            <a:ext cx="473090" cy="20570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54102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419600" y="44958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653743" y="46482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5181600" y="5105400"/>
            <a:ext cx="70657" cy="6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114800" y="4812031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663143" y="4572000"/>
            <a:ext cx="70657" cy="64769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657600" y="4267200"/>
            <a:ext cx="4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p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endCxn id="82" idx="5"/>
          </p:cNvCxnSpPr>
          <p:nvPr/>
        </p:nvCxnSpPr>
        <p:spPr>
          <a:xfrm rot="10800000">
            <a:off x="4175110" y="4867316"/>
            <a:ext cx="473090" cy="1618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2" idx="1"/>
            <a:endCxn id="84" idx="5"/>
          </p:cNvCxnSpPr>
          <p:nvPr/>
        </p:nvCxnSpPr>
        <p:spPr>
          <a:xfrm flipH="1" flipV="1">
            <a:off x="3723453" y="4627284"/>
            <a:ext cx="401694" cy="19423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10000" y="579120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/>
              <a:t>density connected</a:t>
            </a:r>
            <a:endParaRPr lang="zh-CN" altLang="en-US" sz="1600" dirty="0"/>
          </a:p>
        </p:txBody>
      </p:sp>
      <p:sp>
        <p:nvSpPr>
          <p:cNvPr id="61" name="椭圆 60"/>
          <p:cNvSpPr/>
          <p:nvPr/>
        </p:nvSpPr>
        <p:spPr>
          <a:xfrm>
            <a:off x="4038600" y="43434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572000" y="4191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505200" y="4191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2002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A cluster is defined as the maximal set of density connected points.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Start from a randomly selected unseen point P.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If P is a core point, build a cluster by gradually adding all points that are density reachable to the current point set.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AU" altLang="zh-CN" sz="1600" dirty="0" smtClean="0"/>
              <a:t>Noise points are discarded (unlabelled).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80717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Hierarchical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0478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Produce a set of nested tree-like clusters.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Can be visualized as a </a:t>
            </a:r>
            <a:r>
              <a:rPr lang="en-AU" altLang="zh-CN" dirty="0" err="1" smtClean="0"/>
              <a:t>dendrogram</a:t>
            </a:r>
            <a:r>
              <a:rPr lang="en-AU" altLang="zh-CN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Clustering is obtained by cutting at desired level.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No need to specify K in advance.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May correspond to meaningful taxonomies.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 rotWithShape="1">
          <a:blip r:embed="rId2"/>
          <a:srcRect r="50000"/>
          <a:stretch/>
        </p:blipFill>
        <p:spPr bwMode="auto">
          <a:xfrm>
            <a:off x="762000" y="3276600"/>
            <a:ext cx="3562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dinosaurs.nhm.org/dinosaurs/resources/clado/or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7541" y="3200399"/>
            <a:ext cx="4150659" cy="3175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Agglomerative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Bottom-up Method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Assign each data point to a cluster.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Calculate the proximity matrix.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Merge the pair of closest clusters.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Repeat until only a single cluster remains.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How to calculate the distance between clusters?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Single Link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Minimum distance between points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Complete Link</a:t>
            </a:r>
          </a:p>
          <a:p>
            <a:pPr lvl="1">
              <a:lnSpc>
                <a:spcPct val="120000"/>
              </a:lnSpc>
            </a:pPr>
            <a:r>
              <a:rPr lang="en-AU" altLang="zh-CN" dirty="0" smtClean="0"/>
              <a:t>Maximum distance between 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左中括号 4"/>
          <p:cNvSpPr/>
          <p:nvPr/>
        </p:nvSpPr>
        <p:spPr>
          <a:xfrm rot="10800000">
            <a:off x="6172199" y="2438400"/>
            <a:ext cx="350519" cy="1166037"/>
          </a:xfrm>
          <a:prstGeom prst="leftBracket">
            <a:avLst/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53394" y="5865812"/>
            <a:ext cx="5943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-494903" y="3619103"/>
            <a:ext cx="44950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43400" y="2819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2438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14800" y="25908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62400" y="28956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19600" y="2438400"/>
            <a:ext cx="152400" cy="1524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670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971800" y="4876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194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66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96000" y="4572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62600" y="4191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67400" y="4343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15000" y="46482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172200" y="4191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52800" y="1905000"/>
            <a:ext cx="1600200" cy="16764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09800" y="4114800"/>
            <a:ext cx="1600200" cy="1676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81600" y="3733800"/>
            <a:ext cx="1600200" cy="1676400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674255" y="4979941"/>
            <a:ext cx="327118" cy="9851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4"/>
            <a:endCxn id="16" idx="0"/>
          </p:cNvCxnSpPr>
          <p:nvPr/>
        </p:nvCxnSpPr>
        <p:spPr>
          <a:xfrm rot="5400000">
            <a:off x="3200400" y="4953000"/>
            <a:ext cx="228600" cy="762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5"/>
            <a:endCxn id="28" idx="1"/>
          </p:cNvCxnSpPr>
          <p:nvPr/>
        </p:nvCxnSpPr>
        <p:spPr>
          <a:xfrm rot="16200000" flipH="1">
            <a:off x="4745597" y="3308956"/>
            <a:ext cx="643406" cy="697288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33616" y="331904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Inter-Cluster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2200" y="431431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Intra-Cluster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85026"/>
              </p:ext>
            </p:extLst>
          </p:nvPr>
        </p:nvGraphicFramePr>
        <p:xfrm>
          <a:off x="1066800" y="1676400"/>
          <a:ext cx="3581403" cy="441960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5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TO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996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400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754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138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219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869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564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669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6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TO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996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400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138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869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669</a:t>
                      </a:r>
                    </a:p>
                  </a:txBody>
                  <a:tcPr marL="60657" marR="60657" marT="30328" marB="30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60657" marR="60657" marT="30328" marB="303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8290" name="Picture 2" descr="http://home.dei.polimi.it/matteucc/Clustering/tutorial_html/images/italia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2447239" cy="2819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705600" y="5791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Single Link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79209"/>
              </p:ext>
            </p:extLst>
          </p:nvPr>
        </p:nvGraphicFramePr>
        <p:xfrm>
          <a:off x="457199" y="1066800"/>
          <a:ext cx="4191001" cy="372092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662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412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7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12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45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255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754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219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27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RM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412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marL="56444" marR="56444" marT="28222" marB="28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6444" marR="56444" marT="28222" marB="282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7424"/>
              </p:ext>
            </p:extLst>
          </p:nvPr>
        </p:nvGraphicFramePr>
        <p:xfrm>
          <a:off x="4648200" y="3733802"/>
          <a:ext cx="4038600" cy="25145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 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NA/RM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99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BA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877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255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06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FI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662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268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MI/TO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877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295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NA/RM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255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268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564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</a:p>
                  </a:txBody>
                  <a:tcPr marL="59765" marR="59765" marT="29882" marB="298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上弧形箭头 6"/>
          <p:cNvSpPr/>
          <p:nvPr/>
        </p:nvSpPr>
        <p:spPr>
          <a:xfrm rot="2661896">
            <a:off x="4793975" y="2562184"/>
            <a:ext cx="1461052" cy="576771"/>
          </a:xfrm>
          <a:prstGeom prst="curvedDownArrow">
            <a:avLst>
              <a:gd name="adj1" fmla="val 25000"/>
              <a:gd name="adj2" fmla="val 50000"/>
              <a:gd name="adj3" fmla="val 2778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505200" y="3567540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4800" y="3564912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77200" y="5638800"/>
            <a:ext cx="38100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9091"/>
              </p:ext>
            </p:extLst>
          </p:nvPr>
        </p:nvGraphicFramePr>
        <p:xfrm>
          <a:off x="533400" y="1295401"/>
          <a:ext cx="4724400" cy="183110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 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BA/NA/RM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FI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27">
                <a:tc>
                  <a:txBody>
                    <a:bodyPr/>
                    <a:lstStyle/>
                    <a:p>
                      <a:pPr algn="ctr"/>
                      <a:r>
                        <a:rPr lang="en-AU" sz="1500" b="1"/>
                        <a:t>BA/NA/RM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268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564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FI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268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10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564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</a:p>
                  </a:txBody>
                  <a:tcPr marL="73891" marR="73891" marT="36945" marB="369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33617"/>
              </p:ext>
            </p:extLst>
          </p:nvPr>
        </p:nvGraphicFramePr>
        <p:xfrm>
          <a:off x="533400" y="4419600"/>
          <a:ext cx="4953000" cy="1371599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77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BA/FI/NA/RM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75">
                <a:tc>
                  <a:txBody>
                    <a:bodyPr/>
                    <a:lstStyle/>
                    <a:p>
                      <a:pPr algn="ctr"/>
                      <a:r>
                        <a:rPr lang="en-AU" sz="1500" b="1"/>
                        <a:t>BA/FI/NA/RM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/>
                        <a:t>MI/TO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/>
                        <a:t>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1362" name="Picture 2" descr="http://home.dei.polimi.it/matteucc/Clustering/tutorial_html/images/image05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667000"/>
            <a:ext cx="2857500" cy="1905000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>
          <a:xfrm>
            <a:off x="2971800" y="3352800"/>
            <a:ext cx="228600" cy="838200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 vs. 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885090" y="2743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7400" y="22860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71600" y="2178269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09800" y="35052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24200" y="1371600"/>
            <a:ext cx="152400" cy="152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398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2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6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206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1694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8494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40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654453">
            <a:off x="2662744" y="2656798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54453">
            <a:off x="1287467" y="2057769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654453">
            <a:off x="923488" y="1928067"/>
            <a:ext cx="3228306" cy="1397649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54453">
            <a:off x="809754" y="1614197"/>
            <a:ext cx="3444574" cy="21342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5800" y="1066800"/>
            <a:ext cx="3704964" cy="32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61290" y="2297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6906" y="25972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1600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3745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494" y="1066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3400" y="16647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MIN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633259" y="3505200"/>
            <a:ext cx="2514600" cy="2514600"/>
            <a:chOff x="5633259" y="3505200"/>
            <a:chExt cx="2514600" cy="2514600"/>
          </a:xfrm>
        </p:grpSpPr>
        <p:sp>
          <p:nvSpPr>
            <p:cNvPr id="29" name="椭圆 28"/>
            <p:cNvSpPr/>
            <p:nvPr/>
          </p:nvSpPr>
          <p:spPr>
            <a:xfrm>
              <a:off x="7146749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690659" y="5105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319059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633259" y="4388069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471459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385859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01553" y="4888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3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34953" y="5040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6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85659" y="4278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5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3353" y="4419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2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30153" y="3505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1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5753" y="5650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4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 rot="654453">
            <a:off x="6924403" y="4866598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654453">
            <a:off x="5549126" y="4267569"/>
            <a:ext cx="1295400" cy="5458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3733817">
            <a:off x="6732209" y="4218986"/>
            <a:ext cx="1210820" cy="2243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20137558">
            <a:off x="4958864" y="3608311"/>
            <a:ext cx="2982195" cy="134998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947459" y="3276600"/>
            <a:ext cx="3704964" cy="32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43904" y="46042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7360" y="39652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7681" y="5647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2734" y="51410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11153" y="3276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5670" y="53453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MAX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2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28725"/>
            <a:ext cx="7924800" cy="50196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en-AU" altLang="zh-CN" sz="1600" dirty="0" smtClean="0"/>
              <a:t>Text Books</a:t>
            </a:r>
          </a:p>
          <a:p>
            <a:pPr lvl="1" algn="just">
              <a:lnSpc>
                <a:spcPct val="114000"/>
              </a:lnSpc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, P. E. Hart and D. G. Stork,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10, 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Edition, John Wiley &amp; Sons.</a:t>
            </a:r>
          </a:p>
          <a:p>
            <a:pPr lvl="1" algn="just">
              <a:lnSpc>
                <a:spcPct val="114000"/>
              </a:lnSpc>
            </a:pPr>
            <a:r>
              <a:rPr lang="en-GB" sz="1600" dirty="0" smtClean="0"/>
              <a:t>J. Han and M. Kamber, </a:t>
            </a:r>
            <a:r>
              <a:rPr lang="en-GB" sz="1600" i="1" dirty="0" smtClean="0"/>
              <a:t>Data Mining: Concepts and Techniques</a:t>
            </a:r>
            <a:r>
              <a:rPr lang="en-GB" sz="1600" dirty="0" smtClean="0"/>
              <a:t>, Chapter 8, Morgan Kaufmann. </a:t>
            </a:r>
          </a:p>
          <a:p>
            <a:endParaRPr lang="en-AU" altLang="zh-CN" sz="1600" dirty="0" smtClean="0"/>
          </a:p>
          <a:p>
            <a:pPr>
              <a:lnSpc>
                <a:spcPct val="114000"/>
              </a:lnSpc>
            </a:pPr>
            <a:r>
              <a:rPr lang="en-AU" altLang="zh-CN" sz="1600" dirty="0" smtClean="0"/>
              <a:t>Survey Papers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 smtClean="0"/>
              <a:t>A. K. Jain, M. N. </a:t>
            </a:r>
            <a:r>
              <a:rPr lang="en-AU" altLang="zh-CN" sz="1600" dirty="0" err="1" smtClean="0"/>
              <a:t>Murty</a:t>
            </a:r>
            <a:r>
              <a:rPr lang="en-AU" altLang="zh-CN" sz="1600" dirty="0" smtClean="0"/>
              <a:t> and P. J. Flynn (1999) “Data Clustering: A Review”, </a:t>
            </a:r>
            <a:r>
              <a:rPr lang="en-AU" altLang="zh-CN" sz="1600" i="1" dirty="0" smtClean="0"/>
              <a:t>ACM Computing Surveys</a:t>
            </a:r>
            <a:r>
              <a:rPr lang="en-AU" altLang="zh-CN" sz="1600" dirty="0" smtClean="0"/>
              <a:t>, Vol. 31(3), pp. 264-323.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 smtClean="0"/>
              <a:t>R. </a:t>
            </a:r>
            <a:r>
              <a:rPr lang="en-AU" altLang="zh-CN" sz="1600" dirty="0" err="1" smtClean="0"/>
              <a:t>Xu</a:t>
            </a:r>
            <a:r>
              <a:rPr lang="en-AU" altLang="zh-CN" sz="1600" dirty="0" smtClean="0"/>
              <a:t> and D. </a:t>
            </a:r>
            <a:r>
              <a:rPr lang="en-AU" altLang="zh-CN" sz="1600" dirty="0" err="1" smtClean="0"/>
              <a:t>Wunsch</a:t>
            </a:r>
            <a:r>
              <a:rPr lang="en-AU" altLang="zh-CN" sz="1600" dirty="0" smtClean="0"/>
              <a:t> (2005) “Survey of Clustering Algorithms”, </a:t>
            </a:r>
            <a:r>
              <a:rPr lang="en-AU" altLang="zh-CN" sz="1600" i="1" dirty="0" smtClean="0"/>
              <a:t>IEEE Transactions on Neural Networks</a:t>
            </a:r>
            <a:r>
              <a:rPr lang="en-AU" altLang="zh-CN" sz="1600" dirty="0" smtClean="0"/>
              <a:t>, Vol. 16(3), pp. 645-678.</a:t>
            </a:r>
          </a:p>
          <a:p>
            <a:pPr lvl="1" algn="just">
              <a:lnSpc>
                <a:spcPct val="114000"/>
              </a:lnSpc>
            </a:pPr>
            <a:r>
              <a:rPr lang="en-AU" altLang="zh-CN" sz="1600" dirty="0" smtClean="0"/>
              <a:t>A. </a:t>
            </a:r>
            <a:r>
              <a:rPr lang="en-AU" altLang="zh-CN" sz="1600" dirty="0"/>
              <a:t>K. </a:t>
            </a:r>
            <a:r>
              <a:rPr lang="en-AU" altLang="zh-CN" sz="1600" dirty="0" smtClean="0"/>
              <a:t>Jain (2010) “</a:t>
            </a:r>
            <a:r>
              <a:rPr lang="en-US" altLang="zh-CN" sz="1600" dirty="0"/>
              <a:t>Data </a:t>
            </a:r>
            <a:r>
              <a:rPr lang="en-US" altLang="zh-CN" sz="1600" dirty="0" smtClean="0"/>
              <a:t>Clustering</a:t>
            </a:r>
            <a:r>
              <a:rPr lang="en-US" altLang="zh-CN" sz="1600" dirty="0"/>
              <a:t>: 50 </a:t>
            </a:r>
            <a:r>
              <a:rPr lang="en-US" altLang="zh-CN" sz="1600" dirty="0" smtClean="0"/>
              <a:t>Years Beyond K-Means</a:t>
            </a:r>
            <a:r>
              <a:rPr lang="en-AU" altLang="zh-CN" sz="1600" dirty="0"/>
              <a:t>”, </a:t>
            </a:r>
            <a:r>
              <a:rPr lang="en-AU" altLang="zh-CN" sz="1600" i="1" dirty="0"/>
              <a:t>Pattern Recognition </a:t>
            </a:r>
            <a:r>
              <a:rPr lang="en-AU" altLang="zh-CN" sz="1600" i="1" dirty="0" smtClean="0"/>
              <a:t>Letters</a:t>
            </a:r>
            <a:r>
              <a:rPr lang="en-AU" altLang="zh-CN" sz="1600" dirty="0" smtClean="0"/>
              <a:t>, Vol. 31, pp. 651-666.</a:t>
            </a:r>
          </a:p>
          <a:p>
            <a:pPr lvl="1" algn="just"/>
            <a:endParaRPr lang="en-AU" altLang="zh-CN" sz="1600" dirty="0" smtClean="0"/>
          </a:p>
          <a:p>
            <a:pPr algn="just"/>
            <a:r>
              <a:rPr lang="en-AU" altLang="zh-CN" sz="1600" dirty="0" smtClean="0"/>
              <a:t>Online Tutorials</a:t>
            </a:r>
          </a:p>
          <a:p>
            <a:pPr lvl="1" algn="just"/>
            <a:r>
              <a:rPr lang="en-AU" altLang="zh-CN" sz="1600" dirty="0" smtClean="0"/>
              <a:t>http://home.dei.polimi.it/matteucc/Clustering/tutorial_html</a:t>
            </a:r>
          </a:p>
          <a:p>
            <a:pPr lvl="1" algn="just"/>
            <a:r>
              <a:rPr lang="en-AU" altLang="zh-CN" sz="1600" dirty="0" smtClean="0"/>
              <a:t>http://www.autonlab.org/tutorials/kmeans.html</a:t>
            </a:r>
          </a:p>
          <a:p>
            <a:pPr lvl="1" algn="just"/>
            <a:r>
              <a:rPr lang="en-AU" altLang="zh-CN" sz="1600" dirty="0" smtClean="0"/>
              <a:t>http://users.informatik.uni-halle.de/~hinnebur/ClusterTutorial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Clusters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753394" y="5865812"/>
            <a:ext cx="5943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494903" y="3619103"/>
            <a:ext cx="44950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334000" y="4495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00600" y="4114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05400" y="4267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53000" y="4572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10200" y="4114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7600" y="3886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242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29000" y="3657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76600" y="39624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338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91200" y="3429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257800" y="3048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562600" y="32004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410200" y="35052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867400" y="3048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91000" y="2895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657600" y="2514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962400" y="26670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810000" y="29718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267200" y="2514600"/>
            <a:ext cx="152400" cy="152400"/>
          </a:xfrm>
          <a:prstGeom prst="ellipse">
            <a:avLst/>
          </a:prstGeom>
          <a:solidFill>
            <a:srgbClr val="1966B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103394">
            <a:off x="2762113" y="3563712"/>
            <a:ext cx="3187532" cy="111894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103394">
            <a:off x="3221406" y="2455094"/>
            <a:ext cx="3187532" cy="113221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7304334">
            <a:off x="2217466" y="2708570"/>
            <a:ext cx="3048000" cy="1143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7304334">
            <a:off x="3741466" y="3394370"/>
            <a:ext cx="3048000" cy="1143000"/>
          </a:xfrm>
          <a:prstGeom prst="ellipse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Applications of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/>
          </a:bodyPr>
          <a:lstStyle/>
          <a:p>
            <a:r>
              <a:rPr lang="en-AU" altLang="zh-CN" sz="1600" dirty="0" smtClean="0"/>
              <a:t>Marketing</a:t>
            </a:r>
          </a:p>
          <a:p>
            <a:pPr lvl="1" algn="just"/>
            <a:r>
              <a:rPr lang="en-AU" altLang="zh-CN" sz="1600" dirty="0" smtClean="0"/>
              <a:t>Finding groups of customers with similar behaviours.</a:t>
            </a:r>
          </a:p>
          <a:p>
            <a:pPr lvl="1"/>
            <a:endParaRPr lang="en-AU" altLang="zh-CN" sz="1600" dirty="0" smtClean="0"/>
          </a:p>
          <a:p>
            <a:r>
              <a:rPr lang="en-AU" altLang="zh-CN" sz="1600" dirty="0" smtClean="0"/>
              <a:t>Biology</a:t>
            </a:r>
          </a:p>
          <a:p>
            <a:pPr lvl="1"/>
            <a:r>
              <a:rPr lang="en-AU" altLang="zh-CN" sz="1600" dirty="0" smtClean="0"/>
              <a:t>Finding groups of animals or plants with similar features.</a:t>
            </a:r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Bioinformatics</a:t>
            </a:r>
          </a:p>
          <a:p>
            <a:pPr lvl="1"/>
            <a:r>
              <a:rPr lang="en-AU" altLang="zh-CN" sz="1600" dirty="0" smtClean="0"/>
              <a:t>Clustering microarray data, genes and sequences.</a:t>
            </a:r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Earthquake Studies</a:t>
            </a:r>
          </a:p>
          <a:p>
            <a:pPr lvl="1" algn="just"/>
            <a:r>
              <a:rPr lang="en-US" sz="1600" dirty="0" smtClean="0"/>
              <a:t>Clustering observed earthquake epicenters to identify dangerous zones.</a:t>
            </a:r>
            <a:endParaRPr lang="en-AU" altLang="zh-CN" sz="1600" dirty="0" smtClean="0"/>
          </a:p>
          <a:p>
            <a:endParaRPr lang="en-AU" altLang="zh-CN" sz="1600" dirty="0" smtClean="0"/>
          </a:p>
          <a:p>
            <a:r>
              <a:rPr lang="en-AU" altLang="zh-CN" sz="1600" dirty="0" smtClean="0"/>
              <a:t>WWW</a:t>
            </a:r>
          </a:p>
          <a:p>
            <a:pPr lvl="1"/>
            <a:r>
              <a:rPr lang="en-US" sz="1600" dirty="0" smtClean="0"/>
              <a:t>Clustering weblog data to discover groups of similar access patterns.</a:t>
            </a:r>
          </a:p>
          <a:p>
            <a:endParaRPr lang="en-US" altLang="zh-CN" sz="1600" dirty="0"/>
          </a:p>
          <a:p>
            <a:r>
              <a:rPr lang="en-AU" altLang="zh-CN" sz="1600" dirty="0" smtClean="0"/>
              <a:t>Social Networks</a:t>
            </a:r>
          </a:p>
          <a:p>
            <a:pPr lvl="1"/>
            <a:r>
              <a:rPr lang="en-AU" altLang="zh-CN" sz="1600" dirty="0" smtClean="0"/>
              <a:t>Discovering groups of individuals with close friendships internally.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Earthquakes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16066" name="Picture 2" descr="http://www.readinessinfo.com/gifs/eqmaps/eqworld.gif"/>
          <p:cNvPicPr>
            <a:picLocks noChangeAspect="1" noChangeArrowheads="1"/>
          </p:cNvPicPr>
          <p:nvPr/>
        </p:nvPicPr>
        <p:blipFill rotWithShape="1">
          <a:blip r:embed="rId2"/>
          <a:srcRect r="2135"/>
          <a:stretch/>
        </p:blipFill>
        <p:spPr bwMode="auto">
          <a:xfrm>
            <a:off x="563236" y="1295400"/>
            <a:ext cx="814405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Image Segmentation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20162" name="Picture 2" descr="http://www-sipl.technion.ac.il/UploadedFiles/imageSegment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06742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Big Picture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/>
          <a:srcRect l="3587" r="1899"/>
          <a:stretch>
            <a:fillRect/>
          </a:stretch>
        </p:blipFill>
        <p:spPr bwMode="auto">
          <a:xfrm>
            <a:off x="533400" y="2538414"/>
            <a:ext cx="8229600" cy="17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14843</TotalTime>
  <Words>1340</Words>
  <Application>Microsoft Office PowerPoint</Application>
  <PresentationFormat>全屏显示(4:3)</PresentationFormat>
  <Paragraphs>449</Paragraphs>
  <Slides>44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宋体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sample</vt:lpstr>
      <vt:lpstr>Equation</vt:lpstr>
      <vt:lpstr>Clustering</vt:lpstr>
      <vt:lpstr>Overview</vt:lpstr>
      <vt:lpstr>What is cluster analysis?</vt:lpstr>
      <vt:lpstr>Clusters</vt:lpstr>
      <vt:lpstr>Clusters</vt:lpstr>
      <vt:lpstr>Applications of Clustering</vt:lpstr>
      <vt:lpstr>Earthquakes</vt:lpstr>
      <vt:lpstr>Image Segmentation</vt:lpstr>
      <vt:lpstr>The Big Picture</vt:lpstr>
      <vt:lpstr>Requirements</vt:lpstr>
      <vt:lpstr>Practical Considerations</vt:lpstr>
      <vt:lpstr>Normalization or Not?</vt:lpstr>
      <vt:lpstr>PowerPoint 演示文稿</vt:lpstr>
      <vt:lpstr>Evaluation</vt:lpstr>
      <vt:lpstr>Evaluation</vt:lpstr>
      <vt:lpstr>Silhouette</vt:lpstr>
      <vt:lpstr>Silhouette</vt:lpstr>
      <vt:lpstr>K-Means</vt:lpstr>
      <vt:lpstr>K-Means</vt:lpstr>
      <vt:lpstr>K-Means</vt:lpstr>
      <vt:lpstr>K-Means</vt:lpstr>
      <vt:lpstr>Comments on K-Means</vt:lpstr>
      <vt:lpstr>The Influence of Initial Centroids</vt:lpstr>
      <vt:lpstr>The Influence of Initial Centroids</vt:lpstr>
      <vt:lpstr>Sequential Leader Clustering</vt:lpstr>
      <vt:lpstr>PowerPoint 演示文稿</vt:lpstr>
      <vt:lpstr>Gaussian Mixture</vt:lpstr>
      <vt:lpstr>Clustering by Mixture Models</vt:lpstr>
      <vt:lpstr>K-Means Revisited</vt:lpstr>
      <vt:lpstr>Expectation Maximization</vt:lpstr>
      <vt:lpstr>PowerPoint 演示文稿</vt:lpstr>
      <vt:lpstr>EM: Gaussian Mixture</vt:lpstr>
      <vt:lpstr>PowerPoint 演示文稿</vt:lpstr>
      <vt:lpstr>Density Based Methods</vt:lpstr>
      <vt:lpstr>DBSCAN</vt:lpstr>
      <vt:lpstr>DBSCAN</vt:lpstr>
      <vt:lpstr>DBSCAN</vt:lpstr>
      <vt:lpstr>Hierarchical Clustering</vt:lpstr>
      <vt:lpstr>Agglomerative Methods</vt:lpstr>
      <vt:lpstr>Example</vt:lpstr>
      <vt:lpstr>Example</vt:lpstr>
      <vt:lpstr>Example</vt:lpstr>
      <vt:lpstr>Min vs. Max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3131</cp:revision>
  <dcterms:created xsi:type="dcterms:W3CDTF">2004-08-26T06:30:40Z</dcterms:created>
  <dcterms:modified xsi:type="dcterms:W3CDTF">2016-12-14T02:09:48Z</dcterms:modified>
</cp:coreProperties>
</file>