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62" r:id="rId6"/>
    <p:sldId id="273" r:id="rId7"/>
    <p:sldId id="274" r:id="rId8"/>
    <p:sldId id="276" r:id="rId9"/>
    <p:sldId id="277" r:id="rId10"/>
    <p:sldId id="275" r:id="rId11"/>
    <p:sldId id="278" r:id="rId12"/>
    <p:sldId id="293" r:id="rId13"/>
    <p:sldId id="294" r:id="rId14"/>
    <p:sldId id="279" r:id="rId15"/>
    <p:sldId id="280" r:id="rId16"/>
    <p:sldId id="281" r:id="rId17"/>
    <p:sldId id="286" r:id="rId18"/>
    <p:sldId id="285" r:id="rId19"/>
    <p:sldId id="287" r:id="rId20"/>
    <p:sldId id="288" r:id="rId21"/>
    <p:sldId id="295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2877" autoAdjust="0"/>
  </p:normalViewPr>
  <p:slideViewPr>
    <p:cSldViewPr snapToGrid="0">
      <p:cViewPr varScale="1">
        <p:scale>
          <a:sx n="63" d="100"/>
          <a:sy n="63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/>
            <a:t>Consultations</a:t>
          </a:r>
          <a:r>
            <a:rPr lang="en-US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/>
            <a:t>Matrix MAC Intr.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/>
            <a:t>Instruction Parallelism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FA256084-63C7-43C1-A574-65F3C55B2190}">
      <dgm:prSet/>
      <dgm:spPr/>
      <dgm:t>
        <a:bodyPr/>
        <a:lstStyle/>
        <a:p>
          <a:r>
            <a:rPr lang="en-US"/>
            <a:t>FPGA Implementations</a:t>
          </a:r>
        </a:p>
      </dgm:t>
    </dgm:pt>
    <dgm:pt modelId="{6DE7CB1A-43ED-4CBA-9D23-065D88354D0D}" type="parTrans" cxnId="{D70BC43E-2E14-41E8-8271-A30655AFAF46}">
      <dgm:prSet/>
      <dgm:spPr/>
      <dgm:t>
        <a:bodyPr/>
        <a:lstStyle/>
        <a:p>
          <a:endParaRPr lang="en-US"/>
        </a:p>
      </dgm:t>
    </dgm:pt>
    <dgm:pt modelId="{EBF73931-87EE-451F-93A0-F79850D7B024}" type="sibTrans" cxnId="{D70BC43E-2E14-41E8-8271-A30655AFAF46}">
      <dgm:prSet/>
      <dgm:spPr/>
      <dgm:t>
        <a:bodyPr/>
        <a:lstStyle/>
        <a:p>
          <a:endParaRPr lang="en-US"/>
        </a:p>
      </dgm:t>
    </dgm:pt>
    <dgm:pt modelId="{371EDEC5-4F10-42E4-8807-8EA198DE1DDC}" type="pres">
      <dgm:prSet presAssocID="{5FC6B603-8889-4BE8-BB30-D0AF168FBB4D}" presName="linear" presStyleCnt="0">
        <dgm:presLayoutVars>
          <dgm:animLvl val="lvl"/>
          <dgm:resizeHandles val="exact"/>
        </dgm:presLayoutVars>
      </dgm:prSet>
      <dgm:spPr/>
    </dgm:pt>
    <dgm:pt modelId="{18391665-86DC-4683-9B56-FB3B84D6F24B}" type="pres">
      <dgm:prSet presAssocID="{8D75F85E-F63A-40DF-9D25-1F5F70BC80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B7E2BD-CF3A-47EB-829D-113C96FFB56E}" type="pres">
      <dgm:prSet presAssocID="{84551BD7-6DA1-428B-A25F-F2DA4C51608B}" presName="spacer" presStyleCnt="0"/>
      <dgm:spPr/>
    </dgm:pt>
    <dgm:pt modelId="{E83F06E3-0606-4BB7-903B-295B08D4F3D1}" type="pres">
      <dgm:prSet presAssocID="{C9A342A8-9B28-4C89-B077-920A1628A3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D1ECB5-5673-4F5A-A4E1-211D6EF2893E}" type="pres">
      <dgm:prSet presAssocID="{0B187678-525A-4B6E-A0D9-9E45775C87D8}" presName="spacer" presStyleCnt="0"/>
      <dgm:spPr/>
    </dgm:pt>
    <dgm:pt modelId="{C12BC9D8-D594-4C10-91B7-15E7801B03C6}" type="pres">
      <dgm:prSet presAssocID="{5C317482-D3EF-456D-B5C1-AF71B28684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2F5A61-0858-4365-948B-2E559EC549FD}" type="pres">
      <dgm:prSet presAssocID="{89E83CC8-1D50-4C3D-8CBC-25A8FA5B34F0}" presName="spacer" presStyleCnt="0"/>
      <dgm:spPr/>
    </dgm:pt>
    <dgm:pt modelId="{4872B086-9DDC-46AA-856F-D9CF8220F10B}" type="pres">
      <dgm:prSet presAssocID="{7C962525-47F4-461A-96B1-CA954CE61C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20AF65-1896-4A16-A64B-ABB488EED5AC}" type="pres">
      <dgm:prSet presAssocID="{8D8B2BB3-4CC1-44EA-9CC6-590F885ADF8B}" presName="spacer" presStyleCnt="0"/>
      <dgm:spPr/>
    </dgm:pt>
    <dgm:pt modelId="{B1EAB60C-93FD-42E3-839A-83D4A0BFE72F}" type="pres">
      <dgm:prSet presAssocID="{FA256084-63C7-43C1-A574-65F3C55B21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D70BC43E-2E14-41E8-8271-A30655AFAF46}" srcId="{5FC6B603-8889-4BE8-BB30-D0AF168FBB4D}" destId="{FA256084-63C7-43C1-A574-65F3C55B2190}" srcOrd="4" destOrd="0" parTransId="{6DE7CB1A-43ED-4CBA-9D23-065D88354D0D}" sibTransId="{EBF73931-87EE-451F-93A0-F79850D7B024}"/>
    <dgm:cxn modelId="{91284163-B780-4129-BDD8-4EE47FE2A145}" type="presOf" srcId="{FA256084-63C7-43C1-A574-65F3C55B2190}" destId="{B1EAB60C-93FD-42E3-839A-83D4A0BFE72F}" srcOrd="0" destOrd="0" presId="urn:microsoft.com/office/officeart/2005/8/layout/vList2"/>
    <dgm:cxn modelId="{06E80548-0557-4C40-BAA1-00BB9E013F7C}" type="presOf" srcId="{C9A342A8-9B28-4C89-B077-920A1628A310}" destId="{E83F06E3-0606-4BB7-903B-295B08D4F3D1}" srcOrd="0" destOrd="0" presId="urn:microsoft.com/office/officeart/2005/8/layout/vList2"/>
    <dgm:cxn modelId="{B868DB71-772C-4858-9645-D8C6157869C3}" type="presOf" srcId="{8D75F85E-F63A-40DF-9D25-1F5F70BC80D8}" destId="{18391665-86DC-4683-9B56-FB3B84D6F24B}" srcOrd="0" destOrd="0" presId="urn:microsoft.com/office/officeart/2005/8/layout/vList2"/>
    <dgm:cxn modelId="{100A298E-6303-4003-855E-9E72F297C2B2}" type="presOf" srcId="{5C317482-D3EF-456D-B5C1-AF71B28684EF}" destId="{C12BC9D8-D594-4C10-91B7-15E7801B03C6}" srcOrd="0" destOrd="0" presId="urn:microsoft.com/office/officeart/2005/8/layout/vList2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DD8A53B4-BB37-4936-9954-A6C985D653D7}" type="presOf" srcId="{7C962525-47F4-461A-96B1-CA954CE61C06}" destId="{4872B086-9DDC-46AA-856F-D9CF8220F10B}" srcOrd="0" destOrd="0" presId="urn:microsoft.com/office/officeart/2005/8/layout/vList2"/>
    <dgm:cxn modelId="{DA517CB5-249B-40B1-9B0F-5895C7E53F59}" type="presOf" srcId="{5FC6B603-8889-4BE8-BB30-D0AF168FBB4D}" destId="{371EDEC5-4F10-42E4-8807-8EA198DE1DDC}" srcOrd="0" destOrd="0" presId="urn:microsoft.com/office/officeart/2005/8/layout/vList2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9AD3F2AC-5BA6-45CB-8D40-8047A31714B9}" type="presParOf" srcId="{371EDEC5-4F10-42E4-8807-8EA198DE1DDC}" destId="{18391665-86DC-4683-9B56-FB3B84D6F24B}" srcOrd="0" destOrd="0" presId="urn:microsoft.com/office/officeart/2005/8/layout/vList2"/>
    <dgm:cxn modelId="{68F0CA00-2B1C-4B33-87D4-3C4355951E06}" type="presParOf" srcId="{371EDEC5-4F10-42E4-8807-8EA198DE1DDC}" destId="{24B7E2BD-CF3A-47EB-829D-113C96FFB56E}" srcOrd="1" destOrd="0" presId="urn:microsoft.com/office/officeart/2005/8/layout/vList2"/>
    <dgm:cxn modelId="{061482A2-FEE9-4EF2-A276-68D951893A38}" type="presParOf" srcId="{371EDEC5-4F10-42E4-8807-8EA198DE1DDC}" destId="{E83F06E3-0606-4BB7-903B-295B08D4F3D1}" srcOrd="2" destOrd="0" presId="urn:microsoft.com/office/officeart/2005/8/layout/vList2"/>
    <dgm:cxn modelId="{9C22716E-C3E6-445F-97A4-F1F73E0EB7D9}" type="presParOf" srcId="{371EDEC5-4F10-42E4-8807-8EA198DE1DDC}" destId="{92D1ECB5-5673-4F5A-A4E1-211D6EF2893E}" srcOrd="3" destOrd="0" presId="urn:microsoft.com/office/officeart/2005/8/layout/vList2"/>
    <dgm:cxn modelId="{735A7483-338B-464F-BC12-825573CB086A}" type="presParOf" srcId="{371EDEC5-4F10-42E4-8807-8EA198DE1DDC}" destId="{C12BC9D8-D594-4C10-91B7-15E7801B03C6}" srcOrd="4" destOrd="0" presId="urn:microsoft.com/office/officeart/2005/8/layout/vList2"/>
    <dgm:cxn modelId="{59715A70-C997-4243-874F-C2EA80D5E995}" type="presParOf" srcId="{371EDEC5-4F10-42E4-8807-8EA198DE1DDC}" destId="{682F5A61-0858-4365-948B-2E559EC549FD}" srcOrd="5" destOrd="0" presId="urn:microsoft.com/office/officeart/2005/8/layout/vList2"/>
    <dgm:cxn modelId="{BF34AE66-0B39-4BDE-8A87-A292B47A5F50}" type="presParOf" srcId="{371EDEC5-4F10-42E4-8807-8EA198DE1DDC}" destId="{4872B086-9DDC-46AA-856F-D9CF8220F10B}" srcOrd="6" destOrd="0" presId="urn:microsoft.com/office/officeart/2005/8/layout/vList2"/>
    <dgm:cxn modelId="{2AEC6277-5B08-4583-ADE7-22E3D8CC5CD5}" type="presParOf" srcId="{371EDEC5-4F10-42E4-8807-8EA198DE1DDC}" destId="{8520AF65-1896-4A16-A64B-ABB488EED5AC}" srcOrd="7" destOrd="0" presId="urn:microsoft.com/office/officeart/2005/8/layout/vList2"/>
    <dgm:cxn modelId="{6AA7BE1C-14DF-43A2-B555-52354761E8EB}" type="presParOf" srcId="{371EDEC5-4F10-42E4-8807-8EA198DE1DDC}" destId="{B1EAB60C-93FD-42E3-839A-83D4A0BFE7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1CB49B-E913-4EE0-8538-3E04D76873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B13DA1-5ECD-433C-9CD0-B804AD985D6C}">
      <dgm:prSet/>
      <dgm:spPr/>
      <dgm:t>
        <a:bodyPr/>
        <a:lstStyle/>
        <a:p>
          <a:r>
            <a:rPr lang="en-US"/>
            <a:t>Power Efficiency</a:t>
          </a:r>
        </a:p>
      </dgm:t>
    </dgm:pt>
    <dgm:pt modelId="{8E7EA9D5-C644-460E-A0A4-1B9549883141}" type="parTrans" cxnId="{2DCF5248-EAC0-4979-B6D3-295D8D235F82}">
      <dgm:prSet/>
      <dgm:spPr/>
      <dgm:t>
        <a:bodyPr/>
        <a:lstStyle/>
        <a:p>
          <a:endParaRPr lang="en-US"/>
        </a:p>
      </dgm:t>
    </dgm:pt>
    <dgm:pt modelId="{19AE8750-CACA-4E1A-8939-E133B4FC3961}" type="sibTrans" cxnId="{2DCF5248-EAC0-4979-B6D3-295D8D235F82}">
      <dgm:prSet/>
      <dgm:spPr/>
      <dgm:t>
        <a:bodyPr/>
        <a:lstStyle/>
        <a:p>
          <a:endParaRPr lang="en-US"/>
        </a:p>
      </dgm:t>
    </dgm:pt>
    <dgm:pt modelId="{F571E163-25EE-4FB3-A6DA-141AA2DC90E0}">
      <dgm:prSet/>
      <dgm:spPr/>
      <dgm:t>
        <a:bodyPr/>
        <a:lstStyle/>
        <a:p>
          <a:r>
            <a:rPr lang="en-US"/>
            <a:t>Performance</a:t>
          </a:r>
        </a:p>
      </dgm:t>
    </dgm:pt>
    <dgm:pt modelId="{6D30E8DC-BDB7-4E6B-B2D4-77C86013F1B4}" type="parTrans" cxnId="{BEB659E2-5180-4F97-A2D8-EC6F2D5664D5}">
      <dgm:prSet/>
      <dgm:spPr/>
      <dgm:t>
        <a:bodyPr/>
        <a:lstStyle/>
        <a:p>
          <a:endParaRPr lang="en-US"/>
        </a:p>
      </dgm:t>
    </dgm:pt>
    <dgm:pt modelId="{652873B0-A6E3-4FC5-A6ED-96FC713C9404}" type="sibTrans" cxnId="{BEB659E2-5180-4F97-A2D8-EC6F2D5664D5}">
      <dgm:prSet/>
      <dgm:spPr/>
      <dgm:t>
        <a:bodyPr/>
        <a:lstStyle/>
        <a:p>
          <a:endParaRPr lang="en-US"/>
        </a:p>
      </dgm:t>
    </dgm:pt>
    <dgm:pt modelId="{4F21E434-923B-4CEA-9611-BE93694C7516}">
      <dgm:prSet/>
      <dgm:spPr/>
      <dgm:t>
        <a:bodyPr/>
        <a:lstStyle/>
        <a:p>
          <a:r>
            <a:rPr lang="en-US"/>
            <a:t>Scalability</a:t>
          </a:r>
        </a:p>
      </dgm:t>
    </dgm:pt>
    <dgm:pt modelId="{3E777D02-D1AE-4D8C-8687-736722CFB76D}" type="parTrans" cxnId="{1625BB22-C554-4A79-B370-6FCD553CEFA0}">
      <dgm:prSet/>
      <dgm:spPr/>
      <dgm:t>
        <a:bodyPr/>
        <a:lstStyle/>
        <a:p>
          <a:endParaRPr lang="en-US"/>
        </a:p>
      </dgm:t>
    </dgm:pt>
    <dgm:pt modelId="{5F9643C3-B828-4A8B-AA78-E62614DB858E}" type="sibTrans" cxnId="{1625BB22-C554-4A79-B370-6FCD553CEFA0}">
      <dgm:prSet/>
      <dgm:spPr/>
      <dgm:t>
        <a:bodyPr/>
        <a:lstStyle/>
        <a:p>
          <a:endParaRPr lang="en-US"/>
        </a:p>
      </dgm:t>
    </dgm:pt>
    <dgm:pt modelId="{618627B8-9277-4294-95CA-8B899FC4581A}">
      <dgm:prSet/>
      <dgm:spPr/>
      <dgm:t>
        <a:bodyPr/>
        <a:lstStyle/>
        <a:p>
          <a:r>
            <a:rPr lang="en-US"/>
            <a:t>Compatibility</a:t>
          </a:r>
        </a:p>
      </dgm:t>
    </dgm:pt>
    <dgm:pt modelId="{294B91B9-49AF-433A-BFCA-64855B2C623F}" type="parTrans" cxnId="{5BED4D52-33D2-4E6A-A2F9-5B7314D515D0}">
      <dgm:prSet/>
      <dgm:spPr/>
      <dgm:t>
        <a:bodyPr/>
        <a:lstStyle/>
        <a:p>
          <a:endParaRPr lang="en-US"/>
        </a:p>
      </dgm:t>
    </dgm:pt>
    <dgm:pt modelId="{AD1FF09E-C747-494A-A1AA-24C9DB6BDF88}" type="sibTrans" cxnId="{5BED4D52-33D2-4E6A-A2F9-5B7314D515D0}">
      <dgm:prSet/>
      <dgm:spPr/>
      <dgm:t>
        <a:bodyPr/>
        <a:lstStyle/>
        <a:p>
          <a:endParaRPr lang="en-US"/>
        </a:p>
      </dgm:t>
    </dgm:pt>
    <dgm:pt modelId="{6E18DCEB-3336-45E7-8A58-2842F5C20CDD}" type="pres">
      <dgm:prSet presAssocID="{141CB49B-E913-4EE0-8538-3E04D76873DF}" presName="linear" presStyleCnt="0">
        <dgm:presLayoutVars>
          <dgm:animLvl val="lvl"/>
          <dgm:resizeHandles val="exact"/>
        </dgm:presLayoutVars>
      </dgm:prSet>
      <dgm:spPr/>
    </dgm:pt>
    <dgm:pt modelId="{2DCBBBF4-8BA5-4E1A-8D09-0166A2582AA7}" type="pres">
      <dgm:prSet presAssocID="{44B13DA1-5ECD-433C-9CD0-B804AD985D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A0565E-479F-497A-8942-954683D7327E}" type="pres">
      <dgm:prSet presAssocID="{19AE8750-CACA-4E1A-8939-E133B4FC3961}" presName="spacer" presStyleCnt="0"/>
      <dgm:spPr/>
    </dgm:pt>
    <dgm:pt modelId="{178AA465-3C38-45AC-B7C7-A73A41B8AA07}" type="pres">
      <dgm:prSet presAssocID="{F571E163-25EE-4FB3-A6DA-141AA2DC90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8B0C17-DF87-4865-8D8C-AFBD5491B3B3}" type="pres">
      <dgm:prSet presAssocID="{652873B0-A6E3-4FC5-A6ED-96FC713C9404}" presName="spacer" presStyleCnt="0"/>
      <dgm:spPr/>
    </dgm:pt>
    <dgm:pt modelId="{5AACB1CC-14B9-4AE0-B04B-3972035023D9}" type="pres">
      <dgm:prSet presAssocID="{4F21E434-923B-4CEA-9611-BE93694C75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CA8DA3-BE31-4E34-BA30-E028478F3E98}" type="pres">
      <dgm:prSet presAssocID="{5F9643C3-B828-4A8B-AA78-E62614DB858E}" presName="spacer" presStyleCnt="0"/>
      <dgm:spPr/>
    </dgm:pt>
    <dgm:pt modelId="{45991534-9626-4A8B-B765-E631770B5D07}" type="pres">
      <dgm:prSet presAssocID="{618627B8-9277-4294-95CA-8B899FC458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25BB22-C554-4A79-B370-6FCD553CEFA0}" srcId="{141CB49B-E913-4EE0-8538-3E04D76873DF}" destId="{4F21E434-923B-4CEA-9611-BE93694C7516}" srcOrd="2" destOrd="0" parTransId="{3E777D02-D1AE-4D8C-8687-736722CFB76D}" sibTransId="{5F9643C3-B828-4A8B-AA78-E62614DB858E}"/>
    <dgm:cxn modelId="{FEC99A23-7946-4AE7-AE07-82B14A60D42A}" type="presOf" srcId="{4F21E434-923B-4CEA-9611-BE93694C7516}" destId="{5AACB1CC-14B9-4AE0-B04B-3972035023D9}" srcOrd="0" destOrd="0" presId="urn:microsoft.com/office/officeart/2005/8/layout/vList2"/>
    <dgm:cxn modelId="{F9488245-3658-40E7-9BFF-5A5F0696B887}" type="presOf" srcId="{618627B8-9277-4294-95CA-8B899FC4581A}" destId="{45991534-9626-4A8B-B765-E631770B5D07}" srcOrd="0" destOrd="0" presId="urn:microsoft.com/office/officeart/2005/8/layout/vList2"/>
    <dgm:cxn modelId="{2DCF5248-EAC0-4979-B6D3-295D8D235F82}" srcId="{141CB49B-E913-4EE0-8538-3E04D76873DF}" destId="{44B13DA1-5ECD-433C-9CD0-B804AD985D6C}" srcOrd="0" destOrd="0" parTransId="{8E7EA9D5-C644-460E-A0A4-1B9549883141}" sibTransId="{19AE8750-CACA-4E1A-8939-E133B4FC3961}"/>
    <dgm:cxn modelId="{5BED4D52-33D2-4E6A-A2F9-5B7314D515D0}" srcId="{141CB49B-E913-4EE0-8538-3E04D76873DF}" destId="{618627B8-9277-4294-95CA-8B899FC4581A}" srcOrd="3" destOrd="0" parTransId="{294B91B9-49AF-433A-BFCA-64855B2C623F}" sibTransId="{AD1FF09E-C747-494A-A1AA-24C9DB6BDF88}"/>
    <dgm:cxn modelId="{BAF4E992-0EAD-4556-8B66-000A0C01EA56}" type="presOf" srcId="{44B13DA1-5ECD-433C-9CD0-B804AD985D6C}" destId="{2DCBBBF4-8BA5-4E1A-8D09-0166A2582AA7}" srcOrd="0" destOrd="0" presId="urn:microsoft.com/office/officeart/2005/8/layout/vList2"/>
    <dgm:cxn modelId="{990A61D1-E102-467A-9E76-764648FD40FD}" type="presOf" srcId="{F571E163-25EE-4FB3-A6DA-141AA2DC90E0}" destId="{178AA465-3C38-45AC-B7C7-A73A41B8AA07}" srcOrd="0" destOrd="0" presId="urn:microsoft.com/office/officeart/2005/8/layout/vList2"/>
    <dgm:cxn modelId="{BEB659E2-5180-4F97-A2D8-EC6F2D5664D5}" srcId="{141CB49B-E913-4EE0-8538-3E04D76873DF}" destId="{F571E163-25EE-4FB3-A6DA-141AA2DC90E0}" srcOrd="1" destOrd="0" parTransId="{6D30E8DC-BDB7-4E6B-B2D4-77C86013F1B4}" sibTransId="{652873B0-A6E3-4FC5-A6ED-96FC713C9404}"/>
    <dgm:cxn modelId="{4AE4D8F4-BDC7-430A-8313-ECCCC7323D79}" type="presOf" srcId="{141CB49B-E913-4EE0-8538-3E04D76873DF}" destId="{6E18DCEB-3336-45E7-8A58-2842F5C20CDD}" srcOrd="0" destOrd="0" presId="urn:microsoft.com/office/officeart/2005/8/layout/vList2"/>
    <dgm:cxn modelId="{6EE29992-4D8A-443B-ABF7-87914753C67A}" type="presParOf" srcId="{6E18DCEB-3336-45E7-8A58-2842F5C20CDD}" destId="{2DCBBBF4-8BA5-4E1A-8D09-0166A2582AA7}" srcOrd="0" destOrd="0" presId="urn:microsoft.com/office/officeart/2005/8/layout/vList2"/>
    <dgm:cxn modelId="{2099EC0A-CF8C-4A5F-831C-8BC8DAA7BE6B}" type="presParOf" srcId="{6E18DCEB-3336-45E7-8A58-2842F5C20CDD}" destId="{74A0565E-479F-497A-8942-954683D7327E}" srcOrd="1" destOrd="0" presId="urn:microsoft.com/office/officeart/2005/8/layout/vList2"/>
    <dgm:cxn modelId="{CE030BEA-CE98-4C09-8D57-9E3E2CA1587B}" type="presParOf" srcId="{6E18DCEB-3336-45E7-8A58-2842F5C20CDD}" destId="{178AA465-3C38-45AC-B7C7-A73A41B8AA07}" srcOrd="2" destOrd="0" presId="urn:microsoft.com/office/officeart/2005/8/layout/vList2"/>
    <dgm:cxn modelId="{2D07130A-D171-413C-A62F-73458C72A5C9}" type="presParOf" srcId="{6E18DCEB-3336-45E7-8A58-2842F5C20CDD}" destId="{118B0C17-DF87-4865-8D8C-AFBD5491B3B3}" srcOrd="3" destOrd="0" presId="urn:microsoft.com/office/officeart/2005/8/layout/vList2"/>
    <dgm:cxn modelId="{60A8BBFC-2791-4643-AEEB-D280153BE60F}" type="presParOf" srcId="{6E18DCEB-3336-45E7-8A58-2842F5C20CDD}" destId="{5AACB1CC-14B9-4AE0-B04B-3972035023D9}" srcOrd="4" destOrd="0" presId="urn:microsoft.com/office/officeart/2005/8/layout/vList2"/>
    <dgm:cxn modelId="{F72B296B-18DE-4116-AB04-DEDEF5D40353}" type="presParOf" srcId="{6E18DCEB-3336-45E7-8A58-2842F5C20CDD}" destId="{2CCA8DA3-BE31-4E34-BA30-E028478F3E98}" srcOrd="5" destOrd="0" presId="urn:microsoft.com/office/officeart/2005/8/layout/vList2"/>
    <dgm:cxn modelId="{8AE34323-3369-4A17-A857-FCC294D4682B}" type="presParOf" srcId="{6E18DCEB-3336-45E7-8A58-2842F5C20CDD}" destId="{45991534-9626-4A8B-B765-E631770B5D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Mahnoor Maleeka:</a:t>
          </a:r>
          <a:endParaRPr lang="en-US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36FB6E36-9DF4-4D72-A0F7-6CCE10675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</a:t>
          </a:r>
        </a:p>
      </dgm:t>
    </dgm:pt>
    <dgm:pt modelId="{B090B720-57DB-4941-A0D6-A0D4AA97201D}" type="parTrans" cxnId="{0453FED3-31FE-4E57-826B-C4905F743243}">
      <dgm:prSet/>
      <dgm:spPr/>
      <dgm:t>
        <a:bodyPr/>
        <a:lstStyle/>
        <a:p>
          <a:endParaRPr lang="en-US"/>
        </a:p>
      </dgm:t>
    </dgm:pt>
    <dgm:pt modelId="{3435B2F3-7A78-470F-80C7-81B7AE7DE0DC}" type="sibTrans" cxnId="{0453FED3-31FE-4E57-826B-C4905F743243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0453FED3-31FE-4E57-826B-C4905F743243}" srcId="{F88C6CE8-DA83-44DF-A56B-CCC2661AC2F7}" destId="{36FB6E36-9DF4-4D72-A0F7-6CCE10675335}" srcOrd="2" destOrd="0" parTransId="{B090B720-57DB-4941-A0D6-A0D4AA97201D}" sibTransId="{3435B2F3-7A78-470F-80C7-81B7AE7DE0DC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C884A3FF-944B-4220-A97B-87173EBCFA12}" type="presOf" srcId="{36FB6E36-9DF4-4D72-A0F7-6CCE10675335}" destId="{78CF576C-0DEB-4415-B17E-BB53ECA9159D}" srcOrd="0" destOrd="2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Consultations</a:t>
          </a:r>
          <a:r>
            <a:rPr lang="en-US" sz="3200" kern="120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665-86DC-4683-9B56-FB3B84D6F24B}">
      <dsp:nvSpPr>
        <dsp:cNvPr id="0" name=""/>
        <dsp:cNvSpPr/>
      </dsp:nvSpPr>
      <dsp:spPr>
        <a:xfrm>
          <a:off x="0" y="52386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Custom ISA</a:t>
          </a:r>
        </a:p>
      </dsp:txBody>
      <dsp:txXfrm>
        <a:off x="33955" y="86341"/>
        <a:ext cx="9600599" cy="627655"/>
      </dsp:txXfrm>
    </dsp:sp>
    <dsp:sp modelId="{E83F06E3-0606-4BB7-903B-295B08D4F3D1}">
      <dsp:nvSpPr>
        <dsp:cNvPr id="0" name=""/>
        <dsp:cNvSpPr/>
      </dsp:nvSpPr>
      <dsp:spPr>
        <a:xfrm>
          <a:off x="0" y="831471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Matrix MAC Intr.</a:t>
          </a:r>
        </a:p>
      </dsp:txBody>
      <dsp:txXfrm>
        <a:off x="33955" y="865426"/>
        <a:ext cx="9600599" cy="627655"/>
      </dsp:txXfrm>
    </dsp:sp>
    <dsp:sp modelId="{C12BC9D8-D594-4C10-91B7-15E7801B03C6}">
      <dsp:nvSpPr>
        <dsp:cNvPr id="0" name=""/>
        <dsp:cNvSpPr/>
      </dsp:nvSpPr>
      <dsp:spPr>
        <a:xfrm>
          <a:off x="0" y="1610556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Pipelining</a:t>
          </a:r>
        </a:p>
      </dsp:txBody>
      <dsp:txXfrm>
        <a:off x="33955" y="1644511"/>
        <a:ext cx="9600599" cy="627655"/>
      </dsp:txXfrm>
    </dsp:sp>
    <dsp:sp modelId="{4872B086-9DDC-46AA-856F-D9CF8220F10B}">
      <dsp:nvSpPr>
        <dsp:cNvPr id="0" name=""/>
        <dsp:cNvSpPr/>
      </dsp:nvSpPr>
      <dsp:spPr>
        <a:xfrm>
          <a:off x="0" y="2389642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Instruction Parallelism</a:t>
          </a:r>
        </a:p>
      </dsp:txBody>
      <dsp:txXfrm>
        <a:off x="33955" y="2423597"/>
        <a:ext cx="9600599" cy="627655"/>
      </dsp:txXfrm>
    </dsp:sp>
    <dsp:sp modelId="{B1EAB60C-93FD-42E3-839A-83D4A0BFE72F}">
      <dsp:nvSpPr>
        <dsp:cNvPr id="0" name=""/>
        <dsp:cNvSpPr/>
      </dsp:nvSpPr>
      <dsp:spPr>
        <a:xfrm>
          <a:off x="0" y="3168727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FPGA Implementations</a:t>
          </a:r>
        </a:p>
      </dsp:txBody>
      <dsp:txXfrm>
        <a:off x="33955" y="3202682"/>
        <a:ext cx="9600599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BBBF4-8BA5-4E1A-8D09-0166A2582AA7}">
      <dsp:nvSpPr>
        <dsp:cNvPr id="0" name=""/>
        <dsp:cNvSpPr/>
      </dsp:nvSpPr>
      <dsp:spPr>
        <a:xfrm>
          <a:off x="0" y="749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Power Efficiency</a:t>
          </a:r>
        </a:p>
      </dsp:txBody>
      <dsp:txXfrm>
        <a:off x="43321" y="44070"/>
        <a:ext cx="9101222" cy="800803"/>
      </dsp:txXfrm>
    </dsp:sp>
    <dsp:sp modelId="{178AA465-3C38-45AC-B7C7-A73A41B8AA07}">
      <dsp:nvSpPr>
        <dsp:cNvPr id="0" name=""/>
        <dsp:cNvSpPr/>
      </dsp:nvSpPr>
      <dsp:spPr>
        <a:xfrm>
          <a:off x="0" y="994754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Performance</a:t>
          </a:r>
        </a:p>
      </dsp:txBody>
      <dsp:txXfrm>
        <a:off x="43321" y="1038075"/>
        <a:ext cx="9101222" cy="800803"/>
      </dsp:txXfrm>
    </dsp:sp>
    <dsp:sp modelId="{5AACB1CC-14B9-4AE0-B04B-3972035023D9}">
      <dsp:nvSpPr>
        <dsp:cNvPr id="0" name=""/>
        <dsp:cNvSpPr/>
      </dsp:nvSpPr>
      <dsp:spPr>
        <a:xfrm>
          <a:off x="0" y="1988759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Scalability</a:t>
          </a:r>
        </a:p>
      </dsp:txBody>
      <dsp:txXfrm>
        <a:off x="43321" y="2032080"/>
        <a:ext cx="9101222" cy="800803"/>
      </dsp:txXfrm>
    </dsp:sp>
    <dsp:sp modelId="{45991534-9626-4A8B-B765-E631770B5D07}">
      <dsp:nvSpPr>
        <dsp:cNvPr id="0" name=""/>
        <dsp:cNvSpPr/>
      </dsp:nvSpPr>
      <dsp:spPr>
        <a:xfrm>
          <a:off x="0" y="2982764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Compatibility</a:t>
          </a:r>
        </a:p>
      </dsp:txBody>
      <dsp:txXfrm>
        <a:off x="43321" y="3026085"/>
        <a:ext cx="9101222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85713"/>
          <a:ext cx="731659" cy="60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98574"/>
          <a:ext cx="2090456" cy="26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Saad Khan:</a:t>
          </a:r>
          <a:endParaRPr lang="en-US" sz="1600" kern="1200" dirty="0"/>
        </a:p>
      </dsp:txBody>
      <dsp:txXfrm>
        <a:off x="3476" y="898574"/>
        <a:ext cx="2090456" cy="261174"/>
      </dsp:txXfrm>
    </dsp:sp>
    <dsp:sp modelId="{2E246639-0A1F-4EE2-A9D2-7E8C9D932CB8}">
      <dsp:nvSpPr>
        <dsp:cNvPr id="0" name=""/>
        <dsp:cNvSpPr/>
      </dsp:nvSpPr>
      <dsp:spPr>
        <a:xfrm>
          <a:off x="3476" y="1203057"/>
          <a:ext cx="2090456" cy="120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RISC-V Processor Architecture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Matrix MAC Instruction Module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Hazard’s Solution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Management (Jira and GitHub)</a:t>
          </a:r>
        </a:p>
      </dsp:txBody>
      <dsp:txXfrm>
        <a:off x="3476" y="1203057"/>
        <a:ext cx="2090456" cy="1200650"/>
      </dsp:txXfrm>
    </dsp:sp>
    <dsp:sp modelId="{97AA1B06-996A-4F4F-A09D-82FB012327E9}">
      <dsp:nvSpPr>
        <dsp:cNvPr id="0" name=""/>
        <dsp:cNvSpPr/>
      </dsp:nvSpPr>
      <dsp:spPr>
        <a:xfrm>
          <a:off x="2863178" y="185713"/>
          <a:ext cx="731659" cy="60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98574"/>
          <a:ext cx="2090456" cy="26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Mahnoor Maleeka:</a:t>
          </a:r>
          <a:endParaRPr lang="en-US" sz="1600" kern="1200"/>
        </a:p>
      </dsp:txBody>
      <dsp:txXfrm>
        <a:off x="2459763" y="898574"/>
        <a:ext cx="2090456" cy="261174"/>
      </dsp:txXfrm>
    </dsp:sp>
    <dsp:sp modelId="{78CF576C-0DEB-4415-B17E-BB53ECA9159D}">
      <dsp:nvSpPr>
        <dsp:cNvPr id="0" name=""/>
        <dsp:cNvSpPr/>
      </dsp:nvSpPr>
      <dsp:spPr>
        <a:xfrm>
          <a:off x="2459763" y="1203057"/>
          <a:ext cx="2090456" cy="120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RISC-V Processor Architecture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Pipeline Design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 and Verification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Documentation</a:t>
          </a:r>
        </a:p>
      </dsp:txBody>
      <dsp:txXfrm>
        <a:off x="2459763" y="1203057"/>
        <a:ext cx="2090456" cy="1200650"/>
      </dsp:txXfrm>
    </dsp:sp>
    <dsp:sp modelId="{F001148C-575D-4949-A134-0BECF3D75DA8}">
      <dsp:nvSpPr>
        <dsp:cNvPr id="0" name=""/>
        <dsp:cNvSpPr/>
      </dsp:nvSpPr>
      <dsp:spPr>
        <a:xfrm>
          <a:off x="5193956" y="185713"/>
          <a:ext cx="731659" cy="609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98574"/>
          <a:ext cx="2090456" cy="26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Zaeem Shakir:</a:t>
          </a:r>
          <a:endParaRPr lang="en-US" sz="1600" kern="1200"/>
        </a:p>
      </dsp:txBody>
      <dsp:txXfrm>
        <a:off x="4916049" y="898574"/>
        <a:ext cx="2090456" cy="261174"/>
      </dsp:txXfrm>
    </dsp:sp>
    <dsp:sp modelId="{7C2718DA-7811-4492-AE9E-A0E9289383D6}">
      <dsp:nvSpPr>
        <dsp:cNvPr id="0" name=""/>
        <dsp:cNvSpPr/>
      </dsp:nvSpPr>
      <dsp:spPr>
        <a:xfrm>
          <a:off x="4916049" y="1203057"/>
          <a:ext cx="2090456" cy="120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RISC-V Processor Architecture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Matrix MAC Instruction Module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FPGA Implementation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Performance Optimization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916049" y="1203057"/>
        <a:ext cx="2090456" cy="1200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slides just offer a template.  You may change the color scheme and arrangement of items.  However, the information contained on each slide should be what is mentioned.    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the proposal is accepted/modified,  students will be asked to submit a detailed proposal/vision document as per requirements.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elaborated using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uppercaseguy/FYP--Risc-V-32-bit-Matrix-Ma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Acceleration of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Mr.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               2020487 Mr.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               2020217 Ms. </a:t>
            </a:r>
            <a:r>
              <a:rPr lang="en-US" kern="12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Mahnoor</a:t>
            </a: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</a:t>
            </a:r>
            <a:r>
              <a:rPr lang="en-US" sz="1584" kern="1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Ishaq</a:t>
            </a:r>
            <a:r>
              <a:rPr lang="en-US" sz="1584" kern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 Khan Institute of Engineering Sciences and Technology, Pakistan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24B7DB3-B325-0F43-AA19-78F6AE0338B1}"/>
              </a:ext>
            </a:extLst>
          </p:cNvPr>
          <p:cNvSpPr txBox="1">
            <a:spLocks/>
          </p:cNvSpPr>
          <p:nvPr/>
        </p:nvSpPr>
        <p:spPr>
          <a:xfrm>
            <a:off x="1083896" y="303125"/>
            <a:ext cx="9187864" cy="1266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NON-FUNCTIONAL REQUIREMENTS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9CBE4E4D-F660-A3D7-A960-0BAB94DFDEBD}"/>
              </a:ext>
            </a:extLst>
          </p:cNvPr>
          <p:cNvGraphicFramePr/>
          <p:nvPr/>
        </p:nvGraphicFramePr>
        <p:xfrm>
          <a:off x="1083896" y="1828800"/>
          <a:ext cx="9187864" cy="387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02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A5956C-FBED-4B9B-9A3A-6152486512D8}"/>
              </a:ext>
            </a:extLst>
          </p:cNvPr>
          <p:cNvSpPr/>
          <p:nvPr/>
        </p:nvSpPr>
        <p:spPr>
          <a:xfrm>
            <a:off x="4725025" y="1536366"/>
            <a:ext cx="6678706" cy="410583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FA7CB-42F3-FCB5-C9A3-9ED15E874A67}"/>
              </a:ext>
            </a:extLst>
          </p:cNvPr>
          <p:cNvSpPr txBox="1"/>
          <p:nvPr/>
        </p:nvSpPr>
        <p:spPr>
          <a:xfrm>
            <a:off x="7348249" y="2425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  <a:p>
            <a:pPr algn="ctr"/>
            <a:r>
              <a:rPr lang="en-US" dirty="0"/>
              <a:t>MAC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443F8-2231-71BC-D0CA-ED3E1296AD99}"/>
              </a:ext>
            </a:extLst>
          </p:cNvPr>
          <p:cNvSpPr txBox="1"/>
          <p:nvPr/>
        </p:nvSpPr>
        <p:spPr>
          <a:xfrm>
            <a:off x="7348249" y="3462553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RISC-V</a:t>
            </a:r>
          </a:p>
          <a:p>
            <a:r>
              <a:rPr lang="en-US" dirty="0"/>
              <a:t>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CA284-E2A0-97C2-7A6D-CED3187D4B2F}"/>
              </a:ext>
            </a:extLst>
          </p:cNvPr>
          <p:cNvSpPr txBox="1"/>
          <p:nvPr/>
        </p:nvSpPr>
        <p:spPr>
          <a:xfrm>
            <a:off x="5124912" y="2942952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14D0E8-F2A9-027A-139E-B2A2B9FC067D}"/>
              </a:ext>
            </a:extLst>
          </p:cNvPr>
          <p:cNvSpPr txBox="1"/>
          <p:nvPr/>
        </p:nvSpPr>
        <p:spPr>
          <a:xfrm>
            <a:off x="9412897" y="2942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85571-38CD-0153-3F1C-E267D25808B1}"/>
              </a:ext>
            </a:extLst>
          </p:cNvPr>
          <p:cNvSpPr/>
          <p:nvPr/>
        </p:nvSpPr>
        <p:spPr>
          <a:xfrm>
            <a:off x="7216588" y="2330824"/>
            <a:ext cx="1719129" cy="1881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EB14AF-4BF6-2C36-4FC8-87FD4B7EAB0F}"/>
              </a:ext>
            </a:extLst>
          </p:cNvPr>
          <p:cNvCxnSpPr>
            <a:stCxn id="16" idx="3"/>
          </p:cNvCxnSpPr>
          <p:nvPr/>
        </p:nvCxnSpPr>
        <p:spPr>
          <a:xfrm flipV="1">
            <a:off x="6557170" y="3263153"/>
            <a:ext cx="659418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178487-B29A-D799-41C8-F0A67DD091CB}"/>
              </a:ext>
            </a:extLst>
          </p:cNvPr>
          <p:cNvCxnSpPr>
            <a:endCxn id="17" idx="1"/>
          </p:cNvCxnSpPr>
          <p:nvPr/>
        </p:nvCxnSpPr>
        <p:spPr>
          <a:xfrm>
            <a:off x="8935717" y="3263153"/>
            <a:ext cx="47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C4CD5A-2BA2-55B5-2536-B8954C12C14C}"/>
              </a:ext>
            </a:extLst>
          </p:cNvPr>
          <p:cNvSpPr txBox="1"/>
          <p:nvPr/>
        </p:nvSpPr>
        <p:spPr>
          <a:xfrm>
            <a:off x="7270644" y="1640541"/>
            <a:ext cx="15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306D-FB0A-D38F-F73A-52E138D4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EF349CC3-5727-9159-4071-694BA879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51" y="858525"/>
            <a:ext cx="5711678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594802"/>
              </p:ext>
            </p:extLst>
          </p:nvPr>
        </p:nvGraphicFramePr>
        <p:xfrm>
          <a:off x="970672" y="1825625"/>
          <a:ext cx="10383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117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3519504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3519504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 /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 of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Load Matrix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 Matrix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Load Matrix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Store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 Matrix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Configure FPGA Settings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Optimize Matrix MAC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 Matrix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Error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All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Optimize Matrix MAC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8" r="12708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1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Interoperability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Documentation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27657-9BBC-8F1C-E8B5-F4E912C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95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20185-6EF4-9D90-220F-295A45AE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D3D4-1787-C5A5-561F-36DA9963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Sequence Diagrams</a:t>
            </a:r>
          </a:p>
          <a:p>
            <a:r>
              <a:rPr lang="en-US" dirty="0"/>
              <a:t>Activity Diagrams</a:t>
            </a:r>
          </a:p>
          <a:p>
            <a:r>
              <a:rPr lang="en-US" dirty="0"/>
              <a:t>State Transition Diagrams</a:t>
            </a:r>
          </a:p>
          <a:p>
            <a:r>
              <a:rPr lang="en-US" dirty="0"/>
              <a:t>Component Diagrams</a:t>
            </a:r>
          </a:p>
          <a:p>
            <a:r>
              <a:rPr lang="en-US" dirty="0"/>
              <a:t>ER Schema /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60190-ADC4-B438-6FAD-4AC7F977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D9A65-B8D2-AAB3-EC17-2DED342FD83B}"/>
              </a:ext>
            </a:extLst>
          </p:cNvPr>
          <p:cNvSpPr txBox="1"/>
          <p:nvPr/>
        </p:nvSpPr>
        <p:spPr>
          <a:xfrm>
            <a:off x="2803775" y="1342521"/>
            <a:ext cx="1343966" cy="42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Vivado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FCDA5-797E-FE32-36CC-E7CFC7CA3244}"/>
              </a:ext>
            </a:extLst>
          </p:cNvPr>
          <p:cNvSpPr txBox="1"/>
          <p:nvPr/>
        </p:nvSpPr>
        <p:spPr>
          <a:xfrm>
            <a:off x="8040005" y="1025278"/>
            <a:ext cx="1343966" cy="1193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Risc-V</a:t>
            </a:r>
          </a:p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</a:p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Simulator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21BB9-A90A-10AB-4B2A-804AD9F02B08}"/>
              </a:ext>
            </a:extLst>
          </p:cNvPr>
          <p:cNvSpPr txBox="1"/>
          <p:nvPr/>
        </p:nvSpPr>
        <p:spPr>
          <a:xfrm>
            <a:off x="2480874" y="3701313"/>
            <a:ext cx="1989767" cy="1116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US</a:t>
            </a:r>
            <a:b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Schematics</a:t>
            </a:r>
          </a:p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</a:t>
            </a:r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AFE16-4CF1-5440-274A-6B6D0A4F7662}"/>
              </a:ext>
            </a:extLst>
          </p:cNvPr>
          <p:cNvSpPr txBox="1"/>
          <p:nvPr/>
        </p:nvSpPr>
        <p:spPr>
          <a:xfrm>
            <a:off x="7848010" y="3859933"/>
            <a:ext cx="1989767" cy="740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b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</a:t>
            </a:r>
            <a:endParaRPr lang="en-US" b="1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49F3CC9-E58F-49F8-B1B4-89848A09B22B}"/>
              </a:ext>
            </a:extLst>
          </p:cNvPr>
          <p:cNvCxnSpPr>
            <a:stCxn id="6" idx="1"/>
            <a:endCxn id="6" idx="0"/>
          </p:cNvCxnSpPr>
          <p:nvPr/>
        </p:nvCxnSpPr>
        <p:spPr>
          <a:xfrm rot="10800000" flipH="1">
            <a:off x="2803775" y="1342521"/>
            <a:ext cx="671983" cy="211495"/>
          </a:xfrm>
          <a:prstGeom prst="curvedConnector4">
            <a:avLst>
              <a:gd name="adj1" fmla="val -34019"/>
              <a:gd name="adj2" fmla="val 208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B23F1E-B2DB-FC65-4867-0B65C4D1FA6A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4147741" y="1554015"/>
            <a:ext cx="389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6B2FF2-AD4C-48A1-7C3B-955E6015605D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3475758" y="1765510"/>
            <a:ext cx="4372252" cy="246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05EA4-978A-5117-6A4F-FAC6B69A13F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475758" y="1765510"/>
            <a:ext cx="0" cy="19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16F71E-43B7-B7E2-3776-942CA6CC1A25}"/>
              </a:ext>
            </a:extLst>
          </p:cNvPr>
          <p:cNvSpPr txBox="1"/>
          <p:nvPr/>
        </p:nvSpPr>
        <p:spPr>
          <a:xfrm>
            <a:off x="4793542" y="1104590"/>
            <a:ext cx="2600660" cy="422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Inst. Assembly code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C15C27-45D9-B682-F4E9-F40B7FB135A8}"/>
              </a:ext>
            </a:extLst>
          </p:cNvPr>
          <p:cNvSpPr txBox="1"/>
          <p:nvPr/>
        </p:nvSpPr>
        <p:spPr>
          <a:xfrm rot="1793247">
            <a:off x="4804830" y="2713057"/>
            <a:ext cx="2600660" cy="422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Implementation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63831-486E-E934-D742-FDD18A78247B}"/>
              </a:ext>
            </a:extLst>
          </p:cNvPr>
          <p:cNvSpPr txBox="1"/>
          <p:nvPr/>
        </p:nvSpPr>
        <p:spPr>
          <a:xfrm rot="16200000">
            <a:off x="2487575" y="2627422"/>
            <a:ext cx="1553374" cy="422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Schematics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F9133-4403-0344-A0F4-4C4201B6915A}"/>
              </a:ext>
            </a:extLst>
          </p:cNvPr>
          <p:cNvSpPr txBox="1"/>
          <p:nvPr/>
        </p:nvSpPr>
        <p:spPr>
          <a:xfrm rot="14975241">
            <a:off x="2181543" y="537267"/>
            <a:ext cx="1785422" cy="14400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 defTabSz="1042416">
              <a:spcAft>
                <a:spcPts val="600"/>
              </a:spcAft>
            </a:pPr>
            <a:r>
              <a:rPr lang="en-US" sz="20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Verilog Code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Evaluation Criteria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3012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2010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PLO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Project Management Tool - </a:t>
            </a:r>
            <a:r>
              <a:rPr lang="en-US" sz="5400" b="1" u="sng"/>
              <a:t>JIRA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  <a:latin typeface="Söhne"/>
              </a:rPr>
              <a:t>Benefits</a:t>
            </a:r>
            <a:r>
              <a:rPr lang="en-US" sz="1000" b="0" i="0" dirty="0">
                <a:effectLst/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Issue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Custom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Agile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Documentation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Integration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Reporting and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Release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Collaboration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Customization Options</a:t>
            </a:r>
            <a:endParaRPr lang="en-US" sz="1000" b="1" i="0" dirty="0">
              <a:effectLst/>
              <a:latin typeface="Söhne"/>
            </a:endParaRPr>
          </a:p>
          <a:p>
            <a:r>
              <a:rPr lang="en-US" sz="1000" b="1" i="0" dirty="0">
                <a:effectLst/>
                <a:latin typeface="Söhne"/>
              </a:rPr>
              <a:t>Key Points</a:t>
            </a:r>
            <a:r>
              <a:rPr lang="en-US" sz="1000" b="0" i="0" dirty="0">
                <a:effectLst/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Streamlined task and issue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Customized workflows to match project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Agile planning using Scrum or Kanban 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Organized project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Seamless integration with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Söhne"/>
              </a:rPr>
              <a:t>Real-time reporting and visualization.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Repository - </a:t>
            </a:r>
            <a:r>
              <a:rPr lang="en-US" sz="80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https://github.com/theuppercaseguy/FYP--Risc-V-32-bit-Matrix-Mac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8174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075536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</a:t>
            </a: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D445F-46A6-BE52-F98B-60C575F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E7DE-C5FC-D6FE-2196-24A31993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101" y="4078423"/>
            <a:ext cx="6250213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MAC FPGA Acceleration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Defense: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Speed, Efficiency, Breakthroughs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Faster, Greener, Game-Changer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Innovation in High-Performance Computing</a:t>
            </a:r>
          </a:p>
        </p:txBody>
      </p:sp>
      <p:pic>
        <p:nvPicPr>
          <p:cNvPr id="7" name="Graphic 6" descr="Running">
            <a:extLst>
              <a:ext uri="{FF2B5EF4-FFF2-40B4-BE49-F238E27FC236}">
                <a16:creationId xmlns:a16="http://schemas.microsoft.com/office/drawing/2014/main" id="{7388EB5F-3C33-E654-D9A1-F9BAC228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Running">
            <a:extLst>
              <a:ext uri="{FF2B5EF4-FFF2-40B4-BE49-F238E27FC236}">
                <a16:creationId xmlns:a16="http://schemas.microsoft.com/office/drawing/2014/main" id="{D15EFCE3-6607-4C29-9433-44E937BA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797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/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636</Words>
  <Application>Microsoft Office PowerPoint</Application>
  <PresentationFormat>Widescreen</PresentationFormat>
  <Paragraphs>193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Alegreya Italics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Requirements Gathering Methodology</vt:lpstr>
      <vt:lpstr>Requirements Elicitation Technique(s) Followed</vt:lpstr>
      <vt:lpstr>Project - Assumptions &amp; Constraints</vt:lpstr>
      <vt:lpstr>Requirements Specifications</vt:lpstr>
      <vt:lpstr>PowerPoint Presentation</vt:lpstr>
      <vt:lpstr>PowerPoint Presentation</vt:lpstr>
      <vt:lpstr>Context Diagram / High Level Block Diagram</vt:lpstr>
      <vt:lpstr>Use Case Diagram</vt:lpstr>
      <vt:lpstr>Feature Set Matrix</vt:lpstr>
      <vt:lpstr>Any other external requirements</vt:lpstr>
      <vt:lpstr>Project Design</vt:lpstr>
      <vt:lpstr>System Architecture</vt:lpstr>
      <vt:lpstr>Different UML Diagrams</vt:lpstr>
      <vt:lpstr>COMPONENT DIAGRAM</vt:lpstr>
      <vt:lpstr>Project Management</vt:lpstr>
      <vt:lpstr>Project Management Tool - JIRA</vt:lpstr>
      <vt:lpstr>Project Repository - GITHUB </vt:lpstr>
      <vt:lpstr>Division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6</cp:revision>
  <dcterms:created xsi:type="dcterms:W3CDTF">2021-09-27T08:54:11Z</dcterms:created>
  <dcterms:modified xsi:type="dcterms:W3CDTF">2023-09-30T11:55:54Z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