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1" r:id="rId3"/>
    <p:sldId id="27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65" r:id="rId14"/>
    <p:sldId id="263" r:id="rId15"/>
    <p:sldId id="257" r:id="rId16"/>
    <p:sldId id="258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F30A5-9F7E-4022-886A-A15DCC056EB2}">
          <p14:sldIdLst>
            <p14:sldId id="261"/>
          </p14:sldIdLst>
        </p14:section>
        <p14:section name="Summary Section" id="{A3713A56-1010-4B59-9DFA-4E35C9911060}">
          <p14:sldIdLst>
            <p14:sldId id="274"/>
          </p14:sldIdLst>
        </p14:section>
        <p14:section name="Section 1" id="{4FDFB2E1-98D2-4FAC-B779-0EA70F304AF6}">
          <p14:sldIdLst>
            <p14:sldId id="266"/>
          </p14:sldIdLst>
        </p14:section>
        <p14:section name="Section 2" id="{A56723C9-767E-4940-9334-FDA067BEF4E0}">
          <p14:sldIdLst>
            <p14:sldId id="267"/>
          </p14:sldIdLst>
        </p14:section>
        <p14:section name="Section 3" id="{317D7FC1-085B-4053-8D99-07C303C7D60E}">
          <p14:sldIdLst>
            <p14:sldId id="268"/>
          </p14:sldIdLst>
        </p14:section>
        <p14:section name="Section 4" id="{08E85027-0722-47EA-A916-F1CB1976CEA8}">
          <p14:sldIdLst>
            <p14:sldId id="269"/>
          </p14:sldIdLst>
        </p14:section>
        <p14:section name="Section 5" id="{6A521CE2-DF28-4439-9DC2-45195DF9FA49}">
          <p14:sldIdLst>
            <p14:sldId id="270"/>
          </p14:sldIdLst>
        </p14:section>
        <p14:section name="Section 6" id="{A1976462-0CE7-4102-9791-4DC270AAFD85}">
          <p14:sldIdLst>
            <p14:sldId id="271"/>
          </p14:sldIdLst>
        </p14:section>
        <p14:section name="Section 7" id="{4F871366-7801-4C27-A0A3-A40FA095F177}">
          <p14:sldIdLst>
            <p14:sldId id="272"/>
          </p14:sldIdLst>
        </p14:section>
        <p14:section name="Section 8" id="{3C0C15E4-59F4-4A22-B8F7-70181628C406}">
          <p14:sldIdLst>
            <p14:sldId id="273"/>
          </p14:sldIdLst>
        </p14:section>
        <p14:section name="TEMP" id="{8AB463F8-D369-45F3-A97D-9A9CB1967ABB}">
          <p14:sldIdLst>
            <p14:sldId id="275"/>
            <p14:sldId id="265"/>
            <p14:sldId id="263"/>
            <p14:sldId id="257"/>
            <p14:sldId id="258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5EE"/>
    <a:srgbClr val="404040"/>
    <a:srgbClr val="7F7F7F"/>
    <a:srgbClr val="ED7D31"/>
    <a:srgbClr val="D4D4D4"/>
    <a:srgbClr val="575C12"/>
    <a:srgbClr val="233F4B"/>
    <a:srgbClr val="496777"/>
    <a:srgbClr val="5E7378"/>
    <a:srgbClr val="879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C0678-5E3E-47A0-94FC-891A76E3C94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8B3D-544B-4DAB-A620-5A7F44853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82225-4FF2-4B32-B958-E4CB62F64462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16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A05B-973A-4394-6392-5F32DA5E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046C-9736-7658-BC20-9084A09F0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AF06-37F9-84D1-C8F6-41E0765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8078-E48A-F785-3B44-4B348D72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902C-4E06-DC59-B526-6D483D9E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A31F-ADAF-1A28-FB70-8C7895A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6F2EE-7B7A-B7E4-8D97-D0B66B48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1155-8514-42E9-31EC-5743CE54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BA50-A0BF-10A1-B3FF-F6E9BEC5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B2D4-F082-E547-4E3C-E8349202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7CD60-1325-6058-0F60-8E5D5ADC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8AEBF-B661-FFDD-2690-9D26B513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D020-F91A-AA4B-CD16-B980ACD0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9CC9-56F2-4E91-34A6-2EAB578A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B1D6-D173-33F4-71D3-6B1E4B5E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3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D78E-967C-5EE5-B4CD-E99E7D17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0A2-FF92-F9D8-2D8B-A0D18B73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B672-A433-D53D-88D3-92A64954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D2F2-0EA7-701F-79DE-A9A97668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7FE5D-85C7-00D2-1719-5E96C4C1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1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6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5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FF66-249A-4343-D310-A56FC16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B987-060A-2717-4370-3F28D95D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2243-3B4B-B7F0-28EE-81E3A142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D1316-79C9-C1A3-B933-85D15538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4C9C-AED7-BA7D-EF4C-B87D293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0DF4-F605-BCB7-E82E-E98ABFA6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33B1-55D2-B024-7CBD-06B70E5C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FA64-263E-61CC-2B0A-5175F389A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F7FC-BF05-E704-B3C9-B21D1B9D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A960-BDD5-DA55-BB63-3D9FFD8E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CD206-63FC-3D5A-303B-53057D32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D180-7DC7-BE11-34EB-601C25DC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65BAB-C586-13CB-938F-3D5468D6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39FED-4F59-8D8E-EB33-385E85FC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9989B-D736-4FE7-2B33-4BCEE69E1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181D1-AC74-E038-BDAE-D9B0E3517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8DA4F-6859-5A3A-03FE-79E91784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B2DEE-F060-9BA8-8464-6779CB48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E4813-37B8-1297-159C-412E5CC7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F885-3844-2D2B-DF26-891E0A31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5479B-6F8F-08D1-A404-9BF243E8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DD0C-D6BF-A61E-E757-6955A2F9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599D-06FB-8527-0FE2-1D0F1582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E1ED2-F7C7-6EFD-D41C-2D120246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B316-EAB8-12C8-E9DF-904EB05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F529-FABC-CFF1-CAF9-586408E7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6524-BD43-0D34-A007-24A03A8C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55B1-5127-211E-59B4-E06D0660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D25E-05EE-CE7E-F8C5-63C7C05B9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65F1-08B4-256D-EE6B-F381C47A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59235-BA3E-3D17-2D99-005EB569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58D6-BF26-6032-0A4D-B18F8CB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2D83-AEB4-D1A4-80F8-908434CD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0E3EA-0410-C233-C71B-1213AD624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6F511-8D8A-704A-73C4-B2DB90AA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0AD0-E55A-E348-EBE8-33F18D13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274A-A2B8-4820-27D5-3442D541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2AD07-CB7A-D1FE-2A68-6951A5F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51EDA-5250-F9C1-EB39-D717FD8F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9468-AF42-3898-87D5-2DC2115B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81F5-0B47-070E-28D5-160F369E8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35D44-5A30-46B1-AD7F-53EBAD503F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D8FB-D253-45D3-E25A-EF38014E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A044-DA3B-C907-72CB-5157C4A30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840AF-889C-42DE-A37B-FD1DAF75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3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.xml"/><Relationship Id="rId18" Type="http://schemas.openxmlformats.org/officeDocument/2006/relationships/image" Target="../media/image1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5.xml"/><Relationship Id="rId17" Type="http://schemas.openxmlformats.org/officeDocument/2006/relationships/slide" Target="slide10.xml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bg1">
                <a:lumMod val="83000"/>
              </a:schemeClr>
            </a:gs>
            <a:gs pos="100000">
              <a:schemeClr val="bg2"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A6DA48-ACA9-F653-2B56-C5DB71D19ACA}"/>
              </a:ext>
            </a:extLst>
          </p:cNvPr>
          <p:cNvSpPr txBox="1"/>
          <p:nvPr/>
        </p:nvSpPr>
        <p:spPr>
          <a:xfrm>
            <a:off x="4060992" y="-5581"/>
            <a:ext cx="8127960" cy="6848787"/>
          </a:xfrm>
          <a:custGeom>
            <a:avLst/>
            <a:gdLst>
              <a:gd name="connsiteX0" fmla="*/ 8127960 w 8127960"/>
              <a:gd name="connsiteY0" fmla="*/ 6296640 h 6848787"/>
              <a:gd name="connsiteX1" fmla="*/ 8127960 w 8127960"/>
              <a:gd name="connsiteY1" fmla="*/ 6848786 h 6848787"/>
              <a:gd name="connsiteX2" fmla="*/ 7699180 w 8127960"/>
              <a:gd name="connsiteY2" fmla="*/ 6848786 h 6848787"/>
              <a:gd name="connsiteX3" fmla="*/ 5718247 w 8127960"/>
              <a:gd name="connsiteY3" fmla="*/ 6069513 h 6848787"/>
              <a:gd name="connsiteX4" fmla="*/ 6394992 w 8127960"/>
              <a:gd name="connsiteY4" fmla="*/ 6290500 h 6848787"/>
              <a:gd name="connsiteX5" fmla="*/ 6749813 w 8127960"/>
              <a:gd name="connsiteY5" fmla="*/ 6793819 h 6848787"/>
              <a:gd name="connsiteX6" fmla="*/ 6764932 w 8127960"/>
              <a:gd name="connsiteY6" fmla="*/ 6848787 h 6848787"/>
              <a:gd name="connsiteX7" fmla="*/ 4627744 w 8127960"/>
              <a:gd name="connsiteY7" fmla="*/ 6848786 h 6848787"/>
              <a:gd name="connsiteX8" fmla="*/ 4916938 w 8127960"/>
              <a:gd name="connsiteY8" fmla="*/ 6476387 h 6848787"/>
              <a:gd name="connsiteX9" fmla="*/ 5718247 w 8127960"/>
              <a:gd name="connsiteY9" fmla="*/ 6069513 h 6848787"/>
              <a:gd name="connsiteX10" fmla="*/ 8127960 w 8127960"/>
              <a:gd name="connsiteY10" fmla="*/ 2508927 h 6848787"/>
              <a:gd name="connsiteX11" fmla="*/ 8127960 w 8127960"/>
              <a:gd name="connsiteY11" fmla="*/ 5943773 h 6848787"/>
              <a:gd name="connsiteX12" fmla="*/ 8022078 w 8127960"/>
              <a:gd name="connsiteY12" fmla="*/ 6080118 h 6848787"/>
              <a:gd name="connsiteX13" fmla="*/ 6544023 w 8127960"/>
              <a:gd name="connsiteY13" fmla="*/ 6266005 h 6848787"/>
              <a:gd name="connsiteX14" fmla="*/ 6544025 w 8127960"/>
              <a:gd name="connsiteY14" fmla="*/ 6266004 h 6848787"/>
              <a:gd name="connsiteX15" fmla="*/ 6358137 w 8127960"/>
              <a:gd name="connsiteY15" fmla="*/ 4787951 h 6848787"/>
              <a:gd name="connsiteX16" fmla="*/ 802139 w 8127960"/>
              <a:gd name="connsiteY16" fmla="*/ 1977701 h 6848787"/>
              <a:gd name="connsiteX17" fmla="*/ 1072696 w 8127960"/>
              <a:gd name="connsiteY17" fmla="*/ 2080725 h 6848787"/>
              <a:gd name="connsiteX18" fmla="*/ 1160086 w 8127960"/>
              <a:gd name="connsiteY18" fmla="*/ 2775593 h 6848787"/>
              <a:gd name="connsiteX19" fmla="*/ 886367 w 8127960"/>
              <a:gd name="connsiteY19" fmla="*/ 3128064 h 6848787"/>
              <a:gd name="connsiteX20" fmla="*/ 191499 w 8127960"/>
              <a:gd name="connsiteY20" fmla="*/ 3215453 h 6848787"/>
              <a:gd name="connsiteX21" fmla="*/ 191501 w 8127960"/>
              <a:gd name="connsiteY21" fmla="*/ 3215453 h 6848787"/>
              <a:gd name="connsiteX22" fmla="*/ 104110 w 8127960"/>
              <a:gd name="connsiteY22" fmla="*/ 2520586 h 6848787"/>
              <a:gd name="connsiteX23" fmla="*/ 377829 w 8127960"/>
              <a:gd name="connsiteY23" fmla="*/ 2168114 h 6848787"/>
              <a:gd name="connsiteX24" fmla="*/ 802139 w 8127960"/>
              <a:gd name="connsiteY24" fmla="*/ 1977701 h 6848787"/>
              <a:gd name="connsiteX25" fmla="*/ 6369233 w 8127960"/>
              <a:gd name="connsiteY25" fmla="*/ 0 h 6848787"/>
              <a:gd name="connsiteX26" fmla="*/ 8127960 w 8127960"/>
              <a:gd name="connsiteY26" fmla="*/ 0 h 6848787"/>
              <a:gd name="connsiteX27" fmla="*/ 8127960 w 8127960"/>
              <a:gd name="connsiteY27" fmla="*/ 2347451 h 6848787"/>
              <a:gd name="connsiteX28" fmla="*/ 5879892 w 8127960"/>
              <a:gd name="connsiteY28" fmla="*/ 5242316 h 6848787"/>
              <a:gd name="connsiteX29" fmla="*/ 3895214 w 8127960"/>
              <a:gd name="connsiteY29" fmla="*/ 5491918 h 6848787"/>
              <a:gd name="connsiteX30" fmla="*/ 3895216 w 8127960"/>
              <a:gd name="connsiteY30" fmla="*/ 5491919 h 6848787"/>
              <a:gd name="connsiteX31" fmla="*/ 3645613 w 8127960"/>
              <a:gd name="connsiteY31" fmla="*/ 3507240 h 6848787"/>
              <a:gd name="connsiteX32" fmla="*/ 3601021 w 8127960"/>
              <a:gd name="connsiteY32" fmla="*/ 0 h 6848787"/>
              <a:gd name="connsiteX33" fmla="*/ 6268419 w 8127960"/>
              <a:gd name="connsiteY33" fmla="*/ 0 h 6848787"/>
              <a:gd name="connsiteX34" fmla="*/ 3846149 w 8127960"/>
              <a:gd name="connsiteY34" fmla="*/ 3119189 h 6848787"/>
              <a:gd name="connsiteX35" fmla="*/ 2456497 w 8127960"/>
              <a:gd name="connsiteY35" fmla="*/ 3366840 h 6848787"/>
              <a:gd name="connsiteX36" fmla="*/ 2368097 w 8127960"/>
              <a:gd name="connsiteY36" fmla="*/ 3305077 h 6848787"/>
              <a:gd name="connsiteX37" fmla="*/ 2286369 w 8127960"/>
              <a:gd name="connsiteY37" fmla="*/ 3234723 h 6848787"/>
              <a:gd name="connsiteX38" fmla="*/ 2182210 w 8127960"/>
              <a:gd name="connsiteY38" fmla="*/ 1827023 h 6848787"/>
              <a:gd name="connsiteX39" fmla="*/ 2121911 w 8127960"/>
              <a:gd name="connsiteY39" fmla="*/ 0 h 6848787"/>
              <a:gd name="connsiteX40" fmla="*/ 3375918 w 8127960"/>
              <a:gd name="connsiteY40" fmla="*/ 0 h 6848787"/>
              <a:gd name="connsiteX41" fmla="*/ 1881862 w 8127960"/>
              <a:gd name="connsiteY41" fmla="*/ 1923916 h 6848787"/>
              <a:gd name="connsiteX42" fmla="*/ 1186995 w 8127960"/>
              <a:gd name="connsiteY42" fmla="*/ 2011306 h 6848787"/>
              <a:gd name="connsiteX43" fmla="*/ 1186996 w 8127960"/>
              <a:gd name="connsiteY43" fmla="*/ 2011305 h 6848787"/>
              <a:gd name="connsiteX44" fmla="*/ 1099605 w 8127960"/>
              <a:gd name="connsiteY44" fmla="*/ 1316438 h 684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960" h="6848787">
                <a:moveTo>
                  <a:pt x="8127960" y="6296640"/>
                </a:moveTo>
                <a:lnTo>
                  <a:pt x="8127960" y="6848786"/>
                </a:lnTo>
                <a:lnTo>
                  <a:pt x="7699180" y="6848786"/>
                </a:lnTo>
                <a:close/>
                <a:moveTo>
                  <a:pt x="5718247" y="6069513"/>
                </a:moveTo>
                <a:cubicBezTo>
                  <a:pt x="5954229" y="6062508"/>
                  <a:pt x="6193967" y="6134391"/>
                  <a:pt x="6394992" y="6290500"/>
                </a:cubicBezTo>
                <a:cubicBezTo>
                  <a:pt x="6567298" y="6424308"/>
                  <a:pt x="6686694" y="6600996"/>
                  <a:pt x="6749813" y="6793819"/>
                </a:cubicBezTo>
                <a:lnTo>
                  <a:pt x="6764932" y="6848787"/>
                </a:lnTo>
                <a:lnTo>
                  <a:pt x="4627744" y="6848786"/>
                </a:lnTo>
                <a:lnTo>
                  <a:pt x="4916938" y="6476387"/>
                </a:lnTo>
                <a:cubicBezTo>
                  <a:pt x="5117650" y="6217927"/>
                  <a:pt x="5414843" y="6078518"/>
                  <a:pt x="5718247" y="6069513"/>
                </a:cubicBezTo>
                <a:close/>
                <a:moveTo>
                  <a:pt x="8127960" y="2508927"/>
                </a:moveTo>
                <a:lnTo>
                  <a:pt x="8127960" y="5943773"/>
                </a:lnTo>
                <a:lnTo>
                  <a:pt x="8022078" y="6080118"/>
                </a:lnTo>
                <a:cubicBezTo>
                  <a:pt x="7665256" y="6539603"/>
                  <a:pt x="7003509" y="6622827"/>
                  <a:pt x="6544023" y="6266005"/>
                </a:cubicBezTo>
                <a:lnTo>
                  <a:pt x="6544025" y="6266004"/>
                </a:lnTo>
                <a:cubicBezTo>
                  <a:pt x="6084540" y="5909182"/>
                  <a:pt x="6001316" y="5247436"/>
                  <a:pt x="6358137" y="4787951"/>
                </a:cubicBezTo>
                <a:close/>
                <a:moveTo>
                  <a:pt x="802139" y="1977701"/>
                </a:moveTo>
                <a:cubicBezTo>
                  <a:pt x="897315" y="1984004"/>
                  <a:pt x="991691" y="2017818"/>
                  <a:pt x="1072696" y="2080725"/>
                </a:cubicBezTo>
                <a:cubicBezTo>
                  <a:pt x="1288712" y="2248475"/>
                  <a:pt x="1327837" y="2559579"/>
                  <a:pt x="1160086" y="2775593"/>
                </a:cubicBezTo>
                <a:cubicBezTo>
                  <a:pt x="1068847" y="2893083"/>
                  <a:pt x="977607" y="3010573"/>
                  <a:pt x="886367" y="3128064"/>
                </a:cubicBezTo>
                <a:cubicBezTo>
                  <a:pt x="718616" y="3344077"/>
                  <a:pt x="407513" y="3383203"/>
                  <a:pt x="191499" y="3215453"/>
                </a:cubicBezTo>
                <a:lnTo>
                  <a:pt x="191501" y="3215453"/>
                </a:lnTo>
                <a:cubicBezTo>
                  <a:pt x="-24514" y="3047702"/>
                  <a:pt x="-63640" y="2736600"/>
                  <a:pt x="104110" y="2520586"/>
                </a:cubicBezTo>
                <a:lnTo>
                  <a:pt x="377829" y="2168114"/>
                </a:lnTo>
                <a:cubicBezTo>
                  <a:pt x="482673" y="2033106"/>
                  <a:pt x="643514" y="1967194"/>
                  <a:pt x="802139" y="1977701"/>
                </a:cubicBezTo>
                <a:close/>
                <a:moveTo>
                  <a:pt x="6369233" y="0"/>
                </a:moveTo>
                <a:lnTo>
                  <a:pt x="8127960" y="0"/>
                </a:lnTo>
                <a:lnTo>
                  <a:pt x="8127960" y="2347451"/>
                </a:lnTo>
                <a:lnTo>
                  <a:pt x="5879892" y="5242316"/>
                </a:lnTo>
                <a:cubicBezTo>
                  <a:pt x="5400764" y="5859295"/>
                  <a:pt x="4512193" y="5971046"/>
                  <a:pt x="3895214" y="5491918"/>
                </a:cubicBezTo>
                <a:lnTo>
                  <a:pt x="3895216" y="5491919"/>
                </a:lnTo>
                <a:cubicBezTo>
                  <a:pt x="3278237" y="5012791"/>
                  <a:pt x="3166486" y="4124220"/>
                  <a:pt x="3645613" y="3507240"/>
                </a:cubicBezTo>
                <a:close/>
                <a:moveTo>
                  <a:pt x="3601021" y="0"/>
                </a:moveTo>
                <a:lnTo>
                  <a:pt x="6268419" y="0"/>
                </a:lnTo>
                <a:lnTo>
                  <a:pt x="3846149" y="3119189"/>
                </a:lnTo>
                <a:cubicBezTo>
                  <a:pt x="3511628" y="3549956"/>
                  <a:pt x="2909108" y="3650025"/>
                  <a:pt x="2456497" y="3366840"/>
                </a:cubicBezTo>
                <a:lnTo>
                  <a:pt x="2368097" y="3305077"/>
                </a:lnTo>
                <a:lnTo>
                  <a:pt x="2286369" y="3234723"/>
                </a:lnTo>
                <a:cubicBezTo>
                  <a:pt x="1899928" y="2866326"/>
                  <a:pt x="1847690" y="2257790"/>
                  <a:pt x="2182210" y="1827023"/>
                </a:cubicBezTo>
                <a:close/>
                <a:moveTo>
                  <a:pt x="2121911" y="0"/>
                </a:moveTo>
                <a:lnTo>
                  <a:pt x="3375918" y="0"/>
                </a:lnTo>
                <a:lnTo>
                  <a:pt x="1881862" y="1923916"/>
                </a:lnTo>
                <a:cubicBezTo>
                  <a:pt x="1714112" y="2139930"/>
                  <a:pt x="1403007" y="2179056"/>
                  <a:pt x="1186995" y="2011306"/>
                </a:cubicBezTo>
                <a:lnTo>
                  <a:pt x="1186996" y="2011305"/>
                </a:lnTo>
                <a:cubicBezTo>
                  <a:pt x="970981" y="1843555"/>
                  <a:pt x="931856" y="1532453"/>
                  <a:pt x="1099605" y="1316438"/>
                </a:cubicBezTo>
                <a:close/>
              </a:path>
            </a:pathLst>
          </a:custGeom>
          <a:blipFill dpi="0" rotWithShape="1">
            <a:blip r:embed="rId2"/>
            <a:srcRect/>
            <a:tile tx="488950" ty="-317500" sx="100000" sy="100000" flip="none" algn="b"/>
          </a:blipFill>
          <a:effectLst>
            <a:innerShdw blurRad="1397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2FD784-EC42-180C-2D48-63B6BD109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40" y="722037"/>
            <a:ext cx="1345589" cy="13455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E65D6D-67AA-47D1-A9D8-8CD962FCD327}"/>
              </a:ext>
            </a:extLst>
          </p:cNvPr>
          <p:cNvSpPr txBox="1"/>
          <p:nvPr/>
        </p:nvSpPr>
        <p:spPr>
          <a:xfrm>
            <a:off x="391629" y="2606479"/>
            <a:ext cx="399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INTELLERA: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D243C-74DC-8316-77E6-509496AA96CC}"/>
              </a:ext>
            </a:extLst>
          </p:cNvPr>
          <p:cNvSpPr txBox="1"/>
          <p:nvPr/>
        </p:nvSpPr>
        <p:spPr>
          <a:xfrm>
            <a:off x="391629" y="3452270"/>
            <a:ext cx="56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</a:rPr>
              <a:t>A HARDWARE BASED ACCELERATED RISC V MATRIX MAC PROCESSOR ON FPGA</a:t>
            </a:r>
          </a:p>
        </p:txBody>
      </p:sp>
      <p:sp>
        <p:nvSpPr>
          <p:cNvPr id="28" name="CustomShape 5">
            <a:extLst>
              <a:ext uri="{FF2B5EF4-FFF2-40B4-BE49-F238E27FC236}">
                <a16:creationId xmlns:a16="http://schemas.microsoft.com/office/drawing/2014/main" id="{E72E3F66-8715-2410-31F7-489124C931DE}"/>
              </a:ext>
            </a:extLst>
          </p:cNvPr>
          <p:cNvSpPr/>
          <p:nvPr/>
        </p:nvSpPr>
        <p:spPr>
          <a:xfrm>
            <a:off x="2663824" y="6156039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Faculty of Computer Sciences and Engineering</a:t>
            </a:r>
            <a:b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</a:b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Ghulam Ishaq Khan Institute of Engineering Sciences and Technology, Pakistan</a:t>
            </a:r>
            <a:endParaRPr lang="en-US" sz="1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venir Next LT Pro Demi" panose="020B07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2805D-A113-0109-F8D5-A76D6CFB261B}"/>
              </a:ext>
            </a:extLst>
          </p:cNvPr>
          <p:cNvSpPr txBox="1"/>
          <p:nvPr/>
        </p:nvSpPr>
        <p:spPr>
          <a:xfrm>
            <a:off x="464199" y="4403668"/>
            <a:ext cx="286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96777"/>
                </a:solidFill>
                <a:latin typeface="Avenir Next LT Pro Demi" panose="020B0704020202020204" pitchFamily="34" charset="0"/>
              </a:rPr>
              <a:t>TEAM MEMBERS: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SAAD KHAN (Team Lead)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MAHNOOR MALEEKA</a:t>
            </a:r>
            <a:b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SYED ZAEEM SHAKIR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E1D14-8945-52EB-8FDB-DFE17FFFBB9D}"/>
              </a:ext>
            </a:extLst>
          </p:cNvPr>
          <p:cNvSpPr txBox="1"/>
          <p:nvPr/>
        </p:nvSpPr>
        <p:spPr>
          <a:xfrm>
            <a:off x="3512199" y="4403667"/>
            <a:ext cx="382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96777"/>
                </a:solidFill>
                <a:latin typeface="Avenir Next LT Pro Demi" panose="020B0704020202020204" pitchFamily="34" charset="0"/>
              </a:rPr>
              <a:t>ADVISOR’S</a:t>
            </a:r>
            <a:r>
              <a:rPr lang="en-US" b="1" dirty="0">
                <a:solidFill>
                  <a:srgbClr val="55788C"/>
                </a:solidFill>
                <a:latin typeface="Avenir Next LT Pro Demi" panose="020B07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Dr. FAHAD  BIN MUSLIM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Dr. WAQAR AHMAD           (CO)</a:t>
            </a:r>
            <a:b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Dr. MUHAMMDA TAJ          (CO)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3C7F1-632F-464B-5BEE-71853BBC50E3}"/>
              </a:ext>
            </a:extLst>
          </p:cNvPr>
          <p:cNvSpPr txBox="1"/>
          <p:nvPr/>
        </p:nvSpPr>
        <p:spPr>
          <a:xfrm>
            <a:off x="567860" y="7657007"/>
            <a:ext cx="4918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REQUIREMENTS &amp; PROPOSED DESIGN: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45D222-8EA0-8C38-F5A8-6E6D807339CA}"/>
              </a:ext>
            </a:extLst>
          </p:cNvPr>
          <p:cNvSpPr/>
          <p:nvPr/>
        </p:nvSpPr>
        <p:spPr>
          <a:xfrm>
            <a:off x="4967680" y="10163775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BASIC RISC ISA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1E9DF-5FF3-4EAB-8C8B-4B811C5359B2}"/>
              </a:ext>
            </a:extLst>
          </p:cNvPr>
          <p:cNvSpPr/>
          <p:nvPr/>
        </p:nvSpPr>
        <p:spPr>
          <a:xfrm>
            <a:off x="5785329" y="9278569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FPGA Implementation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EEA791-ED6F-8BAD-AED2-6B535ED2A3A5}"/>
              </a:ext>
            </a:extLst>
          </p:cNvPr>
          <p:cNvSpPr/>
          <p:nvPr/>
        </p:nvSpPr>
        <p:spPr>
          <a:xfrm>
            <a:off x="7155872" y="9278568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Testing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EE31D3-0C09-E4F7-44B3-03282CE12BAF}"/>
              </a:ext>
            </a:extLst>
          </p:cNvPr>
          <p:cNvSpPr/>
          <p:nvPr/>
        </p:nvSpPr>
        <p:spPr>
          <a:xfrm>
            <a:off x="8013605" y="10163774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 MAC ISA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A032A7-62A1-B063-8B16-4189AFC68807}"/>
              </a:ext>
            </a:extLst>
          </p:cNvPr>
          <p:cNvSpPr/>
          <p:nvPr/>
        </p:nvSpPr>
        <p:spPr>
          <a:xfrm>
            <a:off x="8013604" y="11457001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MAC Decoder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D3663-A8F5-177F-2AC1-9F1E077FEBE9}"/>
              </a:ext>
            </a:extLst>
          </p:cNvPr>
          <p:cNvSpPr/>
          <p:nvPr/>
        </p:nvSpPr>
        <p:spPr>
          <a:xfrm>
            <a:off x="7155871" y="12354103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 MAC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20F084-44EA-2D8D-8B5D-29123B1414CF}"/>
              </a:ext>
            </a:extLst>
          </p:cNvPr>
          <p:cNvSpPr/>
          <p:nvPr/>
        </p:nvSpPr>
        <p:spPr>
          <a:xfrm>
            <a:off x="5785329" y="12345737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Hazard Unit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E55CE2-C162-C8BE-241C-B990F5A1BA15}"/>
              </a:ext>
            </a:extLst>
          </p:cNvPr>
          <p:cNvSpPr/>
          <p:nvPr/>
        </p:nvSpPr>
        <p:spPr>
          <a:xfrm>
            <a:off x="4933314" y="11457000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 Stage Pipelining</a:t>
            </a:r>
          </a:p>
        </p:txBody>
      </p:sp>
    </p:spTree>
    <p:extLst>
      <p:ext uri="{BB962C8B-B14F-4D97-AF65-F5344CB8AC3E}">
        <p14:creationId xmlns:p14="http://schemas.microsoft.com/office/powerpoint/2010/main" val="387379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2E05E9-F8F3-95B7-AAD5-2E1BBE29E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3" r="4" b="1938"/>
          <a:stretch/>
        </p:blipFill>
        <p:spPr>
          <a:xfrm>
            <a:off x="6152668" y="71721"/>
            <a:ext cx="2970465" cy="33832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373709-7525-6F71-5562-51332DEDD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9" r="2" b="19536"/>
          <a:stretch/>
        </p:blipFill>
        <p:spPr>
          <a:xfrm>
            <a:off x="82020" y="3460192"/>
            <a:ext cx="2970465" cy="3338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F8507-DDDE-8EB1-36B1-A97278F320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6" r="4" b="7810"/>
          <a:stretch/>
        </p:blipFill>
        <p:spPr>
          <a:xfrm>
            <a:off x="3124349" y="59353"/>
            <a:ext cx="2971800" cy="338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CE6D7-0AA7-82FE-2AAE-B2212E763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13" r="3" b="7967"/>
          <a:stretch/>
        </p:blipFill>
        <p:spPr>
          <a:xfrm>
            <a:off x="80685" y="53800"/>
            <a:ext cx="2971800" cy="3383268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EECD7C-ACB3-8376-0158-ED8FFB944A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" r="-4" b="2547"/>
          <a:stretch/>
        </p:blipFill>
        <p:spPr>
          <a:xfrm>
            <a:off x="9158780" y="71720"/>
            <a:ext cx="2970465" cy="33832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E4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8D3E6-F86B-3E7B-35B2-8231B6E801F4}"/>
              </a:ext>
            </a:extLst>
          </p:cNvPr>
          <p:cNvSpPr txBox="1"/>
          <p:nvPr/>
        </p:nvSpPr>
        <p:spPr>
          <a:xfrm>
            <a:off x="6491653" y="3799272"/>
            <a:ext cx="5193748" cy="637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Avenir Next LT Pro" panose="020B0504020202020204" pitchFamily="34" charset="0"/>
                <a:ea typeface="+mj-ea"/>
                <a:cs typeface="+mj-cs"/>
              </a:rPr>
              <a:t>FPGA IMPLEMENTATION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EFB903-CBA9-4B47-453E-4D25D8CD76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84" r="-3" b="-3"/>
          <a:stretch/>
        </p:blipFill>
        <p:spPr>
          <a:xfrm>
            <a:off x="3134648" y="3460192"/>
            <a:ext cx="2970466" cy="3338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64F1E-AD2C-6E37-EA86-26B8C90A36E6}"/>
              </a:ext>
            </a:extLst>
          </p:cNvPr>
          <p:cNvSpPr txBox="1"/>
          <p:nvPr/>
        </p:nvSpPr>
        <p:spPr>
          <a:xfrm>
            <a:off x="6479648" y="4510585"/>
            <a:ext cx="5366610" cy="175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Next LT Pro" panose="020B0504020202020204" pitchFamily="34" charset="0"/>
              </a:rPr>
              <a:t>BEHAVORIAL SIMULATION</a:t>
            </a:r>
          </a:p>
        </p:txBody>
      </p:sp>
    </p:spTree>
    <p:extLst>
      <p:ext uri="{BB962C8B-B14F-4D97-AF65-F5344CB8AC3E}">
        <p14:creationId xmlns:p14="http://schemas.microsoft.com/office/powerpoint/2010/main" val="404274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07F6E9-390F-5EF7-B942-9BEFFD7A7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90467"/>
              </p:ext>
            </p:extLst>
          </p:nvPr>
        </p:nvGraphicFramePr>
        <p:xfrm>
          <a:off x="2243890" y="1376129"/>
          <a:ext cx="7704220" cy="410574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30566">
                  <a:extLst>
                    <a:ext uri="{9D8B030D-6E8A-4147-A177-3AD203B41FA5}">
                      <a16:colId xmlns:a16="http://schemas.microsoft.com/office/drawing/2014/main" val="919652098"/>
                    </a:ext>
                  </a:extLst>
                </a:gridCol>
                <a:gridCol w="1991218">
                  <a:extLst>
                    <a:ext uri="{9D8B030D-6E8A-4147-A177-3AD203B41FA5}">
                      <a16:colId xmlns:a16="http://schemas.microsoft.com/office/drawing/2014/main" val="3346896855"/>
                    </a:ext>
                  </a:extLst>
                </a:gridCol>
                <a:gridCol w="1991218">
                  <a:extLst>
                    <a:ext uri="{9D8B030D-6E8A-4147-A177-3AD203B41FA5}">
                      <a16:colId xmlns:a16="http://schemas.microsoft.com/office/drawing/2014/main" val="3991789268"/>
                    </a:ext>
                  </a:extLst>
                </a:gridCol>
                <a:gridCol w="1991218">
                  <a:extLst>
                    <a:ext uri="{9D8B030D-6E8A-4147-A177-3AD203B41FA5}">
                      <a16:colId xmlns:a16="http://schemas.microsoft.com/office/drawing/2014/main" val="877414812"/>
                    </a:ext>
                  </a:extLst>
                </a:gridCol>
              </a:tblGrid>
              <a:tr h="52639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PK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Single Cycle Processor </a:t>
                      </a:r>
                      <a:endParaRPr lang="en-PK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 stage Pipelining with Control Unit</a:t>
                      </a:r>
                      <a:endParaRPr lang="en-PK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Processor with Matric MAC</a:t>
                      </a:r>
                      <a:endParaRPr lang="en-PK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76354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Lookup Tables</a:t>
                      </a:r>
                      <a:endParaRPr lang="en-PK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283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6,340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907048"/>
                  </a:ext>
                </a:extLst>
              </a:tr>
              <a:tr h="6019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Flip Flops</a:t>
                      </a:r>
                      <a:endParaRPr lang="en-PK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223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688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62994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LUTRAM</a:t>
                      </a:r>
                      <a:endParaRPr lang="en-PK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77781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DSP</a:t>
                      </a:r>
                      <a:endParaRPr lang="en-PK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71303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  <a:endParaRPr lang="en-PK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322 MHz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322 MHz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322 MHz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632990"/>
                  </a:ext>
                </a:extLst>
              </a:tr>
              <a:tr h="5263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Power</a:t>
                      </a:r>
                      <a:endParaRPr lang="en-PK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0.165 W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0.132 W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618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13FF2-B11F-2E82-E62E-7BE8C149C625}"/>
              </a:ext>
            </a:extLst>
          </p:cNvPr>
          <p:cNvSpPr txBox="1"/>
          <p:nvPr/>
        </p:nvSpPr>
        <p:spPr>
          <a:xfrm>
            <a:off x="841248" y="0"/>
            <a:ext cx="10509504" cy="83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FPGA ANALYSIS</a:t>
            </a:r>
          </a:p>
        </p:txBody>
      </p:sp>
    </p:spTree>
    <p:extLst>
      <p:ext uri="{BB962C8B-B14F-4D97-AF65-F5344CB8AC3E}">
        <p14:creationId xmlns:p14="http://schemas.microsoft.com/office/powerpoint/2010/main" val="132668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bg1">
                <a:lumMod val="83000"/>
              </a:schemeClr>
            </a:gs>
            <a:gs pos="100000">
              <a:schemeClr val="bg2"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A6DA48-ACA9-F653-2B56-C5DB71D19ACA}"/>
              </a:ext>
            </a:extLst>
          </p:cNvPr>
          <p:cNvSpPr txBox="1"/>
          <p:nvPr/>
        </p:nvSpPr>
        <p:spPr>
          <a:xfrm>
            <a:off x="6489290" y="-5581"/>
            <a:ext cx="5699662" cy="4802653"/>
          </a:xfrm>
          <a:custGeom>
            <a:avLst/>
            <a:gdLst>
              <a:gd name="connsiteX0" fmla="*/ 8127960 w 8127960"/>
              <a:gd name="connsiteY0" fmla="*/ 6296640 h 6848787"/>
              <a:gd name="connsiteX1" fmla="*/ 8127960 w 8127960"/>
              <a:gd name="connsiteY1" fmla="*/ 6848786 h 6848787"/>
              <a:gd name="connsiteX2" fmla="*/ 7699180 w 8127960"/>
              <a:gd name="connsiteY2" fmla="*/ 6848786 h 6848787"/>
              <a:gd name="connsiteX3" fmla="*/ 5718247 w 8127960"/>
              <a:gd name="connsiteY3" fmla="*/ 6069513 h 6848787"/>
              <a:gd name="connsiteX4" fmla="*/ 6394992 w 8127960"/>
              <a:gd name="connsiteY4" fmla="*/ 6290500 h 6848787"/>
              <a:gd name="connsiteX5" fmla="*/ 6749813 w 8127960"/>
              <a:gd name="connsiteY5" fmla="*/ 6793819 h 6848787"/>
              <a:gd name="connsiteX6" fmla="*/ 6764932 w 8127960"/>
              <a:gd name="connsiteY6" fmla="*/ 6848787 h 6848787"/>
              <a:gd name="connsiteX7" fmla="*/ 4627744 w 8127960"/>
              <a:gd name="connsiteY7" fmla="*/ 6848786 h 6848787"/>
              <a:gd name="connsiteX8" fmla="*/ 4916938 w 8127960"/>
              <a:gd name="connsiteY8" fmla="*/ 6476387 h 6848787"/>
              <a:gd name="connsiteX9" fmla="*/ 5718247 w 8127960"/>
              <a:gd name="connsiteY9" fmla="*/ 6069513 h 6848787"/>
              <a:gd name="connsiteX10" fmla="*/ 8127960 w 8127960"/>
              <a:gd name="connsiteY10" fmla="*/ 2508927 h 6848787"/>
              <a:gd name="connsiteX11" fmla="*/ 8127960 w 8127960"/>
              <a:gd name="connsiteY11" fmla="*/ 5943773 h 6848787"/>
              <a:gd name="connsiteX12" fmla="*/ 8022078 w 8127960"/>
              <a:gd name="connsiteY12" fmla="*/ 6080118 h 6848787"/>
              <a:gd name="connsiteX13" fmla="*/ 6544023 w 8127960"/>
              <a:gd name="connsiteY13" fmla="*/ 6266005 h 6848787"/>
              <a:gd name="connsiteX14" fmla="*/ 6544025 w 8127960"/>
              <a:gd name="connsiteY14" fmla="*/ 6266004 h 6848787"/>
              <a:gd name="connsiteX15" fmla="*/ 6358137 w 8127960"/>
              <a:gd name="connsiteY15" fmla="*/ 4787951 h 6848787"/>
              <a:gd name="connsiteX16" fmla="*/ 802139 w 8127960"/>
              <a:gd name="connsiteY16" fmla="*/ 1977701 h 6848787"/>
              <a:gd name="connsiteX17" fmla="*/ 1072696 w 8127960"/>
              <a:gd name="connsiteY17" fmla="*/ 2080725 h 6848787"/>
              <a:gd name="connsiteX18" fmla="*/ 1160086 w 8127960"/>
              <a:gd name="connsiteY18" fmla="*/ 2775593 h 6848787"/>
              <a:gd name="connsiteX19" fmla="*/ 886367 w 8127960"/>
              <a:gd name="connsiteY19" fmla="*/ 3128064 h 6848787"/>
              <a:gd name="connsiteX20" fmla="*/ 191499 w 8127960"/>
              <a:gd name="connsiteY20" fmla="*/ 3215453 h 6848787"/>
              <a:gd name="connsiteX21" fmla="*/ 191501 w 8127960"/>
              <a:gd name="connsiteY21" fmla="*/ 3215453 h 6848787"/>
              <a:gd name="connsiteX22" fmla="*/ 104110 w 8127960"/>
              <a:gd name="connsiteY22" fmla="*/ 2520586 h 6848787"/>
              <a:gd name="connsiteX23" fmla="*/ 377829 w 8127960"/>
              <a:gd name="connsiteY23" fmla="*/ 2168114 h 6848787"/>
              <a:gd name="connsiteX24" fmla="*/ 802139 w 8127960"/>
              <a:gd name="connsiteY24" fmla="*/ 1977701 h 6848787"/>
              <a:gd name="connsiteX25" fmla="*/ 6369233 w 8127960"/>
              <a:gd name="connsiteY25" fmla="*/ 0 h 6848787"/>
              <a:gd name="connsiteX26" fmla="*/ 8127960 w 8127960"/>
              <a:gd name="connsiteY26" fmla="*/ 0 h 6848787"/>
              <a:gd name="connsiteX27" fmla="*/ 8127960 w 8127960"/>
              <a:gd name="connsiteY27" fmla="*/ 2347451 h 6848787"/>
              <a:gd name="connsiteX28" fmla="*/ 5879892 w 8127960"/>
              <a:gd name="connsiteY28" fmla="*/ 5242316 h 6848787"/>
              <a:gd name="connsiteX29" fmla="*/ 3895214 w 8127960"/>
              <a:gd name="connsiteY29" fmla="*/ 5491918 h 6848787"/>
              <a:gd name="connsiteX30" fmla="*/ 3895216 w 8127960"/>
              <a:gd name="connsiteY30" fmla="*/ 5491919 h 6848787"/>
              <a:gd name="connsiteX31" fmla="*/ 3645613 w 8127960"/>
              <a:gd name="connsiteY31" fmla="*/ 3507240 h 6848787"/>
              <a:gd name="connsiteX32" fmla="*/ 3601021 w 8127960"/>
              <a:gd name="connsiteY32" fmla="*/ 0 h 6848787"/>
              <a:gd name="connsiteX33" fmla="*/ 6268419 w 8127960"/>
              <a:gd name="connsiteY33" fmla="*/ 0 h 6848787"/>
              <a:gd name="connsiteX34" fmla="*/ 3846149 w 8127960"/>
              <a:gd name="connsiteY34" fmla="*/ 3119189 h 6848787"/>
              <a:gd name="connsiteX35" fmla="*/ 2456497 w 8127960"/>
              <a:gd name="connsiteY35" fmla="*/ 3366840 h 6848787"/>
              <a:gd name="connsiteX36" fmla="*/ 2368097 w 8127960"/>
              <a:gd name="connsiteY36" fmla="*/ 3305077 h 6848787"/>
              <a:gd name="connsiteX37" fmla="*/ 2286369 w 8127960"/>
              <a:gd name="connsiteY37" fmla="*/ 3234723 h 6848787"/>
              <a:gd name="connsiteX38" fmla="*/ 2182210 w 8127960"/>
              <a:gd name="connsiteY38" fmla="*/ 1827023 h 6848787"/>
              <a:gd name="connsiteX39" fmla="*/ 2121911 w 8127960"/>
              <a:gd name="connsiteY39" fmla="*/ 0 h 6848787"/>
              <a:gd name="connsiteX40" fmla="*/ 3375918 w 8127960"/>
              <a:gd name="connsiteY40" fmla="*/ 0 h 6848787"/>
              <a:gd name="connsiteX41" fmla="*/ 1881862 w 8127960"/>
              <a:gd name="connsiteY41" fmla="*/ 1923916 h 6848787"/>
              <a:gd name="connsiteX42" fmla="*/ 1186995 w 8127960"/>
              <a:gd name="connsiteY42" fmla="*/ 2011306 h 6848787"/>
              <a:gd name="connsiteX43" fmla="*/ 1186996 w 8127960"/>
              <a:gd name="connsiteY43" fmla="*/ 2011305 h 6848787"/>
              <a:gd name="connsiteX44" fmla="*/ 1099605 w 8127960"/>
              <a:gd name="connsiteY44" fmla="*/ 1316438 h 684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960" h="6848787">
                <a:moveTo>
                  <a:pt x="8127960" y="6296640"/>
                </a:moveTo>
                <a:lnTo>
                  <a:pt x="8127960" y="6848786"/>
                </a:lnTo>
                <a:lnTo>
                  <a:pt x="7699180" y="6848786"/>
                </a:lnTo>
                <a:close/>
                <a:moveTo>
                  <a:pt x="5718247" y="6069513"/>
                </a:moveTo>
                <a:cubicBezTo>
                  <a:pt x="5954229" y="6062508"/>
                  <a:pt x="6193967" y="6134391"/>
                  <a:pt x="6394992" y="6290500"/>
                </a:cubicBezTo>
                <a:cubicBezTo>
                  <a:pt x="6567298" y="6424308"/>
                  <a:pt x="6686694" y="6600996"/>
                  <a:pt x="6749813" y="6793819"/>
                </a:cubicBezTo>
                <a:lnTo>
                  <a:pt x="6764932" y="6848787"/>
                </a:lnTo>
                <a:lnTo>
                  <a:pt x="4627744" y="6848786"/>
                </a:lnTo>
                <a:lnTo>
                  <a:pt x="4916938" y="6476387"/>
                </a:lnTo>
                <a:cubicBezTo>
                  <a:pt x="5117650" y="6217927"/>
                  <a:pt x="5414843" y="6078518"/>
                  <a:pt x="5718247" y="6069513"/>
                </a:cubicBezTo>
                <a:close/>
                <a:moveTo>
                  <a:pt x="8127960" y="2508927"/>
                </a:moveTo>
                <a:lnTo>
                  <a:pt x="8127960" y="5943773"/>
                </a:lnTo>
                <a:lnTo>
                  <a:pt x="8022078" y="6080118"/>
                </a:lnTo>
                <a:cubicBezTo>
                  <a:pt x="7665256" y="6539603"/>
                  <a:pt x="7003509" y="6622827"/>
                  <a:pt x="6544023" y="6266005"/>
                </a:cubicBezTo>
                <a:lnTo>
                  <a:pt x="6544025" y="6266004"/>
                </a:lnTo>
                <a:cubicBezTo>
                  <a:pt x="6084540" y="5909182"/>
                  <a:pt x="6001316" y="5247436"/>
                  <a:pt x="6358137" y="4787951"/>
                </a:cubicBezTo>
                <a:close/>
                <a:moveTo>
                  <a:pt x="802139" y="1977701"/>
                </a:moveTo>
                <a:cubicBezTo>
                  <a:pt x="897315" y="1984004"/>
                  <a:pt x="991691" y="2017818"/>
                  <a:pt x="1072696" y="2080725"/>
                </a:cubicBezTo>
                <a:cubicBezTo>
                  <a:pt x="1288712" y="2248475"/>
                  <a:pt x="1327837" y="2559579"/>
                  <a:pt x="1160086" y="2775593"/>
                </a:cubicBezTo>
                <a:cubicBezTo>
                  <a:pt x="1068847" y="2893083"/>
                  <a:pt x="977607" y="3010573"/>
                  <a:pt x="886367" y="3128064"/>
                </a:cubicBezTo>
                <a:cubicBezTo>
                  <a:pt x="718616" y="3344077"/>
                  <a:pt x="407513" y="3383203"/>
                  <a:pt x="191499" y="3215453"/>
                </a:cubicBezTo>
                <a:lnTo>
                  <a:pt x="191501" y="3215453"/>
                </a:lnTo>
                <a:cubicBezTo>
                  <a:pt x="-24514" y="3047702"/>
                  <a:pt x="-63640" y="2736600"/>
                  <a:pt x="104110" y="2520586"/>
                </a:cubicBezTo>
                <a:lnTo>
                  <a:pt x="377829" y="2168114"/>
                </a:lnTo>
                <a:cubicBezTo>
                  <a:pt x="482673" y="2033106"/>
                  <a:pt x="643514" y="1967194"/>
                  <a:pt x="802139" y="1977701"/>
                </a:cubicBezTo>
                <a:close/>
                <a:moveTo>
                  <a:pt x="6369233" y="0"/>
                </a:moveTo>
                <a:lnTo>
                  <a:pt x="8127960" y="0"/>
                </a:lnTo>
                <a:lnTo>
                  <a:pt x="8127960" y="2347451"/>
                </a:lnTo>
                <a:lnTo>
                  <a:pt x="5879892" y="5242316"/>
                </a:lnTo>
                <a:cubicBezTo>
                  <a:pt x="5400764" y="5859295"/>
                  <a:pt x="4512193" y="5971046"/>
                  <a:pt x="3895214" y="5491918"/>
                </a:cubicBezTo>
                <a:lnTo>
                  <a:pt x="3895216" y="5491919"/>
                </a:lnTo>
                <a:cubicBezTo>
                  <a:pt x="3278237" y="5012791"/>
                  <a:pt x="3166486" y="4124220"/>
                  <a:pt x="3645613" y="3507240"/>
                </a:cubicBezTo>
                <a:close/>
                <a:moveTo>
                  <a:pt x="3601021" y="0"/>
                </a:moveTo>
                <a:lnTo>
                  <a:pt x="6268419" y="0"/>
                </a:lnTo>
                <a:lnTo>
                  <a:pt x="3846149" y="3119189"/>
                </a:lnTo>
                <a:cubicBezTo>
                  <a:pt x="3511628" y="3549956"/>
                  <a:pt x="2909108" y="3650025"/>
                  <a:pt x="2456497" y="3366840"/>
                </a:cubicBezTo>
                <a:lnTo>
                  <a:pt x="2368097" y="3305077"/>
                </a:lnTo>
                <a:lnTo>
                  <a:pt x="2286369" y="3234723"/>
                </a:lnTo>
                <a:cubicBezTo>
                  <a:pt x="1899928" y="2866326"/>
                  <a:pt x="1847690" y="2257790"/>
                  <a:pt x="2182210" y="1827023"/>
                </a:cubicBezTo>
                <a:close/>
                <a:moveTo>
                  <a:pt x="2121911" y="0"/>
                </a:moveTo>
                <a:lnTo>
                  <a:pt x="3375918" y="0"/>
                </a:lnTo>
                <a:lnTo>
                  <a:pt x="1881862" y="1923916"/>
                </a:lnTo>
                <a:cubicBezTo>
                  <a:pt x="1714112" y="2139930"/>
                  <a:pt x="1403007" y="2179056"/>
                  <a:pt x="1186995" y="2011306"/>
                </a:cubicBezTo>
                <a:lnTo>
                  <a:pt x="1186996" y="2011305"/>
                </a:lnTo>
                <a:cubicBezTo>
                  <a:pt x="970981" y="1843555"/>
                  <a:pt x="931856" y="1532453"/>
                  <a:pt x="1099605" y="1316438"/>
                </a:cubicBezTo>
                <a:close/>
              </a:path>
            </a:pathLst>
          </a:custGeom>
          <a:blipFill dpi="0" rotWithShape="1">
            <a:blip r:embed="rId2"/>
            <a:srcRect/>
            <a:tile tx="793750" ty="469900" sx="100000" sy="100000" flip="none" algn="b"/>
          </a:blipFill>
          <a:effectLst>
            <a:innerShdw blurRad="1397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0CCEA-A938-1F82-3BC2-F6DD483C57E8}"/>
              </a:ext>
            </a:extLst>
          </p:cNvPr>
          <p:cNvSpPr txBox="1"/>
          <p:nvPr/>
        </p:nvSpPr>
        <p:spPr>
          <a:xfrm>
            <a:off x="1569988" y="285572"/>
            <a:ext cx="491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REQUIREMENTS &amp; PROPOSED DESIGN: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F0E58C-01F7-A360-5153-8A72AE407FF6}"/>
              </a:ext>
            </a:extLst>
          </p:cNvPr>
          <p:cNvSpPr/>
          <p:nvPr/>
        </p:nvSpPr>
        <p:spPr>
          <a:xfrm>
            <a:off x="0" y="1422401"/>
            <a:ext cx="20574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RISC ISA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B07786-8641-BA48-9985-48266F83089A}"/>
              </a:ext>
            </a:extLst>
          </p:cNvPr>
          <p:cNvSpPr/>
          <p:nvPr/>
        </p:nvSpPr>
        <p:spPr>
          <a:xfrm>
            <a:off x="0" y="2105079"/>
            <a:ext cx="13462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PIEPLINING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51C4ED-E86E-F4F1-E24B-D953C2AC0BA3}"/>
              </a:ext>
            </a:extLst>
          </p:cNvPr>
          <p:cNvSpPr/>
          <p:nvPr/>
        </p:nvSpPr>
        <p:spPr>
          <a:xfrm>
            <a:off x="0" y="2787756"/>
            <a:ext cx="13462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UNIT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63C9D6-BEB3-994A-B40A-726A6039DCAE}"/>
              </a:ext>
            </a:extLst>
          </p:cNvPr>
          <p:cNvSpPr/>
          <p:nvPr/>
        </p:nvSpPr>
        <p:spPr>
          <a:xfrm>
            <a:off x="0" y="3470434"/>
            <a:ext cx="13462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MATRIX MAC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0D41F7-537D-FA30-9901-9F1458C5C7B6}"/>
              </a:ext>
            </a:extLst>
          </p:cNvPr>
          <p:cNvSpPr/>
          <p:nvPr/>
        </p:nvSpPr>
        <p:spPr>
          <a:xfrm>
            <a:off x="0" y="4153111"/>
            <a:ext cx="13462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 DECODER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85738B-372B-2EBA-416A-75B773338DE5}"/>
              </a:ext>
            </a:extLst>
          </p:cNvPr>
          <p:cNvSpPr/>
          <p:nvPr/>
        </p:nvSpPr>
        <p:spPr>
          <a:xfrm>
            <a:off x="0" y="4835789"/>
            <a:ext cx="13462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 ISA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0A7DD8A-2722-840E-7753-C5D48F13C616}"/>
              </a:ext>
            </a:extLst>
          </p:cNvPr>
          <p:cNvSpPr/>
          <p:nvPr/>
        </p:nvSpPr>
        <p:spPr>
          <a:xfrm>
            <a:off x="0" y="5517856"/>
            <a:ext cx="13462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BD2052-4DAC-91ED-9823-93CC35BFF6AA}"/>
              </a:ext>
            </a:extLst>
          </p:cNvPr>
          <p:cNvSpPr/>
          <p:nvPr/>
        </p:nvSpPr>
        <p:spPr>
          <a:xfrm>
            <a:off x="0" y="6199923"/>
            <a:ext cx="1346200" cy="492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FPGA IMPLEMNTAION</a:t>
            </a:r>
          </a:p>
        </p:txBody>
      </p:sp>
    </p:spTree>
    <p:extLst>
      <p:ext uri="{BB962C8B-B14F-4D97-AF65-F5344CB8AC3E}">
        <p14:creationId xmlns:p14="http://schemas.microsoft.com/office/powerpoint/2010/main" val="57542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bg1">
                <a:lumMod val="83000"/>
              </a:schemeClr>
            </a:gs>
            <a:gs pos="100000">
              <a:schemeClr val="bg2"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A6DA48-ACA9-F653-2B56-C5DB71D19ACA}"/>
              </a:ext>
            </a:extLst>
          </p:cNvPr>
          <p:cNvSpPr txBox="1"/>
          <p:nvPr/>
        </p:nvSpPr>
        <p:spPr>
          <a:xfrm>
            <a:off x="6489290" y="-5581"/>
            <a:ext cx="5699662" cy="4802653"/>
          </a:xfrm>
          <a:custGeom>
            <a:avLst/>
            <a:gdLst>
              <a:gd name="connsiteX0" fmla="*/ 8127960 w 8127960"/>
              <a:gd name="connsiteY0" fmla="*/ 6296640 h 6848787"/>
              <a:gd name="connsiteX1" fmla="*/ 8127960 w 8127960"/>
              <a:gd name="connsiteY1" fmla="*/ 6848786 h 6848787"/>
              <a:gd name="connsiteX2" fmla="*/ 7699180 w 8127960"/>
              <a:gd name="connsiteY2" fmla="*/ 6848786 h 6848787"/>
              <a:gd name="connsiteX3" fmla="*/ 5718247 w 8127960"/>
              <a:gd name="connsiteY3" fmla="*/ 6069513 h 6848787"/>
              <a:gd name="connsiteX4" fmla="*/ 6394992 w 8127960"/>
              <a:gd name="connsiteY4" fmla="*/ 6290500 h 6848787"/>
              <a:gd name="connsiteX5" fmla="*/ 6749813 w 8127960"/>
              <a:gd name="connsiteY5" fmla="*/ 6793819 h 6848787"/>
              <a:gd name="connsiteX6" fmla="*/ 6764932 w 8127960"/>
              <a:gd name="connsiteY6" fmla="*/ 6848787 h 6848787"/>
              <a:gd name="connsiteX7" fmla="*/ 4627744 w 8127960"/>
              <a:gd name="connsiteY7" fmla="*/ 6848786 h 6848787"/>
              <a:gd name="connsiteX8" fmla="*/ 4916938 w 8127960"/>
              <a:gd name="connsiteY8" fmla="*/ 6476387 h 6848787"/>
              <a:gd name="connsiteX9" fmla="*/ 5718247 w 8127960"/>
              <a:gd name="connsiteY9" fmla="*/ 6069513 h 6848787"/>
              <a:gd name="connsiteX10" fmla="*/ 8127960 w 8127960"/>
              <a:gd name="connsiteY10" fmla="*/ 2508927 h 6848787"/>
              <a:gd name="connsiteX11" fmla="*/ 8127960 w 8127960"/>
              <a:gd name="connsiteY11" fmla="*/ 5943773 h 6848787"/>
              <a:gd name="connsiteX12" fmla="*/ 8022078 w 8127960"/>
              <a:gd name="connsiteY12" fmla="*/ 6080118 h 6848787"/>
              <a:gd name="connsiteX13" fmla="*/ 6544023 w 8127960"/>
              <a:gd name="connsiteY13" fmla="*/ 6266005 h 6848787"/>
              <a:gd name="connsiteX14" fmla="*/ 6544025 w 8127960"/>
              <a:gd name="connsiteY14" fmla="*/ 6266004 h 6848787"/>
              <a:gd name="connsiteX15" fmla="*/ 6358137 w 8127960"/>
              <a:gd name="connsiteY15" fmla="*/ 4787951 h 6848787"/>
              <a:gd name="connsiteX16" fmla="*/ 802139 w 8127960"/>
              <a:gd name="connsiteY16" fmla="*/ 1977701 h 6848787"/>
              <a:gd name="connsiteX17" fmla="*/ 1072696 w 8127960"/>
              <a:gd name="connsiteY17" fmla="*/ 2080725 h 6848787"/>
              <a:gd name="connsiteX18" fmla="*/ 1160086 w 8127960"/>
              <a:gd name="connsiteY18" fmla="*/ 2775593 h 6848787"/>
              <a:gd name="connsiteX19" fmla="*/ 886367 w 8127960"/>
              <a:gd name="connsiteY19" fmla="*/ 3128064 h 6848787"/>
              <a:gd name="connsiteX20" fmla="*/ 191499 w 8127960"/>
              <a:gd name="connsiteY20" fmla="*/ 3215453 h 6848787"/>
              <a:gd name="connsiteX21" fmla="*/ 191501 w 8127960"/>
              <a:gd name="connsiteY21" fmla="*/ 3215453 h 6848787"/>
              <a:gd name="connsiteX22" fmla="*/ 104110 w 8127960"/>
              <a:gd name="connsiteY22" fmla="*/ 2520586 h 6848787"/>
              <a:gd name="connsiteX23" fmla="*/ 377829 w 8127960"/>
              <a:gd name="connsiteY23" fmla="*/ 2168114 h 6848787"/>
              <a:gd name="connsiteX24" fmla="*/ 802139 w 8127960"/>
              <a:gd name="connsiteY24" fmla="*/ 1977701 h 6848787"/>
              <a:gd name="connsiteX25" fmla="*/ 6369233 w 8127960"/>
              <a:gd name="connsiteY25" fmla="*/ 0 h 6848787"/>
              <a:gd name="connsiteX26" fmla="*/ 8127960 w 8127960"/>
              <a:gd name="connsiteY26" fmla="*/ 0 h 6848787"/>
              <a:gd name="connsiteX27" fmla="*/ 8127960 w 8127960"/>
              <a:gd name="connsiteY27" fmla="*/ 2347451 h 6848787"/>
              <a:gd name="connsiteX28" fmla="*/ 5879892 w 8127960"/>
              <a:gd name="connsiteY28" fmla="*/ 5242316 h 6848787"/>
              <a:gd name="connsiteX29" fmla="*/ 3895214 w 8127960"/>
              <a:gd name="connsiteY29" fmla="*/ 5491918 h 6848787"/>
              <a:gd name="connsiteX30" fmla="*/ 3895216 w 8127960"/>
              <a:gd name="connsiteY30" fmla="*/ 5491919 h 6848787"/>
              <a:gd name="connsiteX31" fmla="*/ 3645613 w 8127960"/>
              <a:gd name="connsiteY31" fmla="*/ 3507240 h 6848787"/>
              <a:gd name="connsiteX32" fmla="*/ 3601021 w 8127960"/>
              <a:gd name="connsiteY32" fmla="*/ 0 h 6848787"/>
              <a:gd name="connsiteX33" fmla="*/ 6268419 w 8127960"/>
              <a:gd name="connsiteY33" fmla="*/ 0 h 6848787"/>
              <a:gd name="connsiteX34" fmla="*/ 3846149 w 8127960"/>
              <a:gd name="connsiteY34" fmla="*/ 3119189 h 6848787"/>
              <a:gd name="connsiteX35" fmla="*/ 2456497 w 8127960"/>
              <a:gd name="connsiteY35" fmla="*/ 3366840 h 6848787"/>
              <a:gd name="connsiteX36" fmla="*/ 2368097 w 8127960"/>
              <a:gd name="connsiteY36" fmla="*/ 3305077 h 6848787"/>
              <a:gd name="connsiteX37" fmla="*/ 2286369 w 8127960"/>
              <a:gd name="connsiteY37" fmla="*/ 3234723 h 6848787"/>
              <a:gd name="connsiteX38" fmla="*/ 2182210 w 8127960"/>
              <a:gd name="connsiteY38" fmla="*/ 1827023 h 6848787"/>
              <a:gd name="connsiteX39" fmla="*/ 2121911 w 8127960"/>
              <a:gd name="connsiteY39" fmla="*/ 0 h 6848787"/>
              <a:gd name="connsiteX40" fmla="*/ 3375918 w 8127960"/>
              <a:gd name="connsiteY40" fmla="*/ 0 h 6848787"/>
              <a:gd name="connsiteX41" fmla="*/ 1881862 w 8127960"/>
              <a:gd name="connsiteY41" fmla="*/ 1923916 h 6848787"/>
              <a:gd name="connsiteX42" fmla="*/ 1186995 w 8127960"/>
              <a:gd name="connsiteY42" fmla="*/ 2011306 h 6848787"/>
              <a:gd name="connsiteX43" fmla="*/ 1186996 w 8127960"/>
              <a:gd name="connsiteY43" fmla="*/ 2011305 h 6848787"/>
              <a:gd name="connsiteX44" fmla="*/ 1099605 w 8127960"/>
              <a:gd name="connsiteY44" fmla="*/ 1316438 h 684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960" h="6848787">
                <a:moveTo>
                  <a:pt x="8127960" y="6296640"/>
                </a:moveTo>
                <a:lnTo>
                  <a:pt x="8127960" y="6848786"/>
                </a:lnTo>
                <a:lnTo>
                  <a:pt x="7699180" y="6848786"/>
                </a:lnTo>
                <a:close/>
                <a:moveTo>
                  <a:pt x="5718247" y="6069513"/>
                </a:moveTo>
                <a:cubicBezTo>
                  <a:pt x="5954229" y="6062508"/>
                  <a:pt x="6193967" y="6134391"/>
                  <a:pt x="6394992" y="6290500"/>
                </a:cubicBezTo>
                <a:cubicBezTo>
                  <a:pt x="6567298" y="6424308"/>
                  <a:pt x="6686694" y="6600996"/>
                  <a:pt x="6749813" y="6793819"/>
                </a:cubicBezTo>
                <a:lnTo>
                  <a:pt x="6764932" y="6848787"/>
                </a:lnTo>
                <a:lnTo>
                  <a:pt x="4627744" y="6848786"/>
                </a:lnTo>
                <a:lnTo>
                  <a:pt x="4916938" y="6476387"/>
                </a:lnTo>
                <a:cubicBezTo>
                  <a:pt x="5117650" y="6217927"/>
                  <a:pt x="5414843" y="6078518"/>
                  <a:pt x="5718247" y="6069513"/>
                </a:cubicBezTo>
                <a:close/>
                <a:moveTo>
                  <a:pt x="8127960" y="2508927"/>
                </a:moveTo>
                <a:lnTo>
                  <a:pt x="8127960" y="5943773"/>
                </a:lnTo>
                <a:lnTo>
                  <a:pt x="8022078" y="6080118"/>
                </a:lnTo>
                <a:cubicBezTo>
                  <a:pt x="7665256" y="6539603"/>
                  <a:pt x="7003509" y="6622827"/>
                  <a:pt x="6544023" y="6266005"/>
                </a:cubicBezTo>
                <a:lnTo>
                  <a:pt x="6544025" y="6266004"/>
                </a:lnTo>
                <a:cubicBezTo>
                  <a:pt x="6084540" y="5909182"/>
                  <a:pt x="6001316" y="5247436"/>
                  <a:pt x="6358137" y="4787951"/>
                </a:cubicBezTo>
                <a:close/>
                <a:moveTo>
                  <a:pt x="802139" y="1977701"/>
                </a:moveTo>
                <a:cubicBezTo>
                  <a:pt x="897315" y="1984004"/>
                  <a:pt x="991691" y="2017818"/>
                  <a:pt x="1072696" y="2080725"/>
                </a:cubicBezTo>
                <a:cubicBezTo>
                  <a:pt x="1288712" y="2248475"/>
                  <a:pt x="1327837" y="2559579"/>
                  <a:pt x="1160086" y="2775593"/>
                </a:cubicBezTo>
                <a:cubicBezTo>
                  <a:pt x="1068847" y="2893083"/>
                  <a:pt x="977607" y="3010573"/>
                  <a:pt x="886367" y="3128064"/>
                </a:cubicBezTo>
                <a:cubicBezTo>
                  <a:pt x="718616" y="3344077"/>
                  <a:pt x="407513" y="3383203"/>
                  <a:pt x="191499" y="3215453"/>
                </a:cubicBezTo>
                <a:lnTo>
                  <a:pt x="191501" y="3215453"/>
                </a:lnTo>
                <a:cubicBezTo>
                  <a:pt x="-24514" y="3047702"/>
                  <a:pt x="-63640" y="2736600"/>
                  <a:pt x="104110" y="2520586"/>
                </a:cubicBezTo>
                <a:lnTo>
                  <a:pt x="377829" y="2168114"/>
                </a:lnTo>
                <a:cubicBezTo>
                  <a:pt x="482673" y="2033106"/>
                  <a:pt x="643514" y="1967194"/>
                  <a:pt x="802139" y="1977701"/>
                </a:cubicBezTo>
                <a:close/>
                <a:moveTo>
                  <a:pt x="6369233" y="0"/>
                </a:moveTo>
                <a:lnTo>
                  <a:pt x="8127960" y="0"/>
                </a:lnTo>
                <a:lnTo>
                  <a:pt x="8127960" y="2347451"/>
                </a:lnTo>
                <a:lnTo>
                  <a:pt x="5879892" y="5242316"/>
                </a:lnTo>
                <a:cubicBezTo>
                  <a:pt x="5400764" y="5859295"/>
                  <a:pt x="4512193" y="5971046"/>
                  <a:pt x="3895214" y="5491918"/>
                </a:cubicBezTo>
                <a:lnTo>
                  <a:pt x="3895216" y="5491919"/>
                </a:lnTo>
                <a:cubicBezTo>
                  <a:pt x="3278237" y="5012791"/>
                  <a:pt x="3166486" y="4124220"/>
                  <a:pt x="3645613" y="3507240"/>
                </a:cubicBezTo>
                <a:close/>
                <a:moveTo>
                  <a:pt x="3601021" y="0"/>
                </a:moveTo>
                <a:lnTo>
                  <a:pt x="6268419" y="0"/>
                </a:lnTo>
                <a:lnTo>
                  <a:pt x="3846149" y="3119189"/>
                </a:lnTo>
                <a:cubicBezTo>
                  <a:pt x="3511628" y="3549956"/>
                  <a:pt x="2909108" y="3650025"/>
                  <a:pt x="2456497" y="3366840"/>
                </a:cubicBezTo>
                <a:lnTo>
                  <a:pt x="2368097" y="3305077"/>
                </a:lnTo>
                <a:lnTo>
                  <a:pt x="2286369" y="3234723"/>
                </a:lnTo>
                <a:cubicBezTo>
                  <a:pt x="1899928" y="2866326"/>
                  <a:pt x="1847690" y="2257790"/>
                  <a:pt x="2182210" y="1827023"/>
                </a:cubicBezTo>
                <a:close/>
                <a:moveTo>
                  <a:pt x="2121911" y="0"/>
                </a:moveTo>
                <a:lnTo>
                  <a:pt x="3375918" y="0"/>
                </a:lnTo>
                <a:lnTo>
                  <a:pt x="1881862" y="1923916"/>
                </a:lnTo>
                <a:cubicBezTo>
                  <a:pt x="1714112" y="2139930"/>
                  <a:pt x="1403007" y="2179056"/>
                  <a:pt x="1186995" y="2011306"/>
                </a:cubicBezTo>
                <a:lnTo>
                  <a:pt x="1186996" y="2011305"/>
                </a:lnTo>
                <a:cubicBezTo>
                  <a:pt x="970981" y="1843555"/>
                  <a:pt x="931856" y="1532453"/>
                  <a:pt x="1099605" y="1316438"/>
                </a:cubicBezTo>
                <a:close/>
              </a:path>
            </a:pathLst>
          </a:custGeom>
          <a:blipFill dpi="0" rotWithShape="1">
            <a:blip r:embed="rId2"/>
            <a:srcRect/>
            <a:tile tx="793750" ty="469900" sx="100000" sy="100000" flip="none" algn="b"/>
          </a:blipFill>
          <a:effectLst>
            <a:innerShdw blurRad="1397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2FD784-EC42-180C-2D48-63B6BD109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9327" y="722037"/>
            <a:ext cx="1345589" cy="13455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E65D6D-67AA-47D1-A9D8-8CD962FCD327}"/>
              </a:ext>
            </a:extLst>
          </p:cNvPr>
          <p:cNvSpPr txBox="1"/>
          <p:nvPr/>
        </p:nvSpPr>
        <p:spPr>
          <a:xfrm>
            <a:off x="-9977668" y="2407298"/>
            <a:ext cx="3998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INTELLERA: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D243C-74DC-8316-77E6-509496AA96CC}"/>
              </a:ext>
            </a:extLst>
          </p:cNvPr>
          <p:cNvSpPr txBox="1"/>
          <p:nvPr/>
        </p:nvSpPr>
        <p:spPr>
          <a:xfrm>
            <a:off x="-9977668" y="3452270"/>
            <a:ext cx="56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</a:rPr>
              <a:t>A HARDWARE BASED ACCELERATED RISC V MATRIX MAC PROCESSOR ON FPGA</a:t>
            </a:r>
          </a:p>
        </p:txBody>
      </p:sp>
      <p:sp>
        <p:nvSpPr>
          <p:cNvPr id="28" name="CustomShape 5">
            <a:extLst>
              <a:ext uri="{FF2B5EF4-FFF2-40B4-BE49-F238E27FC236}">
                <a16:creationId xmlns:a16="http://schemas.microsoft.com/office/drawing/2014/main" id="{E72E3F66-8715-2410-31F7-489124C931DE}"/>
              </a:ext>
            </a:extLst>
          </p:cNvPr>
          <p:cNvSpPr/>
          <p:nvPr/>
        </p:nvSpPr>
        <p:spPr>
          <a:xfrm>
            <a:off x="-7778043" y="6156039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Faculty of Computer Sciences and Engineering</a:t>
            </a:r>
            <a:b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</a:b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Ghulam Ishaq Khan Institute of Engineering Sciences and Technology, Pakistan</a:t>
            </a:r>
            <a:endParaRPr lang="en-US" sz="1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venir Next LT Pro Demi" panose="020B07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2805D-A113-0109-F8D5-A76D6CFB261B}"/>
              </a:ext>
            </a:extLst>
          </p:cNvPr>
          <p:cNvSpPr txBox="1"/>
          <p:nvPr/>
        </p:nvSpPr>
        <p:spPr>
          <a:xfrm>
            <a:off x="-9977668" y="4403668"/>
            <a:ext cx="286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96777"/>
                </a:solidFill>
                <a:latin typeface="Avenir Next LT Pro Demi" panose="020B0704020202020204" pitchFamily="34" charset="0"/>
              </a:rPr>
              <a:t>TEAM MEMBERS: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SAAD KHAN (Team Lead)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MAHNOOR MALEEKA</a:t>
            </a:r>
            <a:b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SYED ZAEEM SHAKIR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E1D14-8945-52EB-8FDB-DFE17FFFBB9D}"/>
              </a:ext>
            </a:extLst>
          </p:cNvPr>
          <p:cNvSpPr txBox="1"/>
          <p:nvPr/>
        </p:nvSpPr>
        <p:spPr>
          <a:xfrm>
            <a:off x="-6929668" y="4403667"/>
            <a:ext cx="382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96777"/>
                </a:solidFill>
                <a:latin typeface="Avenir Next LT Pro Demi" panose="020B0704020202020204" pitchFamily="34" charset="0"/>
              </a:rPr>
              <a:t>ADVISOR’S</a:t>
            </a:r>
            <a:r>
              <a:rPr lang="en-US" b="1" dirty="0">
                <a:solidFill>
                  <a:srgbClr val="55788C"/>
                </a:solidFill>
                <a:latin typeface="Avenir Next LT Pro Demi" panose="020B07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Dr. FAHAD  BIN MUSLIM</a:t>
            </a:r>
          </a:p>
          <a:p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Dr. WAQAR AHMAD           (CO)</a:t>
            </a:r>
            <a:b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5E7378"/>
                </a:solidFill>
                <a:latin typeface="Avenir Next LT Pro Demi" panose="020B0704020202020204" pitchFamily="34" charset="0"/>
              </a:rPr>
              <a:t>Dr. MUHAMMDA TAJ          (CO)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0CCEA-A938-1F82-3BC2-F6DD483C57E8}"/>
              </a:ext>
            </a:extLst>
          </p:cNvPr>
          <p:cNvSpPr txBox="1"/>
          <p:nvPr/>
        </p:nvSpPr>
        <p:spPr>
          <a:xfrm>
            <a:off x="567860" y="893345"/>
            <a:ext cx="4918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REQUIREMENTS &amp; PROPOSED DESIGN: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9928A0-1BC6-F142-5124-D97349CF8B2A}"/>
              </a:ext>
            </a:extLst>
          </p:cNvPr>
          <p:cNvSpPr/>
          <p:nvPr/>
        </p:nvSpPr>
        <p:spPr>
          <a:xfrm>
            <a:off x="4967680" y="3400113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BASIC RISC ISA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7E067D-B15B-1515-AF81-667A797966FB}"/>
              </a:ext>
            </a:extLst>
          </p:cNvPr>
          <p:cNvSpPr/>
          <p:nvPr/>
        </p:nvSpPr>
        <p:spPr>
          <a:xfrm>
            <a:off x="5785329" y="2514907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FPGA Implementation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84A06A-442E-9537-D93F-A0A139779D4D}"/>
              </a:ext>
            </a:extLst>
          </p:cNvPr>
          <p:cNvSpPr/>
          <p:nvPr/>
        </p:nvSpPr>
        <p:spPr>
          <a:xfrm>
            <a:off x="7155872" y="2514906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Testing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7D2A02-B2E8-C31B-5A6B-AD51B003DFA4}"/>
              </a:ext>
            </a:extLst>
          </p:cNvPr>
          <p:cNvSpPr/>
          <p:nvPr/>
        </p:nvSpPr>
        <p:spPr>
          <a:xfrm>
            <a:off x="8013605" y="3400112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 MAC ISA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1B46DE-C122-604C-EF5B-6187679EE545}"/>
              </a:ext>
            </a:extLst>
          </p:cNvPr>
          <p:cNvSpPr/>
          <p:nvPr/>
        </p:nvSpPr>
        <p:spPr>
          <a:xfrm>
            <a:off x="8013604" y="4693339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MAC Decoder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2EE6AE-6FC2-1734-DF10-E4E1897DDF13}"/>
              </a:ext>
            </a:extLst>
          </p:cNvPr>
          <p:cNvSpPr/>
          <p:nvPr/>
        </p:nvSpPr>
        <p:spPr>
          <a:xfrm>
            <a:off x="7155871" y="5590441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 MAC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B4B9E9-168B-319D-B473-F946AA214FA0}"/>
              </a:ext>
            </a:extLst>
          </p:cNvPr>
          <p:cNvSpPr/>
          <p:nvPr/>
        </p:nvSpPr>
        <p:spPr>
          <a:xfrm>
            <a:off x="5785329" y="5582075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Hazard Unit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B55EA9-5174-65EF-E496-ACE59EC3D91D}"/>
              </a:ext>
            </a:extLst>
          </p:cNvPr>
          <p:cNvSpPr/>
          <p:nvPr/>
        </p:nvSpPr>
        <p:spPr>
          <a:xfrm>
            <a:off x="4933314" y="4693338"/>
            <a:ext cx="1025620" cy="10256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 Stage Pipelining</a:t>
            </a:r>
          </a:p>
        </p:txBody>
      </p:sp>
    </p:spTree>
    <p:extLst>
      <p:ext uri="{BB962C8B-B14F-4D97-AF65-F5344CB8AC3E}">
        <p14:creationId xmlns:p14="http://schemas.microsoft.com/office/powerpoint/2010/main" val="287154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egreya Italics"/>
                <a:ea typeface="+mn-ea"/>
                <a:cs typeface="+mn-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ctr" defTabSz="804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4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kumimoji="0" lang="en-US" sz="1584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kumimoji="0" lang="en-US" sz="1584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FA6DA48-ACA9-F653-2B56-C5DB71D19ACA}"/>
              </a:ext>
            </a:extLst>
          </p:cNvPr>
          <p:cNvSpPr txBox="1"/>
          <p:nvPr/>
        </p:nvSpPr>
        <p:spPr>
          <a:xfrm>
            <a:off x="4060992" y="23447"/>
            <a:ext cx="8127960" cy="6848787"/>
          </a:xfrm>
          <a:custGeom>
            <a:avLst/>
            <a:gdLst>
              <a:gd name="connsiteX0" fmla="*/ 8127960 w 8127960"/>
              <a:gd name="connsiteY0" fmla="*/ 6296640 h 6848787"/>
              <a:gd name="connsiteX1" fmla="*/ 8127960 w 8127960"/>
              <a:gd name="connsiteY1" fmla="*/ 6848786 h 6848787"/>
              <a:gd name="connsiteX2" fmla="*/ 7699180 w 8127960"/>
              <a:gd name="connsiteY2" fmla="*/ 6848786 h 6848787"/>
              <a:gd name="connsiteX3" fmla="*/ 5718247 w 8127960"/>
              <a:gd name="connsiteY3" fmla="*/ 6069513 h 6848787"/>
              <a:gd name="connsiteX4" fmla="*/ 6394992 w 8127960"/>
              <a:gd name="connsiteY4" fmla="*/ 6290500 h 6848787"/>
              <a:gd name="connsiteX5" fmla="*/ 6749813 w 8127960"/>
              <a:gd name="connsiteY5" fmla="*/ 6793819 h 6848787"/>
              <a:gd name="connsiteX6" fmla="*/ 6764932 w 8127960"/>
              <a:gd name="connsiteY6" fmla="*/ 6848787 h 6848787"/>
              <a:gd name="connsiteX7" fmla="*/ 4627744 w 8127960"/>
              <a:gd name="connsiteY7" fmla="*/ 6848786 h 6848787"/>
              <a:gd name="connsiteX8" fmla="*/ 4916938 w 8127960"/>
              <a:gd name="connsiteY8" fmla="*/ 6476387 h 6848787"/>
              <a:gd name="connsiteX9" fmla="*/ 5718247 w 8127960"/>
              <a:gd name="connsiteY9" fmla="*/ 6069513 h 6848787"/>
              <a:gd name="connsiteX10" fmla="*/ 8127960 w 8127960"/>
              <a:gd name="connsiteY10" fmla="*/ 2508927 h 6848787"/>
              <a:gd name="connsiteX11" fmla="*/ 8127960 w 8127960"/>
              <a:gd name="connsiteY11" fmla="*/ 5943773 h 6848787"/>
              <a:gd name="connsiteX12" fmla="*/ 8022078 w 8127960"/>
              <a:gd name="connsiteY12" fmla="*/ 6080118 h 6848787"/>
              <a:gd name="connsiteX13" fmla="*/ 6544023 w 8127960"/>
              <a:gd name="connsiteY13" fmla="*/ 6266005 h 6848787"/>
              <a:gd name="connsiteX14" fmla="*/ 6544025 w 8127960"/>
              <a:gd name="connsiteY14" fmla="*/ 6266004 h 6848787"/>
              <a:gd name="connsiteX15" fmla="*/ 6358137 w 8127960"/>
              <a:gd name="connsiteY15" fmla="*/ 4787951 h 6848787"/>
              <a:gd name="connsiteX16" fmla="*/ 802139 w 8127960"/>
              <a:gd name="connsiteY16" fmla="*/ 1977701 h 6848787"/>
              <a:gd name="connsiteX17" fmla="*/ 1072696 w 8127960"/>
              <a:gd name="connsiteY17" fmla="*/ 2080725 h 6848787"/>
              <a:gd name="connsiteX18" fmla="*/ 1160086 w 8127960"/>
              <a:gd name="connsiteY18" fmla="*/ 2775593 h 6848787"/>
              <a:gd name="connsiteX19" fmla="*/ 886367 w 8127960"/>
              <a:gd name="connsiteY19" fmla="*/ 3128064 h 6848787"/>
              <a:gd name="connsiteX20" fmla="*/ 191499 w 8127960"/>
              <a:gd name="connsiteY20" fmla="*/ 3215453 h 6848787"/>
              <a:gd name="connsiteX21" fmla="*/ 191501 w 8127960"/>
              <a:gd name="connsiteY21" fmla="*/ 3215453 h 6848787"/>
              <a:gd name="connsiteX22" fmla="*/ 104110 w 8127960"/>
              <a:gd name="connsiteY22" fmla="*/ 2520586 h 6848787"/>
              <a:gd name="connsiteX23" fmla="*/ 377829 w 8127960"/>
              <a:gd name="connsiteY23" fmla="*/ 2168114 h 6848787"/>
              <a:gd name="connsiteX24" fmla="*/ 802139 w 8127960"/>
              <a:gd name="connsiteY24" fmla="*/ 1977701 h 6848787"/>
              <a:gd name="connsiteX25" fmla="*/ 6369233 w 8127960"/>
              <a:gd name="connsiteY25" fmla="*/ 0 h 6848787"/>
              <a:gd name="connsiteX26" fmla="*/ 8127960 w 8127960"/>
              <a:gd name="connsiteY26" fmla="*/ 0 h 6848787"/>
              <a:gd name="connsiteX27" fmla="*/ 8127960 w 8127960"/>
              <a:gd name="connsiteY27" fmla="*/ 2347451 h 6848787"/>
              <a:gd name="connsiteX28" fmla="*/ 5879892 w 8127960"/>
              <a:gd name="connsiteY28" fmla="*/ 5242316 h 6848787"/>
              <a:gd name="connsiteX29" fmla="*/ 3895214 w 8127960"/>
              <a:gd name="connsiteY29" fmla="*/ 5491918 h 6848787"/>
              <a:gd name="connsiteX30" fmla="*/ 3895216 w 8127960"/>
              <a:gd name="connsiteY30" fmla="*/ 5491919 h 6848787"/>
              <a:gd name="connsiteX31" fmla="*/ 3645613 w 8127960"/>
              <a:gd name="connsiteY31" fmla="*/ 3507240 h 6848787"/>
              <a:gd name="connsiteX32" fmla="*/ 3601021 w 8127960"/>
              <a:gd name="connsiteY32" fmla="*/ 0 h 6848787"/>
              <a:gd name="connsiteX33" fmla="*/ 6268419 w 8127960"/>
              <a:gd name="connsiteY33" fmla="*/ 0 h 6848787"/>
              <a:gd name="connsiteX34" fmla="*/ 3846149 w 8127960"/>
              <a:gd name="connsiteY34" fmla="*/ 3119189 h 6848787"/>
              <a:gd name="connsiteX35" fmla="*/ 2456497 w 8127960"/>
              <a:gd name="connsiteY35" fmla="*/ 3366840 h 6848787"/>
              <a:gd name="connsiteX36" fmla="*/ 2368097 w 8127960"/>
              <a:gd name="connsiteY36" fmla="*/ 3305077 h 6848787"/>
              <a:gd name="connsiteX37" fmla="*/ 2286369 w 8127960"/>
              <a:gd name="connsiteY37" fmla="*/ 3234723 h 6848787"/>
              <a:gd name="connsiteX38" fmla="*/ 2182210 w 8127960"/>
              <a:gd name="connsiteY38" fmla="*/ 1827023 h 6848787"/>
              <a:gd name="connsiteX39" fmla="*/ 2121911 w 8127960"/>
              <a:gd name="connsiteY39" fmla="*/ 0 h 6848787"/>
              <a:gd name="connsiteX40" fmla="*/ 3375918 w 8127960"/>
              <a:gd name="connsiteY40" fmla="*/ 0 h 6848787"/>
              <a:gd name="connsiteX41" fmla="*/ 1881862 w 8127960"/>
              <a:gd name="connsiteY41" fmla="*/ 1923916 h 6848787"/>
              <a:gd name="connsiteX42" fmla="*/ 1186995 w 8127960"/>
              <a:gd name="connsiteY42" fmla="*/ 2011306 h 6848787"/>
              <a:gd name="connsiteX43" fmla="*/ 1186996 w 8127960"/>
              <a:gd name="connsiteY43" fmla="*/ 2011305 h 6848787"/>
              <a:gd name="connsiteX44" fmla="*/ 1099605 w 8127960"/>
              <a:gd name="connsiteY44" fmla="*/ 1316438 h 684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960" h="6848787">
                <a:moveTo>
                  <a:pt x="8127960" y="6296640"/>
                </a:moveTo>
                <a:lnTo>
                  <a:pt x="8127960" y="6848786"/>
                </a:lnTo>
                <a:lnTo>
                  <a:pt x="7699180" y="6848786"/>
                </a:lnTo>
                <a:close/>
                <a:moveTo>
                  <a:pt x="5718247" y="6069513"/>
                </a:moveTo>
                <a:cubicBezTo>
                  <a:pt x="5954229" y="6062508"/>
                  <a:pt x="6193967" y="6134391"/>
                  <a:pt x="6394992" y="6290500"/>
                </a:cubicBezTo>
                <a:cubicBezTo>
                  <a:pt x="6567298" y="6424308"/>
                  <a:pt x="6686694" y="6600996"/>
                  <a:pt x="6749813" y="6793819"/>
                </a:cubicBezTo>
                <a:lnTo>
                  <a:pt x="6764932" y="6848787"/>
                </a:lnTo>
                <a:lnTo>
                  <a:pt x="4627744" y="6848786"/>
                </a:lnTo>
                <a:lnTo>
                  <a:pt x="4916938" y="6476387"/>
                </a:lnTo>
                <a:cubicBezTo>
                  <a:pt x="5117650" y="6217927"/>
                  <a:pt x="5414843" y="6078518"/>
                  <a:pt x="5718247" y="6069513"/>
                </a:cubicBezTo>
                <a:close/>
                <a:moveTo>
                  <a:pt x="8127960" y="2508927"/>
                </a:moveTo>
                <a:lnTo>
                  <a:pt x="8127960" y="5943773"/>
                </a:lnTo>
                <a:lnTo>
                  <a:pt x="8022078" y="6080118"/>
                </a:lnTo>
                <a:cubicBezTo>
                  <a:pt x="7665256" y="6539603"/>
                  <a:pt x="7003509" y="6622827"/>
                  <a:pt x="6544023" y="6266005"/>
                </a:cubicBezTo>
                <a:lnTo>
                  <a:pt x="6544025" y="6266004"/>
                </a:lnTo>
                <a:cubicBezTo>
                  <a:pt x="6084540" y="5909182"/>
                  <a:pt x="6001316" y="5247436"/>
                  <a:pt x="6358137" y="4787951"/>
                </a:cubicBezTo>
                <a:close/>
                <a:moveTo>
                  <a:pt x="802139" y="1977701"/>
                </a:moveTo>
                <a:cubicBezTo>
                  <a:pt x="897315" y="1984004"/>
                  <a:pt x="991691" y="2017818"/>
                  <a:pt x="1072696" y="2080725"/>
                </a:cubicBezTo>
                <a:cubicBezTo>
                  <a:pt x="1288712" y="2248475"/>
                  <a:pt x="1327837" y="2559579"/>
                  <a:pt x="1160086" y="2775593"/>
                </a:cubicBezTo>
                <a:cubicBezTo>
                  <a:pt x="1068847" y="2893083"/>
                  <a:pt x="977607" y="3010573"/>
                  <a:pt x="886367" y="3128064"/>
                </a:cubicBezTo>
                <a:cubicBezTo>
                  <a:pt x="718616" y="3344077"/>
                  <a:pt x="407513" y="3383203"/>
                  <a:pt x="191499" y="3215453"/>
                </a:cubicBezTo>
                <a:lnTo>
                  <a:pt x="191501" y="3215453"/>
                </a:lnTo>
                <a:cubicBezTo>
                  <a:pt x="-24514" y="3047702"/>
                  <a:pt x="-63640" y="2736600"/>
                  <a:pt x="104110" y="2520586"/>
                </a:cubicBezTo>
                <a:lnTo>
                  <a:pt x="377829" y="2168114"/>
                </a:lnTo>
                <a:cubicBezTo>
                  <a:pt x="482673" y="2033106"/>
                  <a:pt x="643514" y="1967194"/>
                  <a:pt x="802139" y="1977701"/>
                </a:cubicBezTo>
                <a:close/>
                <a:moveTo>
                  <a:pt x="6369233" y="0"/>
                </a:moveTo>
                <a:lnTo>
                  <a:pt x="8127960" y="0"/>
                </a:lnTo>
                <a:lnTo>
                  <a:pt x="8127960" y="2347451"/>
                </a:lnTo>
                <a:lnTo>
                  <a:pt x="5879892" y="5242316"/>
                </a:lnTo>
                <a:cubicBezTo>
                  <a:pt x="5400764" y="5859295"/>
                  <a:pt x="4512193" y="5971046"/>
                  <a:pt x="3895214" y="5491918"/>
                </a:cubicBezTo>
                <a:lnTo>
                  <a:pt x="3895216" y="5491919"/>
                </a:lnTo>
                <a:cubicBezTo>
                  <a:pt x="3278237" y="5012791"/>
                  <a:pt x="3166486" y="4124220"/>
                  <a:pt x="3645613" y="3507240"/>
                </a:cubicBezTo>
                <a:close/>
                <a:moveTo>
                  <a:pt x="3601021" y="0"/>
                </a:moveTo>
                <a:lnTo>
                  <a:pt x="6268419" y="0"/>
                </a:lnTo>
                <a:lnTo>
                  <a:pt x="3846149" y="3119189"/>
                </a:lnTo>
                <a:cubicBezTo>
                  <a:pt x="3511628" y="3549956"/>
                  <a:pt x="2909108" y="3650025"/>
                  <a:pt x="2456497" y="3366840"/>
                </a:cubicBezTo>
                <a:lnTo>
                  <a:pt x="2368097" y="3305077"/>
                </a:lnTo>
                <a:lnTo>
                  <a:pt x="2286369" y="3234723"/>
                </a:lnTo>
                <a:cubicBezTo>
                  <a:pt x="1899928" y="2866326"/>
                  <a:pt x="1847690" y="2257790"/>
                  <a:pt x="2182210" y="1827023"/>
                </a:cubicBezTo>
                <a:close/>
                <a:moveTo>
                  <a:pt x="2121911" y="0"/>
                </a:moveTo>
                <a:lnTo>
                  <a:pt x="3375918" y="0"/>
                </a:lnTo>
                <a:lnTo>
                  <a:pt x="1881862" y="1923916"/>
                </a:lnTo>
                <a:cubicBezTo>
                  <a:pt x="1714112" y="2139930"/>
                  <a:pt x="1403007" y="2179056"/>
                  <a:pt x="1186995" y="2011306"/>
                </a:cubicBezTo>
                <a:lnTo>
                  <a:pt x="1186996" y="2011305"/>
                </a:lnTo>
                <a:cubicBezTo>
                  <a:pt x="970981" y="1843555"/>
                  <a:pt x="931856" y="1532453"/>
                  <a:pt x="1099605" y="1316438"/>
                </a:cubicBezTo>
                <a:close/>
              </a:path>
            </a:pathLst>
          </a:custGeom>
          <a:blipFill dpi="0" rotWithShape="1">
            <a:blip r:embed="rId2"/>
            <a:srcRect/>
            <a:tile tx="488950" ty="-317500" sx="100000" sy="100000" flip="none" algn="b"/>
          </a:blipFill>
          <a:effectLst>
            <a:innerShdw blurRad="1397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2FD784-EC42-180C-2D48-63B6BD109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40" y="722037"/>
            <a:ext cx="1345589" cy="13455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E65D6D-67AA-47D1-A9D8-8CD962FCD327}"/>
              </a:ext>
            </a:extLst>
          </p:cNvPr>
          <p:cNvSpPr txBox="1"/>
          <p:nvPr/>
        </p:nvSpPr>
        <p:spPr>
          <a:xfrm>
            <a:off x="464199" y="2407298"/>
            <a:ext cx="3998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INTELLERA: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D243C-74DC-8316-77E6-509496AA96CC}"/>
              </a:ext>
            </a:extLst>
          </p:cNvPr>
          <p:cNvSpPr txBox="1"/>
          <p:nvPr/>
        </p:nvSpPr>
        <p:spPr>
          <a:xfrm>
            <a:off x="464199" y="3452270"/>
            <a:ext cx="56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venir Next LT Pro Demi" panose="020B0704020202020204" pitchFamily="34" charset="0"/>
              </a:rPr>
              <a:t>A HARDWARE BASED ACCELERATED RISC V MATRIX MAC PROCESSOR ON FPGA</a:t>
            </a:r>
          </a:p>
        </p:txBody>
      </p:sp>
      <p:sp>
        <p:nvSpPr>
          <p:cNvPr id="28" name="CustomShape 5">
            <a:extLst>
              <a:ext uri="{FF2B5EF4-FFF2-40B4-BE49-F238E27FC236}">
                <a16:creationId xmlns:a16="http://schemas.microsoft.com/office/drawing/2014/main" id="{E72E3F66-8715-2410-31F7-489124C931DE}"/>
              </a:ext>
            </a:extLst>
          </p:cNvPr>
          <p:cNvSpPr/>
          <p:nvPr/>
        </p:nvSpPr>
        <p:spPr>
          <a:xfrm>
            <a:off x="2663824" y="6156039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Faculty of Computer Sciences and Engineering</a:t>
            </a:r>
            <a:b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</a:b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Ghulam Ishaq Khan Institute of Engineering Sciences and Technology, Pakistan</a:t>
            </a:r>
            <a:endParaRPr lang="en-US" sz="1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venir Next LT Pro Demi" panose="020B07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2805D-A113-0109-F8D5-A76D6CFB261B}"/>
              </a:ext>
            </a:extLst>
          </p:cNvPr>
          <p:cNvSpPr txBox="1"/>
          <p:nvPr/>
        </p:nvSpPr>
        <p:spPr>
          <a:xfrm>
            <a:off x="464199" y="4403668"/>
            <a:ext cx="286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788C"/>
                </a:solidFill>
                <a:latin typeface="Avenir Next LT Pro Demi" panose="020B0704020202020204" pitchFamily="34" charset="0"/>
              </a:rPr>
              <a:t>TEAM MEMBERS: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SAAD KHAN (Team Lead)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MAHNOOR MALEEKA</a:t>
            </a:r>
            <a:b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SYED ZAEEM SHAKIR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E1D14-8945-52EB-8FDB-DFE17FFFBB9D}"/>
              </a:ext>
            </a:extLst>
          </p:cNvPr>
          <p:cNvSpPr txBox="1"/>
          <p:nvPr/>
        </p:nvSpPr>
        <p:spPr>
          <a:xfrm>
            <a:off x="3512199" y="4403667"/>
            <a:ext cx="382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788C"/>
                </a:solidFill>
                <a:latin typeface="Avenir Next LT Pro Demi" panose="020B0704020202020204" pitchFamily="34" charset="0"/>
              </a:rPr>
              <a:t>ADVISOR’S: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Dr. FAHAD  BIN MUSLIM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Dr. WAQAR AHMAD           (CO)</a:t>
            </a:r>
            <a:b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Dr. MUHAMMDA TAJ          (CO)</a:t>
            </a:r>
          </a:p>
        </p:txBody>
      </p:sp>
    </p:spTree>
    <p:extLst>
      <p:ext uri="{BB962C8B-B14F-4D97-AF65-F5344CB8AC3E}">
        <p14:creationId xmlns:p14="http://schemas.microsoft.com/office/powerpoint/2010/main" val="204889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FA6DA48-ACA9-F653-2B56-C5DB71D19ACA}"/>
              </a:ext>
            </a:extLst>
          </p:cNvPr>
          <p:cNvSpPr txBox="1"/>
          <p:nvPr/>
        </p:nvSpPr>
        <p:spPr>
          <a:xfrm>
            <a:off x="6700416" y="23447"/>
            <a:ext cx="5488535" cy="4624753"/>
          </a:xfrm>
          <a:custGeom>
            <a:avLst/>
            <a:gdLst>
              <a:gd name="connsiteX0" fmla="*/ 8127960 w 8127960"/>
              <a:gd name="connsiteY0" fmla="*/ 6296640 h 6848787"/>
              <a:gd name="connsiteX1" fmla="*/ 8127960 w 8127960"/>
              <a:gd name="connsiteY1" fmla="*/ 6848786 h 6848787"/>
              <a:gd name="connsiteX2" fmla="*/ 7699180 w 8127960"/>
              <a:gd name="connsiteY2" fmla="*/ 6848786 h 6848787"/>
              <a:gd name="connsiteX3" fmla="*/ 5718247 w 8127960"/>
              <a:gd name="connsiteY3" fmla="*/ 6069513 h 6848787"/>
              <a:gd name="connsiteX4" fmla="*/ 6394992 w 8127960"/>
              <a:gd name="connsiteY4" fmla="*/ 6290500 h 6848787"/>
              <a:gd name="connsiteX5" fmla="*/ 6749813 w 8127960"/>
              <a:gd name="connsiteY5" fmla="*/ 6793819 h 6848787"/>
              <a:gd name="connsiteX6" fmla="*/ 6764932 w 8127960"/>
              <a:gd name="connsiteY6" fmla="*/ 6848787 h 6848787"/>
              <a:gd name="connsiteX7" fmla="*/ 4627744 w 8127960"/>
              <a:gd name="connsiteY7" fmla="*/ 6848786 h 6848787"/>
              <a:gd name="connsiteX8" fmla="*/ 4916938 w 8127960"/>
              <a:gd name="connsiteY8" fmla="*/ 6476387 h 6848787"/>
              <a:gd name="connsiteX9" fmla="*/ 5718247 w 8127960"/>
              <a:gd name="connsiteY9" fmla="*/ 6069513 h 6848787"/>
              <a:gd name="connsiteX10" fmla="*/ 8127960 w 8127960"/>
              <a:gd name="connsiteY10" fmla="*/ 2508927 h 6848787"/>
              <a:gd name="connsiteX11" fmla="*/ 8127960 w 8127960"/>
              <a:gd name="connsiteY11" fmla="*/ 5943773 h 6848787"/>
              <a:gd name="connsiteX12" fmla="*/ 8022078 w 8127960"/>
              <a:gd name="connsiteY12" fmla="*/ 6080118 h 6848787"/>
              <a:gd name="connsiteX13" fmla="*/ 6544023 w 8127960"/>
              <a:gd name="connsiteY13" fmla="*/ 6266005 h 6848787"/>
              <a:gd name="connsiteX14" fmla="*/ 6544025 w 8127960"/>
              <a:gd name="connsiteY14" fmla="*/ 6266004 h 6848787"/>
              <a:gd name="connsiteX15" fmla="*/ 6358137 w 8127960"/>
              <a:gd name="connsiteY15" fmla="*/ 4787951 h 6848787"/>
              <a:gd name="connsiteX16" fmla="*/ 802139 w 8127960"/>
              <a:gd name="connsiteY16" fmla="*/ 1977701 h 6848787"/>
              <a:gd name="connsiteX17" fmla="*/ 1072696 w 8127960"/>
              <a:gd name="connsiteY17" fmla="*/ 2080725 h 6848787"/>
              <a:gd name="connsiteX18" fmla="*/ 1160086 w 8127960"/>
              <a:gd name="connsiteY18" fmla="*/ 2775593 h 6848787"/>
              <a:gd name="connsiteX19" fmla="*/ 886367 w 8127960"/>
              <a:gd name="connsiteY19" fmla="*/ 3128064 h 6848787"/>
              <a:gd name="connsiteX20" fmla="*/ 191499 w 8127960"/>
              <a:gd name="connsiteY20" fmla="*/ 3215453 h 6848787"/>
              <a:gd name="connsiteX21" fmla="*/ 191501 w 8127960"/>
              <a:gd name="connsiteY21" fmla="*/ 3215453 h 6848787"/>
              <a:gd name="connsiteX22" fmla="*/ 104110 w 8127960"/>
              <a:gd name="connsiteY22" fmla="*/ 2520586 h 6848787"/>
              <a:gd name="connsiteX23" fmla="*/ 377829 w 8127960"/>
              <a:gd name="connsiteY23" fmla="*/ 2168114 h 6848787"/>
              <a:gd name="connsiteX24" fmla="*/ 802139 w 8127960"/>
              <a:gd name="connsiteY24" fmla="*/ 1977701 h 6848787"/>
              <a:gd name="connsiteX25" fmla="*/ 6369233 w 8127960"/>
              <a:gd name="connsiteY25" fmla="*/ 0 h 6848787"/>
              <a:gd name="connsiteX26" fmla="*/ 8127960 w 8127960"/>
              <a:gd name="connsiteY26" fmla="*/ 0 h 6848787"/>
              <a:gd name="connsiteX27" fmla="*/ 8127960 w 8127960"/>
              <a:gd name="connsiteY27" fmla="*/ 2347451 h 6848787"/>
              <a:gd name="connsiteX28" fmla="*/ 5879892 w 8127960"/>
              <a:gd name="connsiteY28" fmla="*/ 5242316 h 6848787"/>
              <a:gd name="connsiteX29" fmla="*/ 3895214 w 8127960"/>
              <a:gd name="connsiteY29" fmla="*/ 5491918 h 6848787"/>
              <a:gd name="connsiteX30" fmla="*/ 3895216 w 8127960"/>
              <a:gd name="connsiteY30" fmla="*/ 5491919 h 6848787"/>
              <a:gd name="connsiteX31" fmla="*/ 3645613 w 8127960"/>
              <a:gd name="connsiteY31" fmla="*/ 3507240 h 6848787"/>
              <a:gd name="connsiteX32" fmla="*/ 3601021 w 8127960"/>
              <a:gd name="connsiteY32" fmla="*/ 0 h 6848787"/>
              <a:gd name="connsiteX33" fmla="*/ 6268419 w 8127960"/>
              <a:gd name="connsiteY33" fmla="*/ 0 h 6848787"/>
              <a:gd name="connsiteX34" fmla="*/ 3846149 w 8127960"/>
              <a:gd name="connsiteY34" fmla="*/ 3119189 h 6848787"/>
              <a:gd name="connsiteX35" fmla="*/ 2456497 w 8127960"/>
              <a:gd name="connsiteY35" fmla="*/ 3366840 h 6848787"/>
              <a:gd name="connsiteX36" fmla="*/ 2368097 w 8127960"/>
              <a:gd name="connsiteY36" fmla="*/ 3305077 h 6848787"/>
              <a:gd name="connsiteX37" fmla="*/ 2286369 w 8127960"/>
              <a:gd name="connsiteY37" fmla="*/ 3234723 h 6848787"/>
              <a:gd name="connsiteX38" fmla="*/ 2182210 w 8127960"/>
              <a:gd name="connsiteY38" fmla="*/ 1827023 h 6848787"/>
              <a:gd name="connsiteX39" fmla="*/ 2121911 w 8127960"/>
              <a:gd name="connsiteY39" fmla="*/ 0 h 6848787"/>
              <a:gd name="connsiteX40" fmla="*/ 3375918 w 8127960"/>
              <a:gd name="connsiteY40" fmla="*/ 0 h 6848787"/>
              <a:gd name="connsiteX41" fmla="*/ 1881862 w 8127960"/>
              <a:gd name="connsiteY41" fmla="*/ 1923916 h 6848787"/>
              <a:gd name="connsiteX42" fmla="*/ 1186995 w 8127960"/>
              <a:gd name="connsiteY42" fmla="*/ 2011306 h 6848787"/>
              <a:gd name="connsiteX43" fmla="*/ 1186996 w 8127960"/>
              <a:gd name="connsiteY43" fmla="*/ 2011305 h 6848787"/>
              <a:gd name="connsiteX44" fmla="*/ 1099605 w 8127960"/>
              <a:gd name="connsiteY44" fmla="*/ 1316438 h 684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960" h="6848787">
                <a:moveTo>
                  <a:pt x="8127960" y="6296640"/>
                </a:moveTo>
                <a:lnTo>
                  <a:pt x="8127960" y="6848786"/>
                </a:lnTo>
                <a:lnTo>
                  <a:pt x="7699180" y="6848786"/>
                </a:lnTo>
                <a:close/>
                <a:moveTo>
                  <a:pt x="5718247" y="6069513"/>
                </a:moveTo>
                <a:cubicBezTo>
                  <a:pt x="5954229" y="6062508"/>
                  <a:pt x="6193967" y="6134391"/>
                  <a:pt x="6394992" y="6290500"/>
                </a:cubicBezTo>
                <a:cubicBezTo>
                  <a:pt x="6567298" y="6424308"/>
                  <a:pt x="6686694" y="6600996"/>
                  <a:pt x="6749813" y="6793819"/>
                </a:cubicBezTo>
                <a:lnTo>
                  <a:pt x="6764932" y="6848787"/>
                </a:lnTo>
                <a:lnTo>
                  <a:pt x="4627744" y="6848786"/>
                </a:lnTo>
                <a:lnTo>
                  <a:pt x="4916938" y="6476387"/>
                </a:lnTo>
                <a:cubicBezTo>
                  <a:pt x="5117650" y="6217927"/>
                  <a:pt x="5414843" y="6078518"/>
                  <a:pt x="5718247" y="6069513"/>
                </a:cubicBezTo>
                <a:close/>
                <a:moveTo>
                  <a:pt x="8127960" y="2508927"/>
                </a:moveTo>
                <a:lnTo>
                  <a:pt x="8127960" y="5943773"/>
                </a:lnTo>
                <a:lnTo>
                  <a:pt x="8022078" y="6080118"/>
                </a:lnTo>
                <a:cubicBezTo>
                  <a:pt x="7665256" y="6539603"/>
                  <a:pt x="7003509" y="6622827"/>
                  <a:pt x="6544023" y="6266005"/>
                </a:cubicBezTo>
                <a:lnTo>
                  <a:pt x="6544025" y="6266004"/>
                </a:lnTo>
                <a:cubicBezTo>
                  <a:pt x="6084540" y="5909182"/>
                  <a:pt x="6001316" y="5247436"/>
                  <a:pt x="6358137" y="4787951"/>
                </a:cubicBezTo>
                <a:close/>
                <a:moveTo>
                  <a:pt x="802139" y="1977701"/>
                </a:moveTo>
                <a:cubicBezTo>
                  <a:pt x="897315" y="1984004"/>
                  <a:pt x="991691" y="2017818"/>
                  <a:pt x="1072696" y="2080725"/>
                </a:cubicBezTo>
                <a:cubicBezTo>
                  <a:pt x="1288712" y="2248475"/>
                  <a:pt x="1327837" y="2559579"/>
                  <a:pt x="1160086" y="2775593"/>
                </a:cubicBezTo>
                <a:cubicBezTo>
                  <a:pt x="1068847" y="2893083"/>
                  <a:pt x="977607" y="3010573"/>
                  <a:pt x="886367" y="3128064"/>
                </a:cubicBezTo>
                <a:cubicBezTo>
                  <a:pt x="718616" y="3344077"/>
                  <a:pt x="407513" y="3383203"/>
                  <a:pt x="191499" y="3215453"/>
                </a:cubicBezTo>
                <a:lnTo>
                  <a:pt x="191501" y="3215453"/>
                </a:lnTo>
                <a:cubicBezTo>
                  <a:pt x="-24514" y="3047702"/>
                  <a:pt x="-63640" y="2736600"/>
                  <a:pt x="104110" y="2520586"/>
                </a:cubicBezTo>
                <a:lnTo>
                  <a:pt x="377829" y="2168114"/>
                </a:lnTo>
                <a:cubicBezTo>
                  <a:pt x="482673" y="2033106"/>
                  <a:pt x="643514" y="1967194"/>
                  <a:pt x="802139" y="1977701"/>
                </a:cubicBezTo>
                <a:close/>
                <a:moveTo>
                  <a:pt x="6369233" y="0"/>
                </a:moveTo>
                <a:lnTo>
                  <a:pt x="8127960" y="0"/>
                </a:lnTo>
                <a:lnTo>
                  <a:pt x="8127960" y="2347451"/>
                </a:lnTo>
                <a:lnTo>
                  <a:pt x="5879892" y="5242316"/>
                </a:lnTo>
                <a:cubicBezTo>
                  <a:pt x="5400764" y="5859295"/>
                  <a:pt x="4512193" y="5971046"/>
                  <a:pt x="3895214" y="5491918"/>
                </a:cubicBezTo>
                <a:lnTo>
                  <a:pt x="3895216" y="5491919"/>
                </a:lnTo>
                <a:cubicBezTo>
                  <a:pt x="3278237" y="5012791"/>
                  <a:pt x="3166486" y="4124220"/>
                  <a:pt x="3645613" y="3507240"/>
                </a:cubicBezTo>
                <a:close/>
                <a:moveTo>
                  <a:pt x="3601021" y="0"/>
                </a:moveTo>
                <a:lnTo>
                  <a:pt x="6268419" y="0"/>
                </a:lnTo>
                <a:lnTo>
                  <a:pt x="3846149" y="3119189"/>
                </a:lnTo>
                <a:cubicBezTo>
                  <a:pt x="3511628" y="3549956"/>
                  <a:pt x="2909108" y="3650025"/>
                  <a:pt x="2456497" y="3366840"/>
                </a:cubicBezTo>
                <a:lnTo>
                  <a:pt x="2368097" y="3305077"/>
                </a:lnTo>
                <a:lnTo>
                  <a:pt x="2286369" y="3234723"/>
                </a:lnTo>
                <a:cubicBezTo>
                  <a:pt x="1899928" y="2866326"/>
                  <a:pt x="1847690" y="2257790"/>
                  <a:pt x="2182210" y="1827023"/>
                </a:cubicBezTo>
                <a:close/>
                <a:moveTo>
                  <a:pt x="2121911" y="0"/>
                </a:moveTo>
                <a:lnTo>
                  <a:pt x="3375918" y="0"/>
                </a:lnTo>
                <a:lnTo>
                  <a:pt x="1881862" y="1923916"/>
                </a:lnTo>
                <a:cubicBezTo>
                  <a:pt x="1714112" y="2139930"/>
                  <a:pt x="1403007" y="2179056"/>
                  <a:pt x="1186995" y="2011306"/>
                </a:cubicBezTo>
                <a:lnTo>
                  <a:pt x="1186996" y="2011305"/>
                </a:lnTo>
                <a:cubicBezTo>
                  <a:pt x="970981" y="1843555"/>
                  <a:pt x="931856" y="1532453"/>
                  <a:pt x="1099605" y="1316438"/>
                </a:cubicBezTo>
                <a:close/>
              </a:path>
            </a:pathLst>
          </a:custGeom>
          <a:blipFill dpi="0" rotWithShape="1">
            <a:blip r:embed="rId2"/>
            <a:srcRect/>
            <a:tile tx="819150" ty="381000" sx="100000" sy="100000" flip="none" algn="b"/>
          </a:blipFill>
          <a:effectLst>
            <a:innerShdw blurRad="1397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2FD784-EC42-180C-2D48-63B6BD109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40" y="722037"/>
            <a:ext cx="1345589" cy="13455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E65D6D-67AA-47D1-A9D8-8CD962FCD327}"/>
              </a:ext>
            </a:extLst>
          </p:cNvPr>
          <p:cNvSpPr txBox="1"/>
          <p:nvPr/>
        </p:nvSpPr>
        <p:spPr>
          <a:xfrm>
            <a:off x="464199" y="2407298"/>
            <a:ext cx="3998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INTELLERA: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D243C-74DC-8316-77E6-509496AA96CC}"/>
              </a:ext>
            </a:extLst>
          </p:cNvPr>
          <p:cNvSpPr txBox="1"/>
          <p:nvPr/>
        </p:nvSpPr>
        <p:spPr>
          <a:xfrm>
            <a:off x="464199" y="3452270"/>
            <a:ext cx="56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venir Next LT Pro Demi" panose="020B0704020202020204" pitchFamily="34" charset="0"/>
              </a:rPr>
              <a:t>A HARDWARE BASED ACCELERATED RISC V MATRIX MAC PROCESSOR ON FPGA</a:t>
            </a:r>
          </a:p>
        </p:txBody>
      </p:sp>
      <p:sp>
        <p:nvSpPr>
          <p:cNvPr id="28" name="CustomShape 5">
            <a:extLst>
              <a:ext uri="{FF2B5EF4-FFF2-40B4-BE49-F238E27FC236}">
                <a16:creationId xmlns:a16="http://schemas.microsoft.com/office/drawing/2014/main" id="{E72E3F66-8715-2410-31F7-489124C931DE}"/>
              </a:ext>
            </a:extLst>
          </p:cNvPr>
          <p:cNvSpPr/>
          <p:nvPr/>
        </p:nvSpPr>
        <p:spPr>
          <a:xfrm>
            <a:off x="2663824" y="6156039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Faculty of Computer Sciences and Engineering</a:t>
            </a:r>
            <a:b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</a:br>
            <a:r>
              <a:rPr lang="en-US" sz="1200" kern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Next LT Pro Demi" panose="020B0704020202020204" pitchFamily="34" charset="0"/>
              </a:rPr>
              <a:t>Ghulam Ishaq Khan Institute of Engineering Sciences and Technology, Pakistan</a:t>
            </a:r>
            <a:endParaRPr lang="en-US" sz="1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venir Next LT Pro Demi" panose="020B07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2805D-A113-0109-F8D5-A76D6CFB261B}"/>
              </a:ext>
            </a:extLst>
          </p:cNvPr>
          <p:cNvSpPr txBox="1"/>
          <p:nvPr/>
        </p:nvSpPr>
        <p:spPr>
          <a:xfrm>
            <a:off x="464199" y="4403668"/>
            <a:ext cx="286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788C"/>
                </a:solidFill>
                <a:latin typeface="Avenir Next LT Pro Demi" panose="020B0704020202020204" pitchFamily="34" charset="0"/>
              </a:rPr>
              <a:t>TEAM MEMBERS: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SAAD KHAN (Team Lead)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MAHNOOR MALEEKA</a:t>
            </a:r>
            <a:b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SYED ZAEEM SHAKIR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E1D14-8945-52EB-8FDB-DFE17FFFBB9D}"/>
              </a:ext>
            </a:extLst>
          </p:cNvPr>
          <p:cNvSpPr txBox="1"/>
          <p:nvPr/>
        </p:nvSpPr>
        <p:spPr>
          <a:xfrm>
            <a:off x="3512199" y="4403667"/>
            <a:ext cx="382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788C"/>
                </a:solidFill>
                <a:latin typeface="Avenir Next LT Pro Demi" panose="020B0704020202020204" pitchFamily="34" charset="0"/>
              </a:rPr>
              <a:t>ADVISOR’S: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Dr. FAHAD  BIN MUSLIM</a:t>
            </a:r>
          </a:p>
          <a:p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Dr. WAQAR AHMAD           (CO)</a:t>
            </a:r>
            <a:b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</a:br>
            <a:r>
              <a:rPr lang="en-US" b="1" dirty="0">
                <a:solidFill>
                  <a:srgbClr val="B4C1C4"/>
                </a:solidFill>
                <a:latin typeface="Avenir Next LT Pro Demi" panose="020B0704020202020204" pitchFamily="34" charset="0"/>
              </a:rPr>
              <a:t>Dr. MUHAMMDA TAJ          (CO)</a:t>
            </a:r>
          </a:p>
        </p:txBody>
      </p:sp>
    </p:spTree>
    <p:extLst>
      <p:ext uri="{BB962C8B-B14F-4D97-AF65-F5344CB8AC3E}">
        <p14:creationId xmlns:p14="http://schemas.microsoft.com/office/powerpoint/2010/main" val="406459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FA6DA48-ACA9-F653-2B56-C5DB71D19ACA}"/>
              </a:ext>
            </a:extLst>
          </p:cNvPr>
          <p:cNvSpPr txBox="1"/>
          <p:nvPr/>
        </p:nvSpPr>
        <p:spPr>
          <a:xfrm>
            <a:off x="6489290" y="-5581"/>
            <a:ext cx="5699662" cy="4802653"/>
          </a:xfrm>
          <a:custGeom>
            <a:avLst/>
            <a:gdLst>
              <a:gd name="connsiteX0" fmla="*/ 8127960 w 8127960"/>
              <a:gd name="connsiteY0" fmla="*/ 6296640 h 6848787"/>
              <a:gd name="connsiteX1" fmla="*/ 8127960 w 8127960"/>
              <a:gd name="connsiteY1" fmla="*/ 6848786 h 6848787"/>
              <a:gd name="connsiteX2" fmla="*/ 7699180 w 8127960"/>
              <a:gd name="connsiteY2" fmla="*/ 6848786 h 6848787"/>
              <a:gd name="connsiteX3" fmla="*/ 5718247 w 8127960"/>
              <a:gd name="connsiteY3" fmla="*/ 6069513 h 6848787"/>
              <a:gd name="connsiteX4" fmla="*/ 6394992 w 8127960"/>
              <a:gd name="connsiteY4" fmla="*/ 6290500 h 6848787"/>
              <a:gd name="connsiteX5" fmla="*/ 6749813 w 8127960"/>
              <a:gd name="connsiteY5" fmla="*/ 6793819 h 6848787"/>
              <a:gd name="connsiteX6" fmla="*/ 6764932 w 8127960"/>
              <a:gd name="connsiteY6" fmla="*/ 6848787 h 6848787"/>
              <a:gd name="connsiteX7" fmla="*/ 4627744 w 8127960"/>
              <a:gd name="connsiteY7" fmla="*/ 6848786 h 6848787"/>
              <a:gd name="connsiteX8" fmla="*/ 4916938 w 8127960"/>
              <a:gd name="connsiteY8" fmla="*/ 6476387 h 6848787"/>
              <a:gd name="connsiteX9" fmla="*/ 5718247 w 8127960"/>
              <a:gd name="connsiteY9" fmla="*/ 6069513 h 6848787"/>
              <a:gd name="connsiteX10" fmla="*/ 8127960 w 8127960"/>
              <a:gd name="connsiteY10" fmla="*/ 2508927 h 6848787"/>
              <a:gd name="connsiteX11" fmla="*/ 8127960 w 8127960"/>
              <a:gd name="connsiteY11" fmla="*/ 5943773 h 6848787"/>
              <a:gd name="connsiteX12" fmla="*/ 8022078 w 8127960"/>
              <a:gd name="connsiteY12" fmla="*/ 6080118 h 6848787"/>
              <a:gd name="connsiteX13" fmla="*/ 6544023 w 8127960"/>
              <a:gd name="connsiteY13" fmla="*/ 6266005 h 6848787"/>
              <a:gd name="connsiteX14" fmla="*/ 6544025 w 8127960"/>
              <a:gd name="connsiteY14" fmla="*/ 6266004 h 6848787"/>
              <a:gd name="connsiteX15" fmla="*/ 6358137 w 8127960"/>
              <a:gd name="connsiteY15" fmla="*/ 4787951 h 6848787"/>
              <a:gd name="connsiteX16" fmla="*/ 802139 w 8127960"/>
              <a:gd name="connsiteY16" fmla="*/ 1977701 h 6848787"/>
              <a:gd name="connsiteX17" fmla="*/ 1072696 w 8127960"/>
              <a:gd name="connsiteY17" fmla="*/ 2080725 h 6848787"/>
              <a:gd name="connsiteX18" fmla="*/ 1160086 w 8127960"/>
              <a:gd name="connsiteY18" fmla="*/ 2775593 h 6848787"/>
              <a:gd name="connsiteX19" fmla="*/ 886367 w 8127960"/>
              <a:gd name="connsiteY19" fmla="*/ 3128064 h 6848787"/>
              <a:gd name="connsiteX20" fmla="*/ 191499 w 8127960"/>
              <a:gd name="connsiteY20" fmla="*/ 3215453 h 6848787"/>
              <a:gd name="connsiteX21" fmla="*/ 191501 w 8127960"/>
              <a:gd name="connsiteY21" fmla="*/ 3215453 h 6848787"/>
              <a:gd name="connsiteX22" fmla="*/ 104110 w 8127960"/>
              <a:gd name="connsiteY22" fmla="*/ 2520586 h 6848787"/>
              <a:gd name="connsiteX23" fmla="*/ 377829 w 8127960"/>
              <a:gd name="connsiteY23" fmla="*/ 2168114 h 6848787"/>
              <a:gd name="connsiteX24" fmla="*/ 802139 w 8127960"/>
              <a:gd name="connsiteY24" fmla="*/ 1977701 h 6848787"/>
              <a:gd name="connsiteX25" fmla="*/ 6369233 w 8127960"/>
              <a:gd name="connsiteY25" fmla="*/ 0 h 6848787"/>
              <a:gd name="connsiteX26" fmla="*/ 8127960 w 8127960"/>
              <a:gd name="connsiteY26" fmla="*/ 0 h 6848787"/>
              <a:gd name="connsiteX27" fmla="*/ 8127960 w 8127960"/>
              <a:gd name="connsiteY27" fmla="*/ 2347451 h 6848787"/>
              <a:gd name="connsiteX28" fmla="*/ 5879892 w 8127960"/>
              <a:gd name="connsiteY28" fmla="*/ 5242316 h 6848787"/>
              <a:gd name="connsiteX29" fmla="*/ 3895214 w 8127960"/>
              <a:gd name="connsiteY29" fmla="*/ 5491918 h 6848787"/>
              <a:gd name="connsiteX30" fmla="*/ 3895216 w 8127960"/>
              <a:gd name="connsiteY30" fmla="*/ 5491919 h 6848787"/>
              <a:gd name="connsiteX31" fmla="*/ 3645613 w 8127960"/>
              <a:gd name="connsiteY31" fmla="*/ 3507240 h 6848787"/>
              <a:gd name="connsiteX32" fmla="*/ 3601021 w 8127960"/>
              <a:gd name="connsiteY32" fmla="*/ 0 h 6848787"/>
              <a:gd name="connsiteX33" fmla="*/ 6268419 w 8127960"/>
              <a:gd name="connsiteY33" fmla="*/ 0 h 6848787"/>
              <a:gd name="connsiteX34" fmla="*/ 3846149 w 8127960"/>
              <a:gd name="connsiteY34" fmla="*/ 3119189 h 6848787"/>
              <a:gd name="connsiteX35" fmla="*/ 2456497 w 8127960"/>
              <a:gd name="connsiteY35" fmla="*/ 3366840 h 6848787"/>
              <a:gd name="connsiteX36" fmla="*/ 2368097 w 8127960"/>
              <a:gd name="connsiteY36" fmla="*/ 3305077 h 6848787"/>
              <a:gd name="connsiteX37" fmla="*/ 2286369 w 8127960"/>
              <a:gd name="connsiteY37" fmla="*/ 3234723 h 6848787"/>
              <a:gd name="connsiteX38" fmla="*/ 2182210 w 8127960"/>
              <a:gd name="connsiteY38" fmla="*/ 1827023 h 6848787"/>
              <a:gd name="connsiteX39" fmla="*/ 2121911 w 8127960"/>
              <a:gd name="connsiteY39" fmla="*/ 0 h 6848787"/>
              <a:gd name="connsiteX40" fmla="*/ 3375918 w 8127960"/>
              <a:gd name="connsiteY40" fmla="*/ 0 h 6848787"/>
              <a:gd name="connsiteX41" fmla="*/ 1881862 w 8127960"/>
              <a:gd name="connsiteY41" fmla="*/ 1923916 h 6848787"/>
              <a:gd name="connsiteX42" fmla="*/ 1186995 w 8127960"/>
              <a:gd name="connsiteY42" fmla="*/ 2011306 h 6848787"/>
              <a:gd name="connsiteX43" fmla="*/ 1186996 w 8127960"/>
              <a:gd name="connsiteY43" fmla="*/ 2011305 h 6848787"/>
              <a:gd name="connsiteX44" fmla="*/ 1099605 w 8127960"/>
              <a:gd name="connsiteY44" fmla="*/ 1316438 h 684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960" h="6848787">
                <a:moveTo>
                  <a:pt x="8127960" y="6296640"/>
                </a:moveTo>
                <a:lnTo>
                  <a:pt x="8127960" y="6848786"/>
                </a:lnTo>
                <a:lnTo>
                  <a:pt x="7699180" y="6848786"/>
                </a:lnTo>
                <a:close/>
                <a:moveTo>
                  <a:pt x="5718247" y="6069513"/>
                </a:moveTo>
                <a:cubicBezTo>
                  <a:pt x="5954229" y="6062508"/>
                  <a:pt x="6193967" y="6134391"/>
                  <a:pt x="6394992" y="6290500"/>
                </a:cubicBezTo>
                <a:cubicBezTo>
                  <a:pt x="6567298" y="6424308"/>
                  <a:pt x="6686694" y="6600996"/>
                  <a:pt x="6749813" y="6793819"/>
                </a:cubicBezTo>
                <a:lnTo>
                  <a:pt x="6764932" y="6848787"/>
                </a:lnTo>
                <a:lnTo>
                  <a:pt x="4627744" y="6848786"/>
                </a:lnTo>
                <a:lnTo>
                  <a:pt x="4916938" y="6476387"/>
                </a:lnTo>
                <a:cubicBezTo>
                  <a:pt x="5117650" y="6217927"/>
                  <a:pt x="5414843" y="6078518"/>
                  <a:pt x="5718247" y="6069513"/>
                </a:cubicBezTo>
                <a:close/>
                <a:moveTo>
                  <a:pt x="8127960" y="2508927"/>
                </a:moveTo>
                <a:lnTo>
                  <a:pt x="8127960" y="5943773"/>
                </a:lnTo>
                <a:lnTo>
                  <a:pt x="8022078" y="6080118"/>
                </a:lnTo>
                <a:cubicBezTo>
                  <a:pt x="7665256" y="6539603"/>
                  <a:pt x="7003509" y="6622827"/>
                  <a:pt x="6544023" y="6266005"/>
                </a:cubicBezTo>
                <a:lnTo>
                  <a:pt x="6544025" y="6266004"/>
                </a:lnTo>
                <a:cubicBezTo>
                  <a:pt x="6084540" y="5909182"/>
                  <a:pt x="6001316" y="5247436"/>
                  <a:pt x="6358137" y="4787951"/>
                </a:cubicBezTo>
                <a:close/>
                <a:moveTo>
                  <a:pt x="802139" y="1977701"/>
                </a:moveTo>
                <a:cubicBezTo>
                  <a:pt x="897315" y="1984004"/>
                  <a:pt x="991691" y="2017818"/>
                  <a:pt x="1072696" y="2080725"/>
                </a:cubicBezTo>
                <a:cubicBezTo>
                  <a:pt x="1288712" y="2248475"/>
                  <a:pt x="1327837" y="2559579"/>
                  <a:pt x="1160086" y="2775593"/>
                </a:cubicBezTo>
                <a:cubicBezTo>
                  <a:pt x="1068847" y="2893083"/>
                  <a:pt x="977607" y="3010573"/>
                  <a:pt x="886367" y="3128064"/>
                </a:cubicBezTo>
                <a:cubicBezTo>
                  <a:pt x="718616" y="3344077"/>
                  <a:pt x="407513" y="3383203"/>
                  <a:pt x="191499" y="3215453"/>
                </a:cubicBezTo>
                <a:lnTo>
                  <a:pt x="191501" y="3215453"/>
                </a:lnTo>
                <a:cubicBezTo>
                  <a:pt x="-24514" y="3047702"/>
                  <a:pt x="-63640" y="2736600"/>
                  <a:pt x="104110" y="2520586"/>
                </a:cubicBezTo>
                <a:lnTo>
                  <a:pt x="377829" y="2168114"/>
                </a:lnTo>
                <a:cubicBezTo>
                  <a:pt x="482673" y="2033106"/>
                  <a:pt x="643514" y="1967194"/>
                  <a:pt x="802139" y="1977701"/>
                </a:cubicBezTo>
                <a:close/>
                <a:moveTo>
                  <a:pt x="6369233" y="0"/>
                </a:moveTo>
                <a:lnTo>
                  <a:pt x="8127960" y="0"/>
                </a:lnTo>
                <a:lnTo>
                  <a:pt x="8127960" y="2347451"/>
                </a:lnTo>
                <a:lnTo>
                  <a:pt x="5879892" y="5242316"/>
                </a:lnTo>
                <a:cubicBezTo>
                  <a:pt x="5400764" y="5859295"/>
                  <a:pt x="4512193" y="5971046"/>
                  <a:pt x="3895214" y="5491918"/>
                </a:cubicBezTo>
                <a:lnTo>
                  <a:pt x="3895216" y="5491919"/>
                </a:lnTo>
                <a:cubicBezTo>
                  <a:pt x="3278237" y="5012791"/>
                  <a:pt x="3166486" y="4124220"/>
                  <a:pt x="3645613" y="3507240"/>
                </a:cubicBezTo>
                <a:close/>
                <a:moveTo>
                  <a:pt x="3601021" y="0"/>
                </a:moveTo>
                <a:lnTo>
                  <a:pt x="6268419" y="0"/>
                </a:lnTo>
                <a:lnTo>
                  <a:pt x="3846149" y="3119189"/>
                </a:lnTo>
                <a:cubicBezTo>
                  <a:pt x="3511628" y="3549956"/>
                  <a:pt x="2909108" y="3650025"/>
                  <a:pt x="2456497" y="3366840"/>
                </a:cubicBezTo>
                <a:lnTo>
                  <a:pt x="2368097" y="3305077"/>
                </a:lnTo>
                <a:lnTo>
                  <a:pt x="2286369" y="3234723"/>
                </a:lnTo>
                <a:cubicBezTo>
                  <a:pt x="1899928" y="2866326"/>
                  <a:pt x="1847690" y="2257790"/>
                  <a:pt x="2182210" y="1827023"/>
                </a:cubicBezTo>
                <a:close/>
                <a:moveTo>
                  <a:pt x="2121911" y="0"/>
                </a:moveTo>
                <a:lnTo>
                  <a:pt x="3375918" y="0"/>
                </a:lnTo>
                <a:lnTo>
                  <a:pt x="1881862" y="1923916"/>
                </a:lnTo>
                <a:cubicBezTo>
                  <a:pt x="1714112" y="2139930"/>
                  <a:pt x="1403007" y="2179056"/>
                  <a:pt x="1186995" y="2011306"/>
                </a:cubicBezTo>
                <a:lnTo>
                  <a:pt x="1186996" y="2011305"/>
                </a:lnTo>
                <a:cubicBezTo>
                  <a:pt x="970981" y="1843555"/>
                  <a:pt x="931856" y="1532453"/>
                  <a:pt x="1099605" y="1316438"/>
                </a:cubicBezTo>
                <a:close/>
              </a:path>
            </a:pathLst>
          </a:custGeom>
          <a:blipFill dpi="0" rotWithShape="1">
            <a:blip r:embed="rId2"/>
            <a:srcRect/>
            <a:tile tx="793750" ty="469900" sx="100000" sy="100000" flip="none" algn="b"/>
          </a:blipFill>
          <a:effectLst>
            <a:innerShdw blurRad="1397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0CCEA-A938-1F82-3BC2-F6DD483C57E8}"/>
              </a:ext>
            </a:extLst>
          </p:cNvPr>
          <p:cNvSpPr txBox="1"/>
          <p:nvPr/>
        </p:nvSpPr>
        <p:spPr>
          <a:xfrm>
            <a:off x="1569988" y="285572"/>
            <a:ext cx="491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REQUIREMENTS &amp; PROPOSED DESIGN: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FD8BA5-733D-F927-E38F-EF48870DA367}"/>
              </a:ext>
            </a:extLst>
          </p:cNvPr>
          <p:cNvGrpSpPr/>
          <p:nvPr/>
        </p:nvGrpSpPr>
        <p:grpSpPr>
          <a:xfrm>
            <a:off x="0" y="1422401"/>
            <a:ext cx="1346200" cy="5270499"/>
            <a:chOff x="1" y="1752601"/>
            <a:chExt cx="1054100" cy="40733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F0E58C-01F7-A360-5153-8A72AE407FF6}"/>
                </a:ext>
              </a:extLst>
            </p:cNvPr>
            <p:cNvSpPr/>
            <p:nvPr/>
          </p:nvSpPr>
          <p:spPr>
            <a:xfrm>
              <a:off x="1" y="1752601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RISC ISA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B07786-8641-BA48-9985-48266F83089A}"/>
                </a:ext>
              </a:extLst>
            </p:cNvPr>
            <p:cNvSpPr/>
            <p:nvPr/>
          </p:nvSpPr>
          <p:spPr>
            <a:xfrm>
              <a:off x="1" y="2280212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PIEPLINING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751C4ED-E86E-F4F1-E24B-D953C2AC0BA3}"/>
                </a:ext>
              </a:extLst>
            </p:cNvPr>
            <p:cNvSpPr/>
            <p:nvPr/>
          </p:nvSpPr>
          <p:spPr>
            <a:xfrm>
              <a:off x="1" y="2807823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HAZARD UNIT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D63C9D6-BEB3-994A-B40A-726A6039DCAE}"/>
                </a:ext>
              </a:extLst>
            </p:cNvPr>
            <p:cNvSpPr/>
            <p:nvPr/>
          </p:nvSpPr>
          <p:spPr>
            <a:xfrm>
              <a:off x="1" y="3335434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MATRIX MAC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30D41F7-537D-FA30-9901-9F1458C5C7B6}"/>
                </a:ext>
              </a:extLst>
            </p:cNvPr>
            <p:cNvSpPr/>
            <p:nvPr/>
          </p:nvSpPr>
          <p:spPr>
            <a:xfrm>
              <a:off x="1" y="3863045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 DECODER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85738B-372B-2EBA-416A-75B773338DE5}"/>
                </a:ext>
              </a:extLst>
            </p:cNvPr>
            <p:cNvSpPr/>
            <p:nvPr/>
          </p:nvSpPr>
          <p:spPr>
            <a:xfrm>
              <a:off x="1" y="4390656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MAC ISA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0A7DD8A-2722-840E-7753-C5D48F13C616}"/>
                </a:ext>
              </a:extLst>
            </p:cNvPr>
            <p:cNvSpPr/>
            <p:nvPr/>
          </p:nvSpPr>
          <p:spPr>
            <a:xfrm>
              <a:off x="1" y="4917795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TESTING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9BD2052-4DAC-91ED-9823-93CC35BFF6AA}"/>
                </a:ext>
              </a:extLst>
            </p:cNvPr>
            <p:cNvSpPr/>
            <p:nvPr/>
          </p:nvSpPr>
          <p:spPr>
            <a:xfrm>
              <a:off x="1" y="5444934"/>
              <a:ext cx="1054100" cy="381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FPGA IMPLEMNTAION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6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EDECBB0-91DC-D694-2BB9-B41C6756E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3354654"/>
                  </p:ext>
                </p:extLst>
              </p:nvPr>
            </p:nvGraphicFramePr>
            <p:xfrm>
              <a:off x="786137" y="2395745"/>
              <a:ext cx="6800849" cy="3980844"/>
            </p:xfrm>
            <a:graphic>
              <a:graphicData uri="http://schemas.microsoft.com/office/powerpoint/2016/summaryzoom">
                <psuz:summaryZm>
                  <psuz:summaryZmObj sectionId="{4FDFB2E1-98D2-4FAC-B779-0EA70F304AF6}" scaleFactorY="98350">
                    <psuz:zmPr id="{4EB3CE65-AE9F-4266-8E68-088A1B2CDE8D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34" y="201919"/>
                          <a:ext cx="2040254" cy="1128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56723C9-767E-4940-9334-FDA067BEF4E0}" scaleFactorY="99556">
                    <psuz:zmPr id="{14AB01F1-BCEE-4858-BA1F-8D358E9F6B43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297" y="194998"/>
                          <a:ext cx="2040254" cy="11425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17D7FC1-085B-4053-8D99-07C303C7D60E}" scaleFactorY="98279">
                    <psuz:zmPr id="{B1B659A4-9D11-4FFE-B1B2-CC7557426A31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060" y="202326"/>
                          <a:ext cx="2040254" cy="11278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8E85027-0722-47EA-A916-F1CB1976CEA8}" scaleFactorY="98905">
                    <psuz:zmPr id="{9AD29FD9-A471-496C-A05E-4BCA205B0D3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34" y="1422885"/>
                          <a:ext cx="2040254" cy="11350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A521CE2-DF28-4439-9DC2-45195DF9FA49}" scaleFactorY="97430">
                    <psuz:zmPr id="{466BACC2-B8AC-49A0-B119-97723C817F6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297" y="1431349"/>
                          <a:ext cx="2040254" cy="11181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976462-0CE7-4102-9791-4DC270AAFD85}" scaleFactorY="98179">
                    <psuz:zmPr id="{64859602-4081-4C0D-BD33-5F0F136EF6F8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060" y="1427051"/>
                          <a:ext cx="2040254" cy="1126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F871366-7801-4C27-A0A3-A40FA095F177}" scaleFactorY="96683">
                    <psuz:zmPr id="{7E0BA558-4394-428F-B282-8D309FD6EBC7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34" y="2659786"/>
                          <a:ext cx="2040254" cy="110957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0C15E4-59F4-4A22-B8F7-70181628C406}" scaleFactorY="97259">
                    <psuz:zmPr id="{7A57D288-E2CE-4725-AA9D-C261EAFE2AF4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297" y="2656481"/>
                          <a:ext cx="2040254" cy="11161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EDECBB0-91DC-D694-2BB9-B41C6756EDF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786137" y="2395745"/>
                <a:ext cx="6800849" cy="3980844"/>
                <a:chOff x="786137" y="2395745"/>
                <a:chExt cx="6800849" cy="3980844"/>
              </a:xfrm>
            </p:grpSpPr>
            <p:pic>
              <p:nvPicPr>
                <p:cNvPr id="2" name="Picture 2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671" y="2597664"/>
                  <a:ext cx="2040254" cy="1128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6434" y="2590743"/>
                  <a:ext cx="2040254" cy="114254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3197" y="2598071"/>
                  <a:ext cx="2040254" cy="112789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671" y="3818630"/>
                  <a:ext cx="2040254" cy="113507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6434" y="3827094"/>
                  <a:ext cx="2040254" cy="111814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3197" y="3822796"/>
                  <a:ext cx="2040254" cy="112674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671" y="5055531"/>
                  <a:ext cx="2040254" cy="110957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6434" y="5052226"/>
                  <a:ext cx="2040254" cy="11161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A72F067-0AD7-D15F-6519-23BEBF87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BC6D2-CE57-7758-B5FD-A6474CE134BC}"/>
              </a:ext>
            </a:extLst>
          </p:cNvPr>
          <p:cNvSpPr txBox="1"/>
          <p:nvPr/>
        </p:nvSpPr>
        <p:spPr>
          <a:xfrm>
            <a:off x="6489290" y="-5581"/>
            <a:ext cx="5699662" cy="4802653"/>
          </a:xfrm>
          <a:custGeom>
            <a:avLst/>
            <a:gdLst>
              <a:gd name="connsiteX0" fmla="*/ 8127960 w 8127960"/>
              <a:gd name="connsiteY0" fmla="*/ 6296640 h 6848787"/>
              <a:gd name="connsiteX1" fmla="*/ 8127960 w 8127960"/>
              <a:gd name="connsiteY1" fmla="*/ 6848786 h 6848787"/>
              <a:gd name="connsiteX2" fmla="*/ 7699180 w 8127960"/>
              <a:gd name="connsiteY2" fmla="*/ 6848786 h 6848787"/>
              <a:gd name="connsiteX3" fmla="*/ 5718247 w 8127960"/>
              <a:gd name="connsiteY3" fmla="*/ 6069513 h 6848787"/>
              <a:gd name="connsiteX4" fmla="*/ 6394992 w 8127960"/>
              <a:gd name="connsiteY4" fmla="*/ 6290500 h 6848787"/>
              <a:gd name="connsiteX5" fmla="*/ 6749813 w 8127960"/>
              <a:gd name="connsiteY5" fmla="*/ 6793819 h 6848787"/>
              <a:gd name="connsiteX6" fmla="*/ 6764932 w 8127960"/>
              <a:gd name="connsiteY6" fmla="*/ 6848787 h 6848787"/>
              <a:gd name="connsiteX7" fmla="*/ 4627744 w 8127960"/>
              <a:gd name="connsiteY7" fmla="*/ 6848786 h 6848787"/>
              <a:gd name="connsiteX8" fmla="*/ 4916938 w 8127960"/>
              <a:gd name="connsiteY8" fmla="*/ 6476387 h 6848787"/>
              <a:gd name="connsiteX9" fmla="*/ 5718247 w 8127960"/>
              <a:gd name="connsiteY9" fmla="*/ 6069513 h 6848787"/>
              <a:gd name="connsiteX10" fmla="*/ 8127960 w 8127960"/>
              <a:gd name="connsiteY10" fmla="*/ 2508927 h 6848787"/>
              <a:gd name="connsiteX11" fmla="*/ 8127960 w 8127960"/>
              <a:gd name="connsiteY11" fmla="*/ 5943773 h 6848787"/>
              <a:gd name="connsiteX12" fmla="*/ 8022078 w 8127960"/>
              <a:gd name="connsiteY12" fmla="*/ 6080118 h 6848787"/>
              <a:gd name="connsiteX13" fmla="*/ 6544023 w 8127960"/>
              <a:gd name="connsiteY13" fmla="*/ 6266005 h 6848787"/>
              <a:gd name="connsiteX14" fmla="*/ 6544025 w 8127960"/>
              <a:gd name="connsiteY14" fmla="*/ 6266004 h 6848787"/>
              <a:gd name="connsiteX15" fmla="*/ 6358137 w 8127960"/>
              <a:gd name="connsiteY15" fmla="*/ 4787951 h 6848787"/>
              <a:gd name="connsiteX16" fmla="*/ 802139 w 8127960"/>
              <a:gd name="connsiteY16" fmla="*/ 1977701 h 6848787"/>
              <a:gd name="connsiteX17" fmla="*/ 1072696 w 8127960"/>
              <a:gd name="connsiteY17" fmla="*/ 2080725 h 6848787"/>
              <a:gd name="connsiteX18" fmla="*/ 1160086 w 8127960"/>
              <a:gd name="connsiteY18" fmla="*/ 2775593 h 6848787"/>
              <a:gd name="connsiteX19" fmla="*/ 886367 w 8127960"/>
              <a:gd name="connsiteY19" fmla="*/ 3128064 h 6848787"/>
              <a:gd name="connsiteX20" fmla="*/ 191499 w 8127960"/>
              <a:gd name="connsiteY20" fmla="*/ 3215453 h 6848787"/>
              <a:gd name="connsiteX21" fmla="*/ 191501 w 8127960"/>
              <a:gd name="connsiteY21" fmla="*/ 3215453 h 6848787"/>
              <a:gd name="connsiteX22" fmla="*/ 104110 w 8127960"/>
              <a:gd name="connsiteY22" fmla="*/ 2520586 h 6848787"/>
              <a:gd name="connsiteX23" fmla="*/ 377829 w 8127960"/>
              <a:gd name="connsiteY23" fmla="*/ 2168114 h 6848787"/>
              <a:gd name="connsiteX24" fmla="*/ 802139 w 8127960"/>
              <a:gd name="connsiteY24" fmla="*/ 1977701 h 6848787"/>
              <a:gd name="connsiteX25" fmla="*/ 6369233 w 8127960"/>
              <a:gd name="connsiteY25" fmla="*/ 0 h 6848787"/>
              <a:gd name="connsiteX26" fmla="*/ 8127960 w 8127960"/>
              <a:gd name="connsiteY26" fmla="*/ 0 h 6848787"/>
              <a:gd name="connsiteX27" fmla="*/ 8127960 w 8127960"/>
              <a:gd name="connsiteY27" fmla="*/ 2347451 h 6848787"/>
              <a:gd name="connsiteX28" fmla="*/ 5879892 w 8127960"/>
              <a:gd name="connsiteY28" fmla="*/ 5242316 h 6848787"/>
              <a:gd name="connsiteX29" fmla="*/ 3895214 w 8127960"/>
              <a:gd name="connsiteY29" fmla="*/ 5491918 h 6848787"/>
              <a:gd name="connsiteX30" fmla="*/ 3895216 w 8127960"/>
              <a:gd name="connsiteY30" fmla="*/ 5491919 h 6848787"/>
              <a:gd name="connsiteX31" fmla="*/ 3645613 w 8127960"/>
              <a:gd name="connsiteY31" fmla="*/ 3507240 h 6848787"/>
              <a:gd name="connsiteX32" fmla="*/ 3601021 w 8127960"/>
              <a:gd name="connsiteY32" fmla="*/ 0 h 6848787"/>
              <a:gd name="connsiteX33" fmla="*/ 6268419 w 8127960"/>
              <a:gd name="connsiteY33" fmla="*/ 0 h 6848787"/>
              <a:gd name="connsiteX34" fmla="*/ 3846149 w 8127960"/>
              <a:gd name="connsiteY34" fmla="*/ 3119189 h 6848787"/>
              <a:gd name="connsiteX35" fmla="*/ 2456497 w 8127960"/>
              <a:gd name="connsiteY35" fmla="*/ 3366840 h 6848787"/>
              <a:gd name="connsiteX36" fmla="*/ 2368097 w 8127960"/>
              <a:gd name="connsiteY36" fmla="*/ 3305077 h 6848787"/>
              <a:gd name="connsiteX37" fmla="*/ 2286369 w 8127960"/>
              <a:gd name="connsiteY37" fmla="*/ 3234723 h 6848787"/>
              <a:gd name="connsiteX38" fmla="*/ 2182210 w 8127960"/>
              <a:gd name="connsiteY38" fmla="*/ 1827023 h 6848787"/>
              <a:gd name="connsiteX39" fmla="*/ 2121911 w 8127960"/>
              <a:gd name="connsiteY39" fmla="*/ 0 h 6848787"/>
              <a:gd name="connsiteX40" fmla="*/ 3375918 w 8127960"/>
              <a:gd name="connsiteY40" fmla="*/ 0 h 6848787"/>
              <a:gd name="connsiteX41" fmla="*/ 1881862 w 8127960"/>
              <a:gd name="connsiteY41" fmla="*/ 1923916 h 6848787"/>
              <a:gd name="connsiteX42" fmla="*/ 1186995 w 8127960"/>
              <a:gd name="connsiteY42" fmla="*/ 2011306 h 6848787"/>
              <a:gd name="connsiteX43" fmla="*/ 1186996 w 8127960"/>
              <a:gd name="connsiteY43" fmla="*/ 2011305 h 6848787"/>
              <a:gd name="connsiteX44" fmla="*/ 1099605 w 8127960"/>
              <a:gd name="connsiteY44" fmla="*/ 1316438 h 684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960" h="6848787">
                <a:moveTo>
                  <a:pt x="8127960" y="6296640"/>
                </a:moveTo>
                <a:lnTo>
                  <a:pt x="8127960" y="6848786"/>
                </a:lnTo>
                <a:lnTo>
                  <a:pt x="7699180" y="6848786"/>
                </a:lnTo>
                <a:close/>
                <a:moveTo>
                  <a:pt x="5718247" y="6069513"/>
                </a:moveTo>
                <a:cubicBezTo>
                  <a:pt x="5954229" y="6062508"/>
                  <a:pt x="6193967" y="6134391"/>
                  <a:pt x="6394992" y="6290500"/>
                </a:cubicBezTo>
                <a:cubicBezTo>
                  <a:pt x="6567298" y="6424308"/>
                  <a:pt x="6686694" y="6600996"/>
                  <a:pt x="6749813" y="6793819"/>
                </a:cubicBezTo>
                <a:lnTo>
                  <a:pt x="6764932" y="6848787"/>
                </a:lnTo>
                <a:lnTo>
                  <a:pt x="4627744" y="6848786"/>
                </a:lnTo>
                <a:lnTo>
                  <a:pt x="4916938" y="6476387"/>
                </a:lnTo>
                <a:cubicBezTo>
                  <a:pt x="5117650" y="6217927"/>
                  <a:pt x="5414843" y="6078518"/>
                  <a:pt x="5718247" y="6069513"/>
                </a:cubicBezTo>
                <a:close/>
                <a:moveTo>
                  <a:pt x="8127960" y="2508927"/>
                </a:moveTo>
                <a:lnTo>
                  <a:pt x="8127960" y="5943773"/>
                </a:lnTo>
                <a:lnTo>
                  <a:pt x="8022078" y="6080118"/>
                </a:lnTo>
                <a:cubicBezTo>
                  <a:pt x="7665256" y="6539603"/>
                  <a:pt x="7003509" y="6622827"/>
                  <a:pt x="6544023" y="6266005"/>
                </a:cubicBezTo>
                <a:lnTo>
                  <a:pt x="6544025" y="6266004"/>
                </a:lnTo>
                <a:cubicBezTo>
                  <a:pt x="6084540" y="5909182"/>
                  <a:pt x="6001316" y="5247436"/>
                  <a:pt x="6358137" y="4787951"/>
                </a:cubicBezTo>
                <a:close/>
                <a:moveTo>
                  <a:pt x="802139" y="1977701"/>
                </a:moveTo>
                <a:cubicBezTo>
                  <a:pt x="897315" y="1984004"/>
                  <a:pt x="991691" y="2017818"/>
                  <a:pt x="1072696" y="2080725"/>
                </a:cubicBezTo>
                <a:cubicBezTo>
                  <a:pt x="1288712" y="2248475"/>
                  <a:pt x="1327837" y="2559579"/>
                  <a:pt x="1160086" y="2775593"/>
                </a:cubicBezTo>
                <a:cubicBezTo>
                  <a:pt x="1068847" y="2893083"/>
                  <a:pt x="977607" y="3010573"/>
                  <a:pt x="886367" y="3128064"/>
                </a:cubicBezTo>
                <a:cubicBezTo>
                  <a:pt x="718616" y="3344077"/>
                  <a:pt x="407513" y="3383203"/>
                  <a:pt x="191499" y="3215453"/>
                </a:cubicBezTo>
                <a:lnTo>
                  <a:pt x="191501" y="3215453"/>
                </a:lnTo>
                <a:cubicBezTo>
                  <a:pt x="-24514" y="3047702"/>
                  <a:pt x="-63640" y="2736600"/>
                  <a:pt x="104110" y="2520586"/>
                </a:cubicBezTo>
                <a:lnTo>
                  <a:pt x="377829" y="2168114"/>
                </a:lnTo>
                <a:cubicBezTo>
                  <a:pt x="482673" y="2033106"/>
                  <a:pt x="643514" y="1967194"/>
                  <a:pt x="802139" y="1977701"/>
                </a:cubicBezTo>
                <a:close/>
                <a:moveTo>
                  <a:pt x="6369233" y="0"/>
                </a:moveTo>
                <a:lnTo>
                  <a:pt x="8127960" y="0"/>
                </a:lnTo>
                <a:lnTo>
                  <a:pt x="8127960" y="2347451"/>
                </a:lnTo>
                <a:lnTo>
                  <a:pt x="5879892" y="5242316"/>
                </a:lnTo>
                <a:cubicBezTo>
                  <a:pt x="5400764" y="5859295"/>
                  <a:pt x="4512193" y="5971046"/>
                  <a:pt x="3895214" y="5491918"/>
                </a:cubicBezTo>
                <a:lnTo>
                  <a:pt x="3895216" y="5491919"/>
                </a:lnTo>
                <a:cubicBezTo>
                  <a:pt x="3278237" y="5012791"/>
                  <a:pt x="3166486" y="4124220"/>
                  <a:pt x="3645613" y="3507240"/>
                </a:cubicBezTo>
                <a:close/>
                <a:moveTo>
                  <a:pt x="3601021" y="0"/>
                </a:moveTo>
                <a:lnTo>
                  <a:pt x="6268419" y="0"/>
                </a:lnTo>
                <a:lnTo>
                  <a:pt x="3846149" y="3119189"/>
                </a:lnTo>
                <a:cubicBezTo>
                  <a:pt x="3511628" y="3549956"/>
                  <a:pt x="2909108" y="3650025"/>
                  <a:pt x="2456497" y="3366840"/>
                </a:cubicBezTo>
                <a:lnTo>
                  <a:pt x="2368097" y="3305077"/>
                </a:lnTo>
                <a:lnTo>
                  <a:pt x="2286369" y="3234723"/>
                </a:lnTo>
                <a:cubicBezTo>
                  <a:pt x="1899928" y="2866326"/>
                  <a:pt x="1847690" y="2257790"/>
                  <a:pt x="2182210" y="1827023"/>
                </a:cubicBezTo>
                <a:close/>
                <a:moveTo>
                  <a:pt x="2121911" y="0"/>
                </a:moveTo>
                <a:lnTo>
                  <a:pt x="3375918" y="0"/>
                </a:lnTo>
                <a:lnTo>
                  <a:pt x="1881862" y="1923916"/>
                </a:lnTo>
                <a:cubicBezTo>
                  <a:pt x="1714112" y="2139930"/>
                  <a:pt x="1403007" y="2179056"/>
                  <a:pt x="1186995" y="2011306"/>
                </a:cubicBezTo>
                <a:lnTo>
                  <a:pt x="1186996" y="2011305"/>
                </a:lnTo>
                <a:cubicBezTo>
                  <a:pt x="970981" y="1843555"/>
                  <a:pt x="931856" y="1532453"/>
                  <a:pt x="1099605" y="1316438"/>
                </a:cubicBezTo>
                <a:close/>
              </a:path>
            </a:pathLst>
          </a:custGeom>
          <a:blipFill dpi="0" rotWithShape="1">
            <a:blip r:embed="rId18"/>
            <a:srcRect/>
            <a:tile tx="793750" ty="469900" sx="100000" sy="100000" flip="none" algn="b"/>
          </a:blipFill>
          <a:effectLst>
            <a:innerShdw blurRad="1397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8BA7F-64AC-803E-3633-BA0070045B68}"/>
              </a:ext>
            </a:extLst>
          </p:cNvPr>
          <p:cNvSpPr txBox="1"/>
          <p:nvPr/>
        </p:nvSpPr>
        <p:spPr>
          <a:xfrm>
            <a:off x="786137" y="914275"/>
            <a:ext cx="491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REQUIREMENTS &amp; PROPOSED DESIGN:</a:t>
            </a:r>
          </a:p>
        </p:txBody>
      </p:sp>
    </p:spTree>
    <p:extLst>
      <p:ext uri="{BB962C8B-B14F-4D97-AF65-F5344CB8AC3E}">
        <p14:creationId xmlns:p14="http://schemas.microsoft.com/office/powerpoint/2010/main" val="348324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93F64-5F05-F1F2-68BF-0F854AC39C02}"/>
              </a:ext>
            </a:extLst>
          </p:cNvPr>
          <p:cNvSpPr txBox="1"/>
          <p:nvPr/>
        </p:nvSpPr>
        <p:spPr>
          <a:xfrm>
            <a:off x="651935" y="2641082"/>
            <a:ext cx="5244817" cy="1400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Avenir Next LT Pro Demi" panose="020B0704020202020204" pitchFamily="34" charset="0"/>
                <a:ea typeface="+mj-ea"/>
                <a:cs typeface="+mj-cs"/>
              </a:rPr>
              <a:t>BASIC RISC-V ISA IMPLEMENTATION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A table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239D40B8-7543-F616-FBD0-483565F4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04" y="239740"/>
            <a:ext cx="6023654" cy="216160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D3F68-07E3-7804-D7BB-3105939E7B32}"/>
              </a:ext>
            </a:extLst>
          </p:cNvPr>
          <p:cNvSpPr txBox="1"/>
          <p:nvPr/>
        </p:nvSpPr>
        <p:spPr>
          <a:xfrm>
            <a:off x="651935" y="4331435"/>
            <a:ext cx="5244817" cy="497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ED7D3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SINGLE CYCLE PROCESSOR</a:t>
            </a:r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33997BA2-80A5-B34B-CC7F-D470B2D9B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63" y="3495676"/>
            <a:ext cx="6926237" cy="32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3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25F30-86A6-EFAC-2513-FCB3B096682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5 STAGE PIPLINING</a:t>
            </a:r>
          </a:p>
        </p:txBody>
      </p:sp>
      <p:pic>
        <p:nvPicPr>
          <p:cNvPr id="46" name="Picture 45" descr="A diagram of a computer&#10;&#10;Description automatically generated">
            <a:extLst>
              <a:ext uri="{FF2B5EF4-FFF2-40B4-BE49-F238E27FC236}">
                <a16:creationId xmlns:a16="http://schemas.microsoft.com/office/drawing/2014/main" id="{D3D7DB05-B0A9-CA44-C2A9-559B6BDF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1396640"/>
            <a:ext cx="8666216" cy="4061331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1C4F2D14-C646-374D-0D25-1A6C3B4C195F}"/>
              </a:ext>
            </a:extLst>
          </p:cNvPr>
          <p:cNvGrpSpPr/>
          <p:nvPr/>
        </p:nvGrpSpPr>
        <p:grpSpPr>
          <a:xfrm>
            <a:off x="11107732" y="796001"/>
            <a:ext cx="257175" cy="5444716"/>
            <a:chOff x="3390899" y="727499"/>
            <a:chExt cx="257175" cy="3494238"/>
          </a:xfrm>
          <a:noFill/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7B0061-FB61-B937-C8D2-F71A85FFBE1E}"/>
                </a:ext>
              </a:extLst>
            </p:cNvPr>
            <p:cNvSpPr/>
            <p:nvPr/>
          </p:nvSpPr>
          <p:spPr>
            <a:xfrm>
              <a:off x="3390899" y="952500"/>
              <a:ext cx="257175" cy="29031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5777ADA-B247-A1AD-28F5-A33D9EB32D51}"/>
                </a:ext>
              </a:extLst>
            </p:cNvPr>
            <p:cNvSpPr/>
            <p:nvPr/>
          </p:nvSpPr>
          <p:spPr>
            <a:xfrm rot="10800000">
              <a:off x="3402804" y="952498"/>
              <a:ext cx="233364" cy="133350"/>
            </a:xfrm>
            <a:prstGeom prst="triangle">
              <a:avLst/>
            </a:prstGeom>
            <a:grp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12CD44-378F-4AD4-0FAB-6B7D54DCBA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20" y="727499"/>
              <a:ext cx="0" cy="3494238"/>
            </a:xfrm>
            <a:prstGeom prst="line">
              <a:avLst/>
            </a:prstGeom>
            <a:grpFill/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BEBDE9B-8F45-7C32-62E0-AACFD9EF0E1E}"/>
              </a:ext>
            </a:extLst>
          </p:cNvPr>
          <p:cNvSpPr txBox="1"/>
          <p:nvPr/>
        </p:nvSpPr>
        <p:spPr>
          <a:xfrm>
            <a:off x="10094020" y="5889081"/>
            <a:ext cx="112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37D29F-0413-62B8-5078-7D550131C4F1}"/>
              </a:ext>
            </a:extLst>
          </p:cNvPr>
          <p:cNvSpPr txBox="1"/>
          <p:nvPr/>
        </p:nvSpPr>
        <p:spPr>
          <a:xfrm>
            <a:off x="11091774" y="5879047"/>
            <a:ext cx="123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Writeback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ED70E1-DCE6-CA1F-1535-BC94BC24DE78}"/>
              </a:ext>
            </a:extLst>
          </p:cNvPr>
          <p:cNvGrpSpPr/>
          <p:nvPr/>
        </p:nvGrpSpPr>
        <p:grpSpPr>
          <a:xfrm>
            <a:off x="9924391" y="779905"/>
            <a:ext cx="257175" cy="5444716"/>
            <a:chOff x="3390899" y="727499"/>
            <a:chExt cx="257175" cy="3494238"/>
          </a:xfrm>
          <a:noFill/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5B9D958-9718-1BD6-A2B8-13AC12ABC9B8}"/>
                </a:ext>
              </a:extLst>
            </p:cNvPr>
            <p:cNvSpPr/>
            <p:nvPr/>
          </p:nvSpPr>
          <p:spPr>
            <a:xfrm>
              <a:off x="3390899" y="952500"/>
              <a:ext cx="257175" cy="29031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8BC31D0C-760D-B32D-E2C0-0ADFF60BCEA2}"/>
                </a:ext>
              </a:extLst>
            </p:cNvPr>
            <p:cNvSpPr/>
            <p:nvPr/>
          </p:nvSpPr>
          <p:spPr>
            <a:xfrm rot="10800000">
              <a:off x="3402804" y="952498"/>
              <a:ext cx="233364" cy="133350"/>
            </a:xfrm>
            <a:prstGeom prst="triangle">
              <a:avLst/>
            </a:prstGeom>
            <a:grp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C8D8DAC-9351-C576-C6B4-10B985E9D6D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20" y="727499"/>
              <a:ext cx="0" cy="3494238"/>
            </a:xfrm>
            <a:prstGeom prst="line">
              <a:avLst/>
            </a:prstGeom>
            <a:grpFill/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AADE2AE-8B6A-064E-B115-FE310F1D9344}"/>
              </a:ext>
            </a:extLst>
          </p:cNvPr>
          <p:cNvSpPr txBox="1"/>
          <p:nvPr/>
        </p:nvSpPr>
        <p:spPr>
          <a:xfrm>
            <a:off x="8542357" y="5872985"/>
            <a:ext cx="112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Execute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1336DD-84FE-59C1-FE3D-E2B76CF0F63E}"/>
              </a:ext>
            </a:extLst>
          </p:cNvPr>
          <p:cNvGrpSpPr/>
          <p:nvPr/>
        </p:nvGrpSpPr>
        <p:grpSpPr>
          <a:xfrm>
            <a:off x="7994001" y="796001"/>
            <a:ext cx="257175" cy="5444716"/>
            <a:chOff x="3390899" y="727499"/>
            <a:chExt cx="257175" cy="3494238"/>
          </a:xfrm>
          <a:noFill/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EE8C227-F153-874B-FA0D-23BCB21A8390}"/>
                </a:ext>
              </a:extLst>
            </p:cNvPr>
            <p:cNvSpPr/>
            <p:nvPr/>
          </p:nvSpPr>
          <p:spPr>
            <a:xfrm>
              <a:off x="3390899" y="952500"/>
              <a:ext cx="257175" cy="29031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5E21F2F7-12DC-802F-0423-EF79F738F612}"/>
                </a:ext>
              </a:extLst>
            </p:cNvPr>
            <p:cNvSpPr/>
            <p:nvPr/>
          </p:nvSpPr>
          <p:spPr>
            <a:xfrm rot="10800000">
              <a:off x="3402804" y="952498"/>
              <a:ext cx="233364" cy="133350"/>
            </a:xfrm>
            <a:prstGeom prst="triangle">
              <a:avLst/>
            </a:prstGeom>
            <a:grp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41B5422-A13B-D93C-0F3E-29929CC8DCFA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20" y="727499"/>
              <a:ext cx="0" cy="3494238"/>
            </a:xfrm>
            <a:prstGeom prst="line">
              <a:avLst/>
            </a:prstGeom>
            <a:grpFill/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2C652E9-9A34-CBBB-8E56-0D8C587B8FB2}"/>
              </a:ext>
            </a:extLst>
          </p:cNvPr>
          <p:cNvSpPr txBox="1"/>
          <p:nvPr/>
        </p:nvSpPr>
        <p:spPr>
          <a:xfrm>
            <a:off x="6561486" y="5854993"/>
            <a:ext cx="112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Decode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82BA7CF-C36F-8663-B79D-AEDFFDBD76DA}"/>
              </a:ext>
            </a:extLst>
          </p:cNvPr>
          <p:cNvGrpSpPr/>
          <p:nvPr/>
        </p:nvGrpSpPr>
        <p:grpSpPr>
          <a:xfrm>
            <a:off x="5877927" y="695800"/>
            <a:ext cx="257175" cy="5444716"/>
            <a:chOff x="3390899" y="727499"/>
            <a:chExt cx="257175" cy="3494238"/>
          </a:xfrm>
          <a:noFill/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EF85E7E-1FEC-97A6-145D-DBA7A8A41F38}"/>
                </a:ext>
              </a:extLst>
            </p:cNvPr>
            <p:cNvSpPr/>
            <p:nvPr/>
          </p:nvSpPr>
          <p:spPr>
            <a:xfrm>
              <a:off x="3390899" y="952500"/>
              <a:ext cx="257175" cy="29031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9922354B-2A48-7C25-8C2F-E7643BCCCBDE}"/>
                </a:ext>
              </a:extLst>
            </p:cNvPr>
            <p:cNvSpPr/>
            <p:nvPr/>
          </p:nvSpPr>
          <p:spPr>
            <a:xfrm rot="10800000">
              <a:off x="3402804" y="952498"/>
              <a:ext cx="233364" cy="133350"/>
            </a:xfrm>
            <a:prstGeom prst="triangle">
              <a:avLst/>
            </a:prstGeom>
            <a:grp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94C558-4C68-D93D-0AA3-A8AF13E94BCA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20" y="727499"/>
              <a:ext cx="0" cy="3494238"/>
            </a:xfrm>
            <a:prstGeom prst="line">
              <a:avLst/>
            </a:prstGeom>
            <a:grpFill/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72890AF-C6EE-22A7-4519-E369CE1BC043}"/>
              </a:ext>
            </a:extLst>
          </p:cNvPr>
          <p:cNvSpPr txBox="1"/>
          <p:nvPr/>
        </p:nvSpPr>
        <p:spPr>
          <a:xfrm>
            <a:off x="4272847" y="5872984"/>
            <a:ext cx="112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5704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0" grpId="0"/>
      <p:bldP spid="86" grpId="0"/>
      <p:bldP spid="91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B5511A-57E6-ABA8-FC51-8372EC9902C2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HAZARD UNIT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269E-E931-06B1-777D-238CBC7EBCD4}"/>
              </a:ext>
            </a:extLst>
          </p:cNvPr>
          <p:cNvSpPr txBox="1"/>
          <p:nvPr/>
        </p:nvSpPr>
        <p:spPr>
          <a:xfrm>
            <a:off x="8576132" y="5803859"/>
            <a:ext cx="88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1400" b="1" kern="1200" dirty="0">
                <a:solidFill>
                  <a:srgbClr val="1453A3"/>
                </a:solidFill>
                <a:latin typeface="+mn-lt"/>
                <a:ea typeface="+mn-ea"/>
                <a:cs typeface="+mn-cs"/>
              </a:rPr>
              <a:t>Memory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223D7-522C-C6EB-FD66-9177F9A03E47}"/>
              </a:ext>
            </a:extLst>
          </p:cNvPr>
          <p:cNvSpPr txBox="1"/>
          <p:nvPr/>
        </p:nvSpPr>
        <p:spPr>
          <a:xfrm>
            <a:off x="9599735" y="5832829"/>
            <a:ext cx="97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1400" b="1" kern="1200" dirty="0">
                <a:solidFill>
                  <a:srgbClr val="1453A3"/>
                </a:solidFill>
                <a:latin typeface="+mn-lt"/>
                <a:ea typeface="+mn-ea"/>
                <a:cs typeface="+mn-cs"/>
              </a:rPr>
              <a:t>Writeback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94B4F-E1D8-C95D-8948-80B306A53782}"/>
              </a:ext>
            </a:extLst>
          </p:cNvPr>
          <p:cNvSpPr txBox="1"/>
          <p:nvPr/>
        </p:nvSpPr>
        <p:spPr>
          <a:xfrm>
            <a:off x="6740599" y="5832829"/>
            <a:ext cx="88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1400" b="1" kern="1200" dirty="0">
                <a:solidFill>
                  <a:srgbClr val="1453A3"/>
                </a:solidFill>
                <a:latin typeface="+mn-lt"/>
                <a:ea typeface="+mn-ea"/>
                <a:cs typeface="+mn-cs"/>
              </a:rPr>
              <a:t>Execute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6E28A8-F760-A469-3DB4-15DA2847C5DA}"/>
              </a:ext>
            </a:extLst>
          </p:cNvPr>
          <p:cNvSpPr txBox="1"/>
          <p:nvPr/>
        </p:nvSpPr>
        <p:spPr>
          <a:xfrm>
            <a:off x="4339893" y="5835770"/>
            <a:ext cx="88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1400" b="1" kern="1200" dirty="0">
                <a:solidFill>
                  <a:srgbClr val="1453A3"/>
                </a:solidFill>
                <a:latin typeface="+mn-lt"/>
                <a:ea typeface="+mn-ea"/>
                <a:cs typeface="+mn-cs"/>
              </a:rPr>
              <a:t>Decode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956462-6B98-FE16-0726-4A16476D66E5}"/>
              </a:ext>
            </a:extLst>
          </p:cNvPr>
          <p:cNvSpPr txBox="1"/>
          <p:nvPr/>
        </p:nvSpPr>
        <p:spPr>
          <a:xfrm>
            <a:off x="2495004" y="5835031"/>
            <a:ext cx="88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1400" b="1" kern="1200" dirty="0">
                <a:solidFill>
                  <a:srgbClr val="1453A3"/>
                </a:solidFill>
                <a:latin typeface="+mn-lt"/>
                <a:ea typeface="+mn-ea"/>
                <a:cs typeface="+mn-cs"/>
              </a:rPr>
              <a:t>Fetch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933321A-478A-26CC-1DF7-140579D73473}"/>
              </a:ext>
            </a:extLst>
          </p:cNvPr>
          <p:cNvSpPr/>
          <p:nvPr/>
        </p:nvSpPr>
        <p:spPr>
          <a:xfrm>
            <a:off x="1819275" y="6154024"/>
            <a:ext cx="8739748" cy="36933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Hazard Unit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1349DFA-46CF-5F43-6D59-EEFBC203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29" y="1575820"/>
            <a:ext cx="8929094" cy="402043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57C3B9-F7E1-04EF-337A-72A69E94D8D2}"/>
              </a:ext>
            </a:extLst>
          </p:cNvPr>
          <p:cNvCxnSpPr>
            <a:cxnSpLocks/>
          </p:cNvCxnSpPr>
          <p:nvPr/>
        </p:nvCxnSpPr>
        <p:spPr>
          <a:xfrm>
            <a:off x="2446828" y="3571875"/>
            <a:ext cx="0" cy="25821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2C2DFA-4CB0-8CA5-AC20-CD9F599573FA}"/>
              </a:ext>
            </a:extLst>
          </p:cNvPr>
          <p:cNvCxnSpPr>
            <a:cxnSpLocks/>
          </p:cNvCxnSpPr>
          <p:nvPr/>
        </p:nvCxnSpPr>
        <p:spPr>
          <a:xfrm>
            <a:off x="6089249" y="5057775"/>
            <a:ext cx="0" cy="10962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37885B-9512-5C63-9E68-000F1DD6A861}"/>
              </a:ext>
            </a:extLst>
          </p:cNvPr>
          <p:cNvCxnSpPr>
            <a:cxnSpLocks/>
          </p:cNvCxnSpPr>
          <p:nvPr/>
        </p:nvCxnSpPr>
        <p:spPr>
          <a:xfrm>
            <a:off x="3465461" y="5057775"/>
            <a:ext cx="0" cy="10962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8C809F-8987-DF9C-F307-1EA6BD3762FB}"/>
              </a:ext>
            </a:extLst>
          </p:cNvPr>
          <p:cNvCxnSpPr>
            <a:cxnSpLocks/>
          </p:cNvCxnSpPr>
          <p:nvPr/>
        </p:nvCxnSpPr>
        <p:spPr>
          <a:xfrm>
            <a:off x="8948385" y="4505325"/>
            <a:ext cx="0" cy="16486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2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ECBE74-E43F-DD77-07EF-2B976C70501A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MATRIX MAC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697A7-A09F-DF52-D4D1-8AB3C09ADD0C}"/>
              </a:ext>
            </a:extLst>
          </p:cNvPr>
          <p:cNvSpPr txBox="1"/>
          <p:nvPr/>
        </p:nvSpPr>
        <p:spPr>
          <a:xfrm>
            <a:off x="4676772" y="1411558"/>
            <a:ext cx="1952625" cy="446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MATRIX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FE7DF-288D-0138-927E-00311383F8A4}"/>
              </a:ext>
            </a:extLst>
          </p:cNvPr>
          <p:cNvSpPr txBox="1"/>
          <p:nvPr/>
        </p:nvSpPr>
        <p:spPr>
          <a:xfrm>
            <a:off x="4669628" y="6010593"/>
            <a:ext cx="1952625" cy="446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MATRIX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CE085-FD5C-6206-DF53-A89C7A8FA976}"/>
              </a:ext>
            </a:extLst>
          </p:cNvPr>
          <p:cNvSpPr txBox="1"/>
          <p:nvPr/>
        </p:nvSpPr>
        <p:spPr>
          <a:xfrm>
            <a:off x="9853605" y="2326942"/>
            <a:ext cx="1952625" cy="446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RESULTANT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CD7F206-0B49-BA55-EC65-DFDE900A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50958"/>
              </p:ext>
            </p:extLst>
          </p:nvPr>
        </p:nvGraphicFramePr>
        <p:xfrm>
          <a:off x="4676771" y="1839805"/>
          <a:ext cx="1966910" cy="195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382">
                  <a:extLst>
                    <a:ext uri="{9D8B030D-6E8A-4147-A177-3AD203B41FA5}">
                      <a16:colId xmlns:a16="http://schemas.microsoft.com/office/drawing/2014/main" val="2024780982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3008347173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4227971096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541735016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83192958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0150383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3115549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92324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341868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06303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EE60F8-3206-3882-58DF-F52CB8D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16923"/>
              </p:ext>
            </p:extLst>
          </p:nvPr>
        </p:nvGraphicFramePr>
        <p:xfrm>
          <a:off x="4662486" y="4015892"/>
          <a:ext cx="1966910" cy="195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382">
                  <a:extLst>
                    <a:ext uri="{9D8B030D-6E8A-4147-A177-3AD203B41FA5}">
                      <a16:colId xmlns:a16="http://schemas.microsoft.com/office/drawing/2014/main" val="2024780982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3008347173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4227971096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541735016"/>
                    </a:ext>
                  </a:extLst>
                </a:gridCol>
                <a:gridCol w="393382">
                  <a:extLst>
                    <a:ext uri="{9D8B030D-6E8A-4147-A177-3AD203B41FA5}">
                      <a16:colId xmlns:a16="http://schemas.microsoft.com/office/drawing/2014/main" val="83192958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0150383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3115549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92324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341868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06303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CE626E-2378-8E9A-241B-3108BE77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73656"/>
              </p:ext>
            </p:extLst>
          </p:nvPr>
        </p:nvGraphicFramePr>
        <p:xfrm>
          <a:off x="9584527" y="2788153"/>
          <a:ext cx="2429665" cy="195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933">
                  <a:extLst>
                    <a:ext uri="{9D8B030D-6E8A-4147-A177-3AD203B41FA5}">
                      <a16:colId xmlns:a16="http://schemas.microsoft.com/office/drawing/2014/main" val="2024780982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3008347173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4227971096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541735016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83192958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0150383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3115549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92324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341868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0630365"/>
                  </a:ext>
                </a:extLst>
              </a:tr>
            </a:tbl>
          </a:graphicData>
        </a:graphic>
      </p:graphicFrame>
      <p:sp>
        <p:nvSpPr>
          <p:cNvPr id="15" name="Trapezoid 14">
            <a:extLst>
              <a:ext uri="{FF2B5EF4-FFF2-40B4-BE49-F238E27FC236}">
                <a16:creationId xmlns:a16="http://schemas.microsoft.com/office/drawing/2014/main" id="{90D6F74A-4CDF-A80E-7783-CB94A0F7524C}"/>
              </a:ext>
            </a:extLst>
          </p:cNvPr>
          <p:cNvSpPr/>
          <p:nvPr/>
        </p:nvSpPr>
        <p:spPr>
          <a:xfrm rot="5400000">
            <a:off x="1159743" y="3666890"/>
            <a:ext cx="4510665" cy="446923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2FE347-3DC9-A095-6A92-D6D6704721FA}"/>
              </a:ext>
            </a:extLst>
          </p:cNvPr>
          <p:cNvSpPr/>
          <p:nvPr/>
        </p:nvSpPr>
        <p:spPr>
          <a:xfrm>
            <a:off x="773790" y="1807396"/>
            <a:ext cx="1000125" cy="39700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877E926-BA2D-1118-5C8F-3FC3E05EC08A}"/>
              </a:ext>
            </a:extLst>
          </p:cNvPr>
          <p:cNvSpPr/>
          <p:nvPr/>
        </p:nvSpPr>
        <p:spPr>
          <a:xfrm>
            <a:off x="1773915" y="3429000"/>
            <a:ext cx="1417698" cy="790575"/>
          </a:xfrm>
          <a:prstGeom prst="rightArrow">
            <a:avLst/>
          </a:prstGeom>
          <a:gradFill>
            <a:gsLst>
              <a:gs pos="0">
                <a:srgbClr val="7F7F7F"/>
              </a:gs>
              <a:gs pos="88000">
                <a:srgbClr val="404040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4A0E4-C026-B91D-EBF1-BB114C17EF59}"/>
              </a:ext>
            </a:extLst>
          </p:cNvPr>
          <p:cNvSpPr txBox="1"/>
          <p:nvPr/>
        </p:nvSpPr>
        <p:spPr>
          <a:xfrm>
            <a:off x="1727759" y="4015892"/>
            <a:ext cx="119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 x 32 bits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97367E0-3B4D-984D-AE89-34E3332579B8}"/>
              </a:ext>
            </a:extLst>
          </p:cNvPr>
          <p:cNvCxnSpPr>
            <a:cxnSpLocks/>
          </p:cNvCxnSpPr>
          <p:nvPr/>
        </p:nvCxnSpPr>
        <p:spPr>
          <a:xfrm flipV="1">
            <a:off x="3638535" y="2464588"/>
            <a:ext cx="1038237" cy="1031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9D867E1-E288-C0C9-7F76-83E0B604C6BB}"/>
              </a:ext>
            </a:extLst>
          </p:cNvPr>
          <p:cNvCxnSpPr>
            <a:cxnSpLocks/>
          </p:cNvCxnSpPr>
          <p:nvPr/>
        </p:nvCxnSpPr>
        <p:spPr>
          <a:xfrm flipV="1">
            <a:off x="3652823" y="2134982"/>
            <a:ext cx="1038232" cy="992596"/>
          </a:xfrm>
          <a:prstGeom prst="curvedConnector3">
            <a:avLst>
              <a:gd name="adj1" fmla="val 34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74EC593-3504-E68D-CBB0-BE91681DF070}"/>
              </a:ext>
            </a:extLst>
          </p:cNvPr>
          <p:cNvCxnSpPr>
            <a:cxnSpLocks/>
          </p:cNvCxnSpPr>
          <p:nvPr/>
        </p:nvCxnSpPr>
        <p:spPr>
          <a:xfrm flipV="1">
            <a:off x="3652823" y="3245006"/>
            <a:ext cx="1023947" cy="974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CA17C98-37FF-9217-8357-66134D2EE255}"/>
              </a:ext>
            </a:extLst>
          </p:cNvPr>
          <p:cNvCxnSpPr>
            <a:cxnSpLocks/>
          </p:cNvCxnSpPr>
          <p:nvPr/>
        </p:nvCxnSpPr>
        <p:spPr>
          <a:xfrm flipV="1">
            <a:off x="3645681" y="3629025"/>
            <a:ext cx="1031089" cy="10007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3676F0F-4B8B-757F-E7C6-A633D787AE31}"/>
              </a:ext>
            </a:extLst>
          </p:cNvPr>
          <p:cNvCxnSpPr>
            <a:stCxn id="15" idx="0"/>
          </p:cNvCxnSpPr>
          <p:nvPr/>
        </p:nvCxnSpPr>
        <p:spPr>
          <a:xfrm flipV="1">
            <a:off x="3638537" y="2912853"/>
            <a:ext cx="1038233" cy="977499"/>
          </a:xfrm>
          <a:prstGeom prst="curvedConnector5">
            <a:avLst>
              <a:gd name="adj1" fmla="val 32110"/>
              <a:gd name="adj2" fmla="val 52660"/>
              <a:gd name="adj3" fmla="val 67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2DB0524-388C-F1E9-05B0-8D8F792CEEA6}"/>
              </a:ext>
            </a:extLst>
          </p:cNvPr>
          <p:cNvCxnSpPr>
            <a:cxnSpLocks/>
            <a:stCxn id="15" idx="0"/>
            <a:endCxn id="13" idx="1"/>
          </p:cNvCxnSpPr>
          <p:nvPr/>
        </p:nvCxnSpPr>
        <p:spPr>
          <a:xfrm>
            <a:off x="3638537" y="3890352"/>
            <a:ext cx="1023949" cy="1101852"/>
          </a:xfrm>
          <a:prstGeom prst="curvedConnector5">
            <a:avLst>
              <a:gd name="adj1" fmla="val 30697"/>
              <a:gd name="adj2" fmla="val 53752"/>
              <a:gd name="adj3" fmla="val 63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E992B547-C344-16BA-83B2-4B21081DC73C}"/>
              </a:ext>
            </a:extLst>
          </p:cNvPr>
          <p:cNvCxnSpPr>
            <a:cxnSpLocks/>
          </p:cNvCxnSpPr>
          <p:nvPr/>
        </p:nvCxnSpPr>
        <p:spPr>
          <a:xfrm>
            <a:off x="3645681" y="3496189"/>
            <a:ext cx="1023947" cy="984713"/>
          </a:xfrm>
          <a:prstGeom prst="curvedConnector3">
            <a:avLst>
              <a:gd name="adj1" fmla="val 36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D02DE46-635B-FD33-2859-2B4EE928118E}"/>
              </a:ext>
            </a:extLst>
          </p:cNvPr>
          <p:cNvCxnSpPr>
            <a:cxnSpLocks/>
          </p:cNvCxnSpPr>
          <p:nvPr/>
        </p:nvCxnSpPr>
        <p:spPr>
          <a:xfrm>
            <a:off x="3645682" y="4258963"/>
            <a:ext cx="1023946" cy="988448"/>
          </a:xfrm>
          <a:prstGeom prst="curvedConnector3">
            <a:avLst>
              <a:gd name="adj1" fmla="val 29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8022C528-9F83-4DA6-A6E0-391850A923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5819" y="4712269"/>
            <a:ext cx="1176526" cy="1031091"/>
          </a:xfrm>
          <a:prstGeom prst="curvedConnector3">
            <a:avLst>
              <a:gd name="adj1" fmla="val 91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19E459B6-71A5-9262-1F26-090CEAD2C459}"/>
              </a:ext>
            </a:extLst>
          </p:cNvPr>
          <p:cNvCxnSpPr>
            <a:cxnSpLocks/>
          </p:cNvCxnSpPr>
          <p:nvPr/>
        </p:nvCxnSpPr>
        <p:spPr>
          <a:xfrm>
            <a:off x="3645681" y="3116053"/>
            <a:ext cx="1009661" cy="1004918"/>
          </a:xfrm>
          <a:prstGeom prst="curvedConnector3">
            <a:avLst>
              <a:gd name="adj1" fmla="val 39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D82ED7F-6C5F-DA50-9D4A-7EE6DAAECDF0}"/>
              </a:ext>
            </a:extLst>
          </p:cNvPr>
          <p:cNvCxnSpPr>
            <a:endCxn id="15" idx="1"/>
          </p:cNvCxnSpPr>
          <p:nvPr/>
        </p:nvCxnSpPr>
        <p:spPr>
          <a:xfrm>
            <a:off x="1273852" y="1276350"/>
            <a:ext cx="2141223" cy="4145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E96B48B-8784-B757-B559-16F5DED22C56}"/>
              </a:ext>
            </a:extLst>
          </p:cNvPr>
          <p:cNvSpPr txBox="1"/>
          <p:nvPr/>
        </p:nvSpPr>
        <p:spPr>
          <a:xfrm>
            <a:off x="1631331" y="1226204"/>
            <a:ext cx="119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Instr. Type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C877C8-3726-5EE1-D5E5-22CA68EA395C}"/>
              </a:ext>
            </a:extLst>
          </p:cNvPr>
          <p:cNvCxnSpPr>
            <a:endCxn id="17" idx="0"/>
          </p:cNvCxnSpPr>
          <p:nvPr/>
        </p:nvCxnSpPr>
        <p:spPr>
          <a:xfrm>
            <a:off x="1273852" y="1276350"/>
            <a:ext cx="1" cy="5310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83738249-DAEC-75A0-07F4-F4CFCE5CE3D8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643681" y="2040205"/>
            <a:ext cx="1436418" cy="1158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1FF982D-4746-DB21-969F-4ABAF00513FC}"/>
              </a:ext>
            </a:extLst>
          </p:cNvPr>
          <p:cNvCxnSpPr>
            <a:cxnSpLocks/>
            <a:stCxn id="12" idx="3"/>
            <a:endCxn id="131" idx="1"/>
          </p:cNvCxnSpPr>
          <p:nvPr/>
        </p:nvCxnSpPr>
        <p:spPr>
          <a:xfrm>
            <a:off x="6643681" y="2816117"/>
            <a:ext cx="1036510" cy="548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0408DF63-6612-21D0-3719-8669512CD39C}"/>
              </a:ext>
            </a:extLst>
          </p:cNvPr>
          <p:cNvSpPr/>
          <p:nvPr/>
        </p:nvSpPr>
        <p:spPr>
          <a:xfrm>
            <a:off x="7514544" y="3198912"/>
            <a:ext cx="1131109" cy="1131109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OPERATION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24CB7151-1B87-8CE4-31CE-04F1CD59D599}"/>
              </a:ext>
            </a:extLst>
          </p:cNvPr>
          <p:cNvCxnSpPr>
            <a:endCxn id="131" idx="2"/>
          </p:cNvCxnSpPr>
          <p:nvPr/>
        </p:nvCxnSpPr>
        <p:spPr>
          <a:xfrm>
            <a:off x="6643681" y="3629025"/>
            <a:ext cx="870863" cy="1354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3D967C2-B72A-5FE3-BD08-5A493984D1D1}"/>
              </a:ext>
            </a:extLst>
          </p:cNvPr>
          <p:cNvCxnSpPr/>
          <p:nvPr/>
        </p:nvCxnSpPr>
        <p:spPr>
          <a:xfrm>
            <a:off x="6643681" y="3242922"/>
            <a:ext cx="938219" cy="2678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C1112208-918D-2252-B9AB-86BCA21A2BF3}"/>
              </a:ext>
            </a:extLst>
          </p:cNvPr>
          <p:cNvCxnSpPr>
            <a:cxnSpLocks/>
          </p:cNvCxnSpPr>
          <p:nvPr/>
        </p:nvCxnSpPr>
        <p:spPr>
          <a:xfrm>
            <a:off x="6636537" y="2464588"/>
            <a:ext cx="1250158" cy="792735"/>
          </a:xfrm>
          <a:prstGeom prst="curvedConnector3">
            <a:avLst>
              <a:gd name="adj1" fmla="val 94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13960A07-FD19-D982-D6B1-67EEB393D420}"/>
              </a:ext>
            </a:extLst>
          </p:cNvPr>
          <p:cNvCxnSpPr>
            <a:endCxn id="131" idx="2"/>
          </p:cNvCxnSpPr>
          <p:nvPr/>
        </p:nvCxnSpPr>
        <p:spPr>
          <a:xfrm flipV="1">
            <a:off x="6622253" y="3764467"/>
            <a:ext cx="892291" cy="4551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324AA5A7-F6A5-E0D1-587F-B3F779D89C8E}"/>
              </a:ext>
            </a:extLst>
          </p:cNvPr>
          <p:cNvCxnSpPr/>
          <p:nvPr/>
        </p:nvCxnSpPr>
        <p:spPr>
          <a:xfrm flipV="1">
            <a:off x="6622253" y="4015892"/>
            <a:ext cx="959647" cy="6138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E205C13E-65C3-D71D-843E-98D37067AC52}"/>
              </a:ext>
            </a:extLst>
          </p:cNvPr>
          <p:cNvCxnSpPr>
            <a:endCxn id="131" idx="3"/>
          </p:cNvCxnSpPr>
          <p:nvPr/>
        </p:nvCxnSpPr>
        <p:spPr>
          <a:xfrm flipV="1">
            <a:off x="6629396" y="4164374"/>
            <a:ext cx="1050795" cy="8218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12AF25E-FAAE-53A7-FDB8-939F67B34FB0}"/>
              </a:ext>
            </a:extLst>
          </p:cNvPr>
          <p:cNvCxnSpPr/>
          <p:nvPr/>
        </p:nvCxnSpPr>
        <p:spPr>
          <a:xfrm flipV="1">
            <a:off x="6629396" y="4312133"/>
            <a:ext cx="1257299" cy="1104626"/>
          </a:xfrm>
          <a:prstGeom prst="curvedConnector3">
            <a:avLst>
              <a:gd name="adj1" fmla="val 9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E382D35A-BE1E-3EED-651E-D462DA427C13}"/>
              </a:ext>
            </a:extLst>
          </p:cNvPr>
          <p:cNvCxnSpPr>
            <a:endCxn id="131" idx="4"/>
          </p:cNvCxnSpPr>
          <p:nvPr/>
        </p:nvCxnSpPr>
        <p:spPr>
          <a:xfrm flipV="1">
            <a:off x="6629396" y="4330021"/>
            <a:ext cx="1450703" cy="1447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F647ED4C-ABFF-6F9C-DCF1-669C10E30A6E}"/>
              </a:ext>
            </a:extLst>
          </p:cNvPr>
          <p:cNvCxnSpPr>
            <a:stCxn id="131" idx="7"/>
          </p:cNvCxnSpPr>
          <p:nvPr/>
        </p:nvCxnSpPr>
        <p:spPr>
          <a:xfrm rot="5400000" flipH="1" flipV="1">
            <a:off x="8840182" y="2620213"/>
            <a:ext cx="384171" cy="110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F0443ABE-F022-CC56-5B86-427CB7748DFB}"/>
              </a:ext>
            </a:extLst>
          </p:cNvPr>
          <p:cNvCxnSpPr/>
          <p:nvPr/>
        </p:nvCxnSpPr>
        <p:spPr>
          <a:xfrm flipV="1">
            <a:off x="8619066" y="3401602"/>
            <a:ext cx="965462" cy="1091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046D57DF-892D-2397-3C35-84347EBFD418}"/>
              </a:ext>
            </a:extLst>
          </p:cNvPr>
          <p:cNvCxnSpPr>
            <a:cxnSpLocks/>
            <a:stCxn id="131" idx="6"/>
            <a:endCxn id="14" idx="1"/>
          </p:cNvCxnSpPr>
          <p:nvPr/>
        </p:nvCxnSpPr>
        <p:spPr>
          <a:xfrm flipV="1">
            <a:off x="8645653" y="3764465"/>
            <a:ext cx="938874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3F943CF6-01EB-ED52-D7AD-139D17C0344C}"/>
              </a:ext>
            </a:extLst>
          </p:cNvPr>
          <p:cNvCxnSpPr/>
          <p:nvPr/>
        </p:nvCxnSpPr>
        <p:spPr>
          <a:xfrm>
            <a:off x="8610591" y="4015892"/>
            <a:ext cx="973937" cy="169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1725D906-FFA1-087E-AAFF-A9D54C58FF83}"/>
              </a:ext>
            </a:extLst>
          </p:cNvPr>
          <p:cNvCxnSpPr>
            <a:stCxn id="131" idx="5"/>
          </p:cNvCxnSpPr>
          <p:nvPr/>
        </p:nvCxnSpPr>
        <p:spPr>
          <a:xfrm rot="16200000" flipH="1">
            <a:off x="8822598" y="3821782"/>
            <a:ext cx="419339" cy="110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C78C7679-1775-88FE-822C-CE357642E7B1}"/>
              </a:ext>
            </a:extLst>
          </p:cNvPr>
          <p:cNvCxnSpPr/>
          <p:nvPr/>
        </p:nvCxnSpPr>
        <p:spPr>
          <a:xfrm>
            <a:off x="3415075" y="1276350"/>
            <a:ext cx="4852625" cy="1922562"/>
          </a:xfrm>
          <a:prstGeom prst="bentConnector3">
            <a:avLst>
              <a:gd name="adj1" fmla="val 100053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9E482C-D29A-DBE4-B5A9-437AFF9BE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23060"/>
              </p:ext>
            </p:extLst>
          </p:nvPr>
        </p:nvGraphicFramePr>
        <p:xfrm>
          <a:off x="177805" y="1157287"/>
          <a:ext cx="475426" cy="5334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5426">
                  <a:extLst>
                    <a:ext uri="{9D8B030D-6E8A-4147-A177-3AD203B41FA5}">
                      <a16:colId xmlns:a16="http://schemas.microsoft.com/office/drawing/2014/main" val="494267396"/>
                    </a:ext>
                  </a:extLst>
                </a:gridCol>
              </a:tblGrid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4672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305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40935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0764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32933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1609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1843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196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58577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377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9798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63203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8650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69462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03905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04936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0955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3166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2823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4778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9232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55362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2154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039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502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9FFF9-E986-BD84-2EBB-9D0194CCE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82297"/>
              </p:ext>
            </p:extLst>
          </p:nvPr>
        </p:nvGraphicFramePr>
        <p:xfrm>
          <a:off x="4676771" y="1828163"/>
          <a:ext cx="1981195" cy="1975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39">
                  <a:extLst>
                    <a:ext uri="{9D8B030D-6E8A-4147-A177-3AD203B41FA5}">
                      <a16:colId xmlns:a16="http://schemas.microsoft.com/office/drawing/2014/main" val="1291702212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699129610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729169705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65986762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1787485931"/>
                    </a:ext>
                  </a:extLst>
                </a:gridCol>
              </a:tblGrid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0837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6927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95390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1175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745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02467-06D1-5298-8E85-AD03FF7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62189"/>
              </p:ext>
            </p:extLst>
          </p:nvPr>
        </p:nvGraphicFramePr>
        <p:xfrm>
          <a:off x="4648200" y="4003333"/>
          <a:ext cx="1981195" cy="1975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39">
                  <a:extLst>
                    <a:ext uri="{9D8B030D-6E8A-4147-A177-3AD203B41FA5}">
                      <a16:colId xmlns:a16="http://schemas.microsoft.com/office/drawing/2014/main" val="1291702212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699129610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729169705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65986762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1787485931"/>
                    </a:ext>
                  </a:extLst>
                </a:gridCol>
              </a:tblGrid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0837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6927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95390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1175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745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6BE1EC-0F8F-AF78-1361-4F8FC8974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90954"/>
              </p:ext>
            </p:extLst>
          </p:nvPr>
        </p:nvGraphicFramePr>
        <p:xfrm>
          <a:off x="9576053" y="2773865"/>
          <a:ext cx="2429665" cy="1975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933">
                  <a:extLst>
                    <a:ext uri="{9D8B030D-6E8A-4147-A177-3AD203B41FA5}">
                      <a16:colId xmlns:a16="http://schemas.microsoft.com/office/drawing/2014/main" val="1291702212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699129610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2729169705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65986762"/>
                    </a:ext>
                  </a:extLst>
                </a:gridCol>
                <a:gridCol w="485933">
                  <a:extLst>
                    <a:ext uri="{9D8B030D-6E8A-4147-A177-3AD203B41FA5}">
                      <a16:colId xmlns:a16="http://schemas.microsoft.com/office/drawing/2014/main" val="1787485931"/>
                    </a:ext>
                  </a:extLst>
                </a:gridCol>
              </a:tblGrid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0837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1650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6927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2650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95390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3650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1175"/>
                  </a:ext>
                </a:extLst>
              </a:tr>
              <a:tr h="3951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venir Next LT Pro" panose="020B0504020202020204" pitchFamily="34" charset="0"/>
                        </a:rPr>
                        <a:t>4650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745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CAF4A8-52BD-196F-7964-1968AE9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34253"/>
              </p:ext>
            </p:extLst>
          </p:nvPr>
        </p:nvGraphicFramePr>
        <p:xfrm>
          <a:off x="173586" y="1157287"/>
          <a:ext cx="475426" cy="5334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5426">
                  <a:extLst>
                    <a:ext uri="{9D8B030D-6E8A-4147-A177-3AD203B41FA5}">
                      <a16:colId xmlns:a16="http://schemas.microsoft.com/office/drawing/2014/main" val="494267396"/>
                    </a:ext>
                  </a:extLst>
                </a:gridCol>
              </a:tblGrid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4672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305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40935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0764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32933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1609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1843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196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58577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377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9798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63203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8650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69462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03905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04936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0955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3166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2823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47780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9232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55362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21544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0399"/>
                  </a:ext>
                </a:extLst>
              </a:tr>
              <a:tr h="1775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50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6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 animBg="1"/>
      <p:bldP spid="17" grpId="0" animBg="1"/>
      <p:bldP spid="21" grpId="0" animBg="1"/>
      <p:bldP spid="22" grpId="0"/>
      <p:bldP spid="120" grpId="0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BEC2E-9B69-78AB-DF5A-D4191C59E726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MAC DECODER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E03C03-21E3-AB43-1179-1F6E3F52625E}"/>
              </a:ext>
            </a:extLst>
          </p:cNvPr>
          <p:cNvGrpSpPr/>
          <p:nvPr/>
        </p:nvGrpSpPr>
        <p:grpSpPr>
          <a:xfrm>
            <a:off x="4715021" y="1793851"/>
            <a:ext cx="3598313" cy="1635149"/>
            <a:chOff x="4780670" y="2077914"/>
            <a:chExt cx="3598313" cy="16351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190DD1-F18E-6A41-BA08-6B95755CBF7D}"/>
                </a:ext>
              </a:extLst>
            </p:cNvPr>
            <p:cNvSpPr/>
            <p:nvPr/>
          </p:nvSpPr>
          <p:spPr>
            <a:xfrm>
              <a:off x="5561045" y="2077914"/>
              <a:ext cx="1427584" cy="16351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DECODER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FEDB98-27DE-1E1C-3BE6-F899203C7198}"/>
                </a:ext>
              </a:extLst>
            </p:cNvPr>
            <p:cNvCxnSpPr>
              <a:cxnSpLocks/>
            </p:cNvCxnSpPr>
            <p:nvPr/>
          </p:nvCxnSpPr>
          <p:spPr>
            <a:xfrm>
              <a:off x="4790001" y="2303353"/>
              <a:ext cx="744956" cy="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8B614E-42C5-F105-F1A5-0FF08C9345FD}"/>
                </a:ext>
              </a:extLst>
            </p:cNvPr>
            <p:cNvSpPr txBox="1"/>
            <p:nvPr/>
          </p:nvSpPr>
          <p:spPr>
            <a:xfrm>
              <a:off x="4780670" y="2247367"/>
              <a:ext cx="79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OP[6:0]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D28659-8717-ED44-8A78-AE588D73113F}"/>
                </a:ext>
              </a:extLst>
            </p:cNvPr>
            <p:cNvCxnSpPr>
              <a:cxnSpLocks/>
            </p:cNvCxnSpPr>
            <p:nvPr/>
          </p:nvCxnSpPr>
          <p:spPr>
            <a:xfrm>
              <a:off x="6997284" y="2240605"/>
              <a:ext cx="690958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EAFE3B-4B8B-38BC-891E-7C14CC5033EC}"/>
                </a:ext>
              </a:extLst>
            </p:cNvPr>
            <p:cNvSpPr txBox="1"/>
            <p:nvPr/>
          </p:nvSpPr>
          <p:spPr>
            <a:xfrm>
              <a:off x="6912429" y="2177741"/>
              <a:ext cx="961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RegWrite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457CB72-9A92-B0BF-89AA-18A481D468FA}"/>
                </a:ext>
              </a:extLst>
            </p:cNvPr>
            <p:cNvCxnSpPr>
              <a:cxnSpLocks/>
            </p:cNvCxnSpPr>
            <p:nvPr/>
          </p:nvCxnSpPr>
          <p:spPr>
            <a:xfrm>
              <a:off x="6997284" y="2463424"/>
              <a:ext cx="690958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6572FD-4BE0-E0A0-CC60-2CE0F981DB23}"/>
                </a:ext>
              </a:extLst>
            </p:cNvPr>
            <p:cNvSpPr txBox="1"/>
            <p:nvPr/>
          </p:nvSpPr>
          <p:spPr>
            <a:xfrm>
              <a:off x="6906079" y="2394211"/>
              <a:ext cx="1272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ResultSrc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4696B92-2EAD-3A0B-4D29-BE281A3CD8AF}"/>
                </a:ext>
              </a:extLst>
            </p:cNvPr>
            <p:cNvCxnSpPr>
              <a:cxnSpLocks/>
            </p:cNvCxnSpPr>
            <p:nvPr/>
          </p:nvCxnSpPr>
          <p:spPr>
            <a:xfrm>
              <a:off x="6997284" y="2648781"/>
              <a:ext cx="690958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9C3255-C9B8-63A3-4CD7-6BC570DAFD61}"/>
                </a:ext>
              </a:extLst>
            </p:cNvPr>
            <p:cNvSpPr txBox="1"/>
            <p:nvPr/>
          </p:nvSpPr>
          <p:spPr>
            <a:xfrm>
              <a:off x="6912429" y="2579567"/>
              <a:ext cx="137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MemWrite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EC6FA0-2F69-14B3-7985-E21750D9A200}"/>
                </a:ext>
              </a:extLst>
            </p:cNvPr>
            <p:cNvCxnSpPr>
              <a:cxnSpLocks/>
            </p:cNvCxnSpPr>
            <p:nvPr/>
          </p:nvCxnSpPr>
          <p:spPr>
            <a:xfrm>
              <a:off x="6997284" y="2834137"/>
              <a:ext cx="690958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698F0B-F629-A44E-2D83-EE6F54D859A1}"/>
                </a:ext>
              </a:extLst>
            </p:cNvPr>
            <p:cNvSpPr txBox="1"/>
            <p:nvPr/>
          </p:nvSpPr>
          <p:spPr>
            <a:xfrm>
              <a:off x="6906079" y="2764924"/>
              <a:ext cx="1272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7DD888-3D66-9B89-BEE3-6FB746D7D9D1}"/>
                </a:ext>
              </a:extLst>
            </p:cNvPr>
            <p:cNvCxnSpPr>
              <a:cxnSpLocks/>
            </p:cNvCxnSpPr>
            <p:nvPr/>
          </p:nvCxnSpPr>
          <p:spPr>
            <a:xfrm>
              <a:off x="6997284" y="3027997"/>
              <a:ext cx="690958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980771-9AFC-2464-AB85-D1D32DDAEA9B}"/>
                </a:ext>
              </a:extLst>
            </p:cNvPr>
            <p:cNvSpPr txBox="1"/>
            <p:nvPr/>
          </p:nvSpPr>
          <p:spPr>
            <a:xfrm>
              <a:off x="6908699" y="2971742"/>
              <a:ext cx="137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ALUSrc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F74B45B-4C9F-DB18-B293-6C77D72AFF6D}"/>
                </a:ext>
              </a:extLst>
            </p:cNvPr>
            <p:cNvCxnSpPr>
              <a:cxnSpLocks/>
            </p:cNvCxnSpPr>
            <p:nvPr/>
          </p:nvCxnSpPr>
          <p:spPr>
            <a:xfrm>
              <a:off x="6997284" y="3206388"/>
              <a:ext cx="690958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2B332B-31C2-2FAA-9E41-285CD7A14589}"/>
                </a:ext>
              </a:extLst>
            </p:cNvPr>
            <p:cNvSpPr txBox="1"/>
            <p:nvPr/>
          </p:nvSpPr>
          <p:spPr>
            <a:xfrm>
              <a:off x="6905367" y="3163026"/>
              <a:ext cx="1473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ImmSrc [1:0]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D5C9F1E-7118-39C7-7D82-EF8CDF421294}"/>
              </a:ext>
            </a:extLst>
          </p:cNvPr>
          <p:cNvGrpSpPr/>
          <p:nvPr/>
        </p:nvGrpSpPr>
        <p:grpSpPr>
          <a:xfrm>
            <a:off x="4364177" y="3522052"/>
            <a:ext cx="3844619" cy="1725940"/>
            <a:chOff x="4430852" y="3818737"/>
            <a:chExt cx="3844619" cy="1725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5F7164-2292-6671-5E6B-C4BD38554967}"/>
                </a:ext>
              </a:extLst>
            </p:cNvPr>
            <p:cNvCxnSpPr>
              <a:cxnSpLocks/>
            </p:cNvCxnSpPr>
            <p:nvPr/>
          </p:nvCxnSpPr>
          <p:spPr>
            <a:xfrm>
              <a:off x="4796241" y="3979499"/>
              <a:ext cx="744956" cy="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B18639-99AC-6F33-A600-B82656FD2726}"/>
                </a:ext>
              </a:extLst>
            </p:cNvPr>
            <p:cNvCxnSpPr>
              <a:cxnSpLocks/>
            </p:cNvCxnSpPr>
            <p:nvPr/>
          </p:nvCxnSpPr>
          <p:spPr>
            <a:xfrm>
              <a:off x="4796241" y="4187738"/>
              <a:ext cx="744956" cy="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5757B-C9FF-8F97-729C-2F55F0167185}"/>
                </a:ext>
              </a:extLst>
            </p:cNvPr>
            <p:cNvCxnSpPr>
              <a:cxnSpLocks/>
            </p:cNvCxnSpPr>
            <p:nvPr/>
          </p:nvCxnSpPr>
          <p:spPr>
            <a:xfrm>
              <a:off x="4796241" y="4405160"/>
              <a:ext cx="744956" cy="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A8D589-B14A-E654-34AE-963893828825}"/>
                </a:ext>
              </a:extLst>
            </p:cNvPr>
            <p:cNvSpPr txBox="1"/>
            <p:nvPr/>
          </p:nvSpPr>
          <p:spPr>
            <a:xfrm>
              <a:off x="4907560" y="3924362"/>
              <a:ext cx="790895" cy="178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OP[6:0]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42BC9C-1C54-B6CA-92B3-B9B9B52B169E}"/>
                </a:ext>
              </a:extLst>
            </p:cNvPr>
            <p:cNvSpPr txBox="1"/>
            <p:nvPr/>
          </p:nvSpPr>
          <p:spPr>
            <a:xfrm>
              <a:off x="4437202" y="4128265"/>
              <a:ext cx="1146953" cy="178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FUNCT3[14:12]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5B31D2-503D-F09B-B226-318ACC9B5432}"/>
                </a:ext>
              </a:extLst>
            </p:cNvPr>
            <p:cNvSpPr txBox="1"/>
            <p:nvPr/>
          </p:nvSpPr>
          <p:spPr>
            <a:xfrm>
              <a:off x="4430852" y="4363759"/>
              <a:ext cx="1146953" cy="178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FUNCT7[31:27]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A52DEB5-5DBD-4B6A-124D-FBF840280A3A}"/>
                </a:ext>
              </a:extLst>
            </p:cNvPr>
            <p:cNvSpPr/>
            <p:nvPr/>
          </p:nvSpPr>
          <p:spPr>
            <a:xfrm>
              <a:off x="5561045" y="3818737"/>
              <a:ext cx="1427584" cy="172594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ALU DECODER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1CA15CD-4F05-0E4A-AC63-302774086458}"/>
                </a:ext>
              </a:extLst>
            </p:cNvPr>
            <p:cNvCxnSpPr>
              <a:cxnSpLocks/>
            </p:cNvCxnSpPr>
            <p:nvPr/>
          </p:nvCxnSpPr>
          <p:spPr>
            <a:xfrm>
              <a:off x="6967287" y="3968265"/>
              <a:ext cx="744956" cy="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5C9E2D-54ED-40BC-D94A-74F6E68EB34C}"/>
                </a:ext>
              </a:extLst>
            </p:cNvPr>
            <p:cNvSpPr txBox="1"/>
            <p:nvPr/>
          </p:nvSpPr>
          <p:spPr>
            <a:xfrm>
              <a:off x="6907156" y="3931329"/>
              <a:ext cx="1368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ALUControl [5:0]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7298DE-FFA6-F33A-B908-C7BC9C410E1E}"/>
              </a:ext>
            </a:extLst>
          </p:cNvPr>
          <p:cNvSpPr/>
          <p:nvPr/>
        </p:nvSpPr>
        <p:spPr>
          <a:xfrm>
            <a:off x="1871954" y="1781228"/>
            <a:ext cx="1427584" cy="346676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UNIT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803F51-BB27-878A-A484-EE15A272BA31}"/>
              </a:ext>
            </a:extLst>
          </p:cNvPr>
          <p:cNvCxnSpPr>
            <a:cxnSpLocks/>
          </p:cNvCxnSpPr>
          <p:nvPr/>
        </p:nvCxnSpPr>
        <p:spPr>
          <a:xfrm>
            <a:off x="3298349" y="2044956"/>
            <a:ext cx="744956" cy="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641387-3D71-16D0-332C-A8BD7B82FA13}"/>
              </a:ext>
            </a:extLst>
          </p:cNvPr>
          <p:cNvSpPr txBox="1"/>
          <p:nvPr/>
        </p:nvSpPr>
        <p:spPr>
          <a:xfrm>
            <a:off x="3289018" y="1988970"/>
            <a:ext cx="79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RegWrite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4DCA79-3C69-BE0D-1926-BA9B9DB64D03}"/>
              </a:ext>
            </a:extLst>
          </p:cNvPr>
          <p:cNvCxnSpPr>
            <a:cxnSpLocks/>
          </p:cNvCxnSpPr>
          <p:nvPr/>
        </p:nvCxnSpPr>
        <p:spPr>
          <a:xfrm>
            <a:off x="3298349" y="2377941"/>
            <a:ext cx="744956" cy="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8DE018-2C02-837C-A406-5B72014A4832}"/>
              </a:ext>
            </a:extLst>
          </p:cNvPr>
          <p:cNvSpPr txBox="1"/>
          <p:nvPr/>
        </p:nvSpPr>
        <p:spPr>
          <a:xfrm>
            <a:off x="3289018" y="2321955"/>
            <a:ext cx="79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ResultSrc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50CB47-FA71-A4CD-2004-95122D9146B3}"/>
              </a:ext>
            </a:extLst>
          </p:cNvPr>
          <p:cNvCxnSpPr>
            <a:cxnSpLocks/>
          </p:cNvCxnSpPr>
          <p:nvPr/>
        </p:nvCxnSpPr>
        <p:spPr>
          <a:xfrm>
            <a:off x="3298349" y="2654940"/>
            <a:ext cx="744956" cy="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E3FEF4-F92D-AF97-363C-1BCDFA525031}"/>
              </a:ext>
            </a:extLst>
          </p:cNvPr>
          <p:cNvSpPr txBox="1"/>
          <p:nvPr/>
        </p:nvSpPr>
        <p:spPr>
          <a:xfrm>
            <a:off x="3289018" y="2598954"/>
            <a:ext cx="91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MemWrite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19BE9E-7B3B-2809-4423-558CB7DB0689}"/>
              </a:ext>
            </a:extLst>
          </p:cNvPr>
          <p:cNvCxnSpPr>
            <a:cxnSpLocks/>
          </p:cNvCxnSpPr>
          <p:nvPr/>
        </p:nvCxnSpPr>
        <p:spPr>
          <a:xfrm>
            <a:off x="3298349" y="2931939"/>
            <a:ext cx="744956" cy="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3601CF-A5BD-6111-BFE1-164B0B3666A6}"/>
              </a:ext>
            </a:extLst>
          </p:cNvPr>
          <p:cNvSpPr txBox="1"/>
          <p:nvPr/>
        </p:nvSpPr>
        <p:spPr>
          <a:xfrm>
            <a:off x="3289018" y="2875953"/>
            <a:ext cx="79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Branch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829505-A7C9-FBED-7816-99C13782988D}"/>
              </a:ext>
            </a:extLst>
          </p:cNvPr>
          <p:cNvCxnSpPr>
            <a:cxnSpLocks/>
          </p:cNvCxnSpPr>
          <p:nvPr/>
        </p:nvCxnSpPr>
        <p:spPr>
          <a:xfrm>
            <a:off x="3298349" y="3182668"/>
            <a:ext cx="744956" cy="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B464AA-6430-A078-32F5-95AB8F27CBD5}"/>
              </a:ext>
            </a:extLst>
          </p:cNvPr>
          <p:cNvSpPr txBox="1"/>
          <p:nvPr/>
        </p:nvSpPr>
        <p:spPr>
          <a:xfrm>
            <a:off x="3289018" y="3126682"/>
            <a:ext cx="136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ALUControl [5:0]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AFCA2C-893F-62B8-A458-0A44E7AF5D79}"/>
              </a:ext>
            </a:extLst>
          </p:cNvPr>
          <p:cNvCxnSpPr>
            <a:cxnSpLocks/>
          </p:cNvCxnSpPr>
          <p:nvPr/>
        </p:nvCxnSpPr>
        <p:spPr>
          <a:xfrm>
            <a:off x="3298349" y="3420926"/>
            <a:ext cx="744956" cy="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5E4657-0BC9-22D6-95F1-DAF92F8E4B1E}"/>
              </a:ext>
            </a:extLst>
          </p:cNvPr>
          <p:cNvSpPr txBox="1"/>
          <p:nvPr/>
        </p:nvSpPr>
        <p:spPr>
          <a:xfrm>
            <a:off x="3289018" y="3364940"/>
            <a:ext cx="79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ALUSrc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DBC023-DA8A-C60C-57BA-CCD873BFCDE9}"/>
              </a:ext>
            </a:extLst>
          </p:cNvPr>
          <p:cNvCxnSpPr>
            <a:cxnSpLocks/>
          </p:cNvCxnSpPr>
          <p:nvPr/>
        </p:nvCxnSpPr>
        <p:spPr>
          <a:xfrm>
            <a:off x="3307680" y="3630737"/>
            <a:ext cx="744956" cy="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998825-59F8-DFF0-D06E-92021A6E3DC2}"/>
              </a:ext>
            </a:extLst>
          </p:cNvPr>
          <p:cNvSpPr txBox="1"/>
          <p:nvPr/>
        </p:nvSpPr>
        <p:spPr>
          <a:xfrm>
            <a:off x="3298349" y="3574751"/>
            <a:ext cx="1036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ImmSrc [1:0]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0B4735-85C0-3D39-3885-5A6DBDF53BA0}"/>
              </a:ext>
            </a:extLst>
          </p:cNvPr>
          <p:cNvCxnSpPr>
            <a:cxnSpLocks/>
          </p:cNvCxnSpPr>
          <p:nvPr/>
        </p:nvCxnSpPr>
        <p:spPr>
          <a:xfrm>
            <a:off x="1132385" y="4357160"/>
            <a:ext cx="744956" cy="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65B85F-A0D9-98E5-C30B-8B731EDB3954}"/>
              </a:ext>
            </a:extLst>
          </p:cNvPr>
          <p:cNvCxnSpPr>
            <a:cxnSpLocks/>
          </p:cNvCxnSpPr>
          <p:nvPr/>
        </p:nvCxnSpPr>
        <p:spPr>
          <a:xfrm>
            <a:off x="1132385" y="4565399"/>
            <a:ext cx="744956" cy="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18AEF09-D8BC-0834-FDEB-6DCECFE7EFCE}"/>
              </a:ext>
            </a:extLst>
          </p:cNvPr>
          <p:cNvCxnSpPr>
            <a:cxnSpLocks/>
          </p:cNvCxnSpPr>
          <p:nvPr/>
        </p:nvCxnSpPr>
        <p:spPr>
          <a:xfrm>
            <a:off x="1132385" y="4782821"/>
            <a:ext cx="744956" cy="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36356E1-4C33-A22E-13F8-AF81B2D6CF58}"/>
              </a:ext>
            </a:extLst>
          </p:cNvPr>
          <p:cNvSpPr txBox="1"/>
          <p:nvPr/>
        </p:nvSpPr>
        <p:spPr>
          <a:xfrm>
            <a:off x="1243704" y="4302023"/>
            <a:ext cx="790895" cy="17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OP[6:0]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E20ACE-AE0A-C175-8831-B07E1A043086}"/>
              </a:ext>
            </a:extLst>
          </p:cNvPr>
          <p:cNvSpPr txBox="1"/>
          <p:nvPr/>
        </p:nvSpPr>
        <p:spPr>
          <a:xfrm>
            <a:off x="773346" y="4505926"/>
            <a:ext cx="1146953" cy="17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FUNCT3[14:12]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494F0B-5472-B480-3F84-8294A6C0D262}"/>
              </a:ext>
            </a:extLst>
          </p:cNvPr>
          <p:cNvSpPr txBox="1"/>
          <p:nvPr/>
        </p:nvSpPr>
        <p:spPr>
          <a:xfrm>
            <a:off x="766996" y="4741420"/>
            <a:ext cx="1146953" cy="17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FUNCT7[31:27]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9EC9F-8ED8-35BF-458F-1A3F374832D2}"/>
              </a:ext>
            </a:extLst>
          </p:cNvPr>
          <p:cNvSpPr txBox="1"/>
          <p:nvPr/>
        </p:nvSpPr>
        <p:spPr>
          <a:xfrm>
            <a:off x="3228421" y="4051908"/>
            <a:ext cx="1390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MACControl [3:0]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2D34E3-2132-72AF-39A2-31A94B35095A}"/>
              </a:ext>
            </a:extLst>
          </p:cNvPr>
          <p:cNvCxnSpPr>
            <a:cxnSpLocks/>
          </p:cNvCxnSpPr>
          <p:nvPr/>
        </p:nvCxnSpPr>
        <p:spPr>
          <a:xfrm>
            <a:off x="3306398" y="4105748"/>
            <a:ext cx="744956" cy="27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ED01FD-B58D-00AE-4476-73CCF52DAF8D}"/>
              </a:ext>
            </a:extLst>
          </p:cNvPr>
          <p:cNvCxnSpPr>
            <a:cxnSpLocks/>
          </p:cNvCxnSpPr>
          <p:nvPr/>
        </p:nvCxnSpPr>
        <p:spPr>
          <a:xfrm>
            <a:off x="3297598" y="4439707"/>
            <a:ext cx="744956" cy="27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FCD55CA-F60C-1397-B5CA-DE651070E3EF}"/>
              </a:ext>
            </a:extLst>
          </p:cNvPr>
          <p:cNvSpPr txBox="1"/>
          <p:nvPr/>
        </p:nvSpPr>
        <p:spPr>
          <a:xfrm>
            <a:off x="3228421" y="4397536"/>
            <a:ext cx="1390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MACDM [1:0]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96D9310-DBC6-C592-83A3-256D2FDF36DB}"/>
              </a:ext>
            </a:extLst>
          </p:cNvPr>
          <p:cNvGrpSpPr/>
          <p:nvPr/>
        </p:nvGrpSpPr>
        <p:grpSpPr>
          <a:xfrm>
            <a:off x="7758500" y="2659895"/>
            <a:ext cx="4121753" cy="1725940"/>
            <a:chOff x="8044250" y="2956580"/>
            <a:chExt cx="4121753" cy="17259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494D73-A987-E4CF-7B7B-64A751C8D1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9709" y="3919684"/>
              <a:ext cx="744956" cy="27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A81AEB-321D-F012-024B-3267C0026930}"/>
                </a:ext>
              </a:extLst>
            </p:cNvPr>
            <p:cNvSpPr txBox="1"/>
            <p:nvPr/>
          </p:nvSpPr>
          <p:spPr>
            <a:xfrm>
              <a:off x="8044250" y="4168688"/>
              <a:ext cx="1390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C00000"/>
                  </a:solidFill>
                </a:rPr>
                <a:t>MAC_OP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10BC594-7BAA-DEDF-9E70-F43AED3498F1}"/>
                </a:ext>
              </a:extLst>
            </p:cNvPr>
            <p:cNvCxnSpPr>
              <a:cxnSpLocks/>
            </p:cNvCxnSpPr>
            <p:nvPr/>
          </p:nvCxnSpPr>
          <p:spPr>
            <a:xfrm>
              <a:off x="8678984" y="4218576"/>
              <a:ext cx="744956" cy="27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025F86-5541-B1A9-31C4-CA2DB7901509}"/>
                </a:ext>
              </a:extLst>
            </p:cNvPr>
            <p:cNvSpPr txBox="1"/>
            <p:nvPr/>
          </p:nvSpPr>
          <p:spPr>
            <a:xfrm>
              <a:off x="8253709" y="3873864"/>
              <a:ext cx="1230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FUNCT7 [31:30]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3B9F8C8-CE25-2C13-BEAD-562FDAAB76FD}"/>
                </a:ext>
              </a:extLst>
            </p:cNvPr>
            <p:cNvSpPr/>
            <p:nvPr/>
          </p:nvSpPr>
          <p:spPr>
            <a:xfrm>
              <a:off x="9433155" y="2956580"/>
              <a:ext cx="1427584" cy="172594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 DECODER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678B279-B986-AEB9-03B9-C46CB9D8B669}"/>
                </a:ext>
              </a:extLst>
            </p:cNvPr>
            <p:cNvCxnSpPr>
              <a:cxnSpLocks/>
            </p:cNvCxnSpPr>
            <p:nvPr/>
          </p:nvCxnSpPr>
          <p:spPr>
            <a:xfrm>
              <a:off x="8690184" y="3617741"/>
              <a:ext cx="744956" cy="27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686068D-E869-0ABC-13D0-452CCF6FD791}"/>
                </a:ext>
              </a:extLst>
            </p:cNvPr>
            <p:cNvSpPr txBox="1"/>
            <p:nvPr/>
          </p:nvSpPr>
          <p:spPr>
            <a:xfrm>
              <a:off x="8415099" y="3571921"/>
              <a:ext cx="1059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FUNCT3 [2:0]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AD540C7-6B50-4DDB-2C08-F4231C4803D3}"/>
                </a:ext>
              </a:extLst>
            </p:cNvPr>
            <p:cNvSpPr txBox="1"/>
            <p:nvPr/>
          </p:nvSpPr>
          <p:spPr>
            <a:xfrm>
              <a:off x="10775027" y="3110872"/>
              <a:ext cx="1390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MACControl [3:0]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A9467A6-CF2E-0DC9-48FD-DC7D8E8A7937}"/>
                </a:ext>
              </a:extLst>
            </p:cNvPr>
            <p:cNvCxnSpPr>
              <a:cxnSpLocks/>
            </p:cNvCxnSpPr>
            <p:nvPr/>
          </p:nvCxnSpPr>
          <p:spPr>
            <a:xfrm>
              <a:off x="10853004" y="3164712"/>
              <a:ext cx="744956" cy="27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7C7FC2-C88C-FD9A-B5A5-F53FB89CD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844204" y="3498671"/>
              <a:ext cx="744956" cy="27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77C11B3-35BF-11F7-BECF-4D051AA07AF4}"/>
                </a:ext>
              </a:extLst>
            </p:cNvPr>
            <p:cNvSpPr txBox="1"/>
            <p:nvPr/>
          </p:nvSpPr>
          <p:spPr>
            <a:xfrm>
              <a:off x="10775027" y="3456500"/>
              <a:ext cx="1390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MACDM [1:0]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F99144D-D1EB-5CFC-5FAF-6F609E5175D4}"/>
              </a:ext>
            </a:extLst>
          </p:cNvPr>
          <p:cNvSpPr/>
          <p:nvPr/>
        </p:nvSpPr>
        <p:spPr>
          <a:xfrm>
            <a:off x="4429125" y="1719954"/>
            <a:ext cx="7280666" cy="36210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C20DBD-6F2C-3957-A43C-7E2E097099DE}"/>
              </a:ext>
            </a:extLst>
          </p:cNvPr>
          <p:cNvSpPr txBox="1"/>
          <p:nvPr/>
        </p:nvSpPr>
        <p:spPr>
          <a:xfrm>
            <a:off x="7337021" y="1316924"/>
            <a:ext cx="1952625" cy="446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CONTROL UNIT</a:t>
            </a:r>
          </a:p>
        </p:txBody>
      </p:sp>
    </p:spTree>
    <p:extLst>
      <p:ext uri="{BB962C8B-B14F-4D97-AF65-F5344CB8AC3E}">
        <p14:creationId xmlns:p14="http://schemas.microsoft.com/office/powerpoint/2010/main" val="7674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7" grpId="0"/>
      <p:bldP spid="29" grpId="0"/>
      <p:bldP spid="31" grpId="0"/>
      <p:bldP spid="33" grpId="0"/>
      <p:bldP spid="35" grpId="0"/>
      <p:bldP spid="43" grpId="0"/>
      <p:bldP spid="66" grpId="0"/>
      <p:bldP spid="67" grpId="0"/>
      <p:bldP spid="68" grpId="0"/>
      <p:bldP spid="73" grpId="0"/>
      <p:bldP spid="80" grpId="0"/>
      <p:bldP spid="91" grpId="0" animBg="1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5AC90-1D95-EEEE-B008-757F9EE64CE8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MAC ISA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619016-19C3-C7DB-0C7B-7D771170A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02117"/>
              </p:ext>
            </p:extLst>
          </p:nvPr>
        </p:nvGraphicFramePr>
        <p:xfrm>
          <a:off x="555625" y="1411558"/>
          <a:ext cx="5407025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33630259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171085259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222529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1082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Funct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3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LMACA Start_adr,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LMACB Start_adr,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2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6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CLR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32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7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6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 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5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SUB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69946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CACF72F0-5172-9732-6FEE-F4F50513DFA2}"/>
              </a:ext>
            </a:extLst>
          </p:cNvPr>
          <p:cNvGrpSpPr/>
          <p:nvPr/>
        </p:nvGrpSpPr>
        <p:grpSpPr>
          <a:xfrm>
            <a:off x="6517871" y="2790825"/>
            <a:ext cx="5588404" cy="323850"/>
            <a:chOff x="6508346" y="1933575"/>
            <a:chExt cx="5588404" cy="3238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0EBF71-C889-0069-3B8C-CD9CD53B9F28}"/>
                </a:ext>
              </a:extLst>
            </p:cNvPr>
            <p:cNvSpPr/>
            <p:nvPr/>
          </p:nvSpPr>
          <p:spPr>
            <a:xfrm>
              <a:off x="11087100" y="1933575"/>
              <a:ext cx="1009650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56B404-BE3E-6611-0BFA-5E972EF35318}"/>
                </a:ext>
              </a:extLst>
            </p:cNvPr>
            <p:cNvSpPr/>
            <p:nvPr/>
          </p:nvSpPr>
          <p:spPr>
            <a:xfrm>
              <a:off x="10448924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54702C-5128-F1E0-23F0-2421B8F46CB7}"/>
                </a:ext>
              </a:extLst>
            </p:cNvPr>
            <p:cNvSpPr/>
            <p:nvPr/>
          </p:nvSpPr>
          <p:spPr>
            <a:xfrm>
              <a:off x="9315450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Start_adr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B5118D-D335-7919-E5F3-4186631E5595}"/>
                </a:ext>
              </a:extLst>
            </p:cNvPr>
            <p:cNvSpPr/>
            <p:nvPr/>
          </p:nvSpPr>
          <p:spPr>
            <a:xfrm>
              <a:off x="8181976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Offset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3DED92-DDA0-B75D-8DD5-42E1E43D0BA5}"/>
                </a:ext>
              </a:extLst>
            </p:cNvPr>
            <p:cNvSpPr/>
            <p:nvPr/>
          </p:nvSpPr>
          <p:spPr>
            <a:xfrm>
              <a:off x="7543800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2CA8E3-A695-377C-84ED-A163357C8A47}"/>
                </a:ext>
              </a:extLst>
            </p:cNvPr>
            <p:cNvSpPr txBox="1"/>
            <p:nvPr/>
          </p:nvSpPr>
          <p:spPr>
            <a:xfrm>
              <a:off x="6508346" y="1933575"/>
              <a:ext cx="930679" cy="323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400" b="1" kern="1200" dirty="0">
                  <a:solidFill>
                    <a:srgbClr val="FFC000"/>
                  </a:solidFill>
                  <a:latin typeface="Avenir Next LT Pro Demi" panose="020B0704020202020204" pitchFamily="34" charset="0"/>
                  <a:ea typeface="+mj-ea"/>
                  <a:cs typeface="+mj-cs"/>
                </a:rPr>
                <a:t>LOAD’s: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BC56BB-9275-B879-3BFC-8FB47A8258D9}"/>
              </a:ext>
            </a:extLst>
          </p:cNvPr>
          <p:cNvGrpSpPr/>
          <p:nvPr/>
        </p:nvGrpSpPr>
        <p:grpSpPr>
          <a:xfrm>
            <a:off x="6517871" y="3505200"/>
            <a:ext cx="5588404" cy="323850"/>
            <a:chOff x="6508346" y="1933575"/>
            <a:chExt cx="5588404" cy="3238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49B2D3-3E7B-F72F-5E57-AFA7BD660DB8}"/>
                </a:ext>
              </a:extLst>
            </p:cNvPr>
            <p:cNvSpPr/>
            <p:nvPr/>
          </p:nvSpPr>
          <p:spPr>
            <a:xfrm>
              <a:off x="11087100" y="1933575"/>
              <a:ext cx="1009650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C3A2DE-350D-9745-D607-4ACA68610F02}"/>
                </a:ext>
              </a:extLst>
            </p:cNvPr>
            <p:cNvSpPr/>
            <p:nvPr/>
          </p:nvSpPr>
          <p:spPr>
            <a:xfrm>
              <a:off x="10448924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A555B6-AFA5-CA34-6028-D8E3D4026087}"/>
                </a:ext>
              </a:extLst>
            </p:cNvPr>
            <p:cNvSpPr/>
            <p:nvPr/>
          </p:nvSpPr>
          <p:spPr>
            <a:xfrm>
              <a:off x="9315450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048928-B19D-2420-FB98-AC14624D006A}"/>
                </a:ext>
              </a:extLst>
            </p:cNvPr>
            <p:cNvSpPr/>
            <p:nvPr/>
          </p:nvSpPr>
          <p:spPr>
            <a:xfrm>
              <a:off x="8181976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B185C9-B6C9-D1B7-2D5C-EB89948EEBB4}"/>
                </a:ext>
              </a:extLst>
            </p:cNvPr>
            <p:cNvSpPr/>
            <p:nvPr/>
          </p:nvSpPr>
          <p:spPr>
            <a:xfrm>
              <a:off x="7543800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4ADF29-740E-B7EB-A4A9-5CE39D9FD0B6}"/>
                </a:ext>
              </a:extLst>
            </p:cNvPr>
            <p:cNvSpPr txBox="1"/>
            <p:nvPr/>
          </p:nvSpPr>
          <p:spPr>
            <a:xfrm>
              <a:off x="6508346" y="1933575"/>
              <a:ext cx="930679" cy="323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400" b="1" kern="1200" dirty="0">
                  <a:solidFill>
                    <a:srgbClr val="FFC000"/>
                  </a:solidFill>
                  <a:latin typeface="Avenir Next LT Pro Demi" panose="020B0704020202020204" pitchFamily="34" charset="0"/>
                  <a:ea typeface="+mj-ea"/>
                  <a:cs typeface="+mj-cs"/>
                </a:rPr>
                <a:t>CLR’s: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8EF2FC-E98F-8E1A-A225-91758B519A4C}"/>
              </a:ext>
            </a:extLst>
          </p:cNvPr>
          <p:cNvGrpSpPr/>
          <p:nvPr/>
        </p:nvGrpSpPr>
        <p:grpSpPr>
          <a:xfrm>
            <a:off x="6448425" y="4219575"/>
            <a:ext cx="5657850" cy="323850"/>
            <a:chOff x="6438900" y="1933575"/>
            <a:chExt cx="5657850" cy="3238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34617F-ECD6-493D-34D0-905BAADEAA60}"/>
                </a:ext>
              </a:extLst>
            </p:cNvPr>
            <p:cNvSpPr/>
            <p:nvPr/>
          </p:nvSpPr>
          <p:spPr>
            <a:xfrm>
              <a:off x="11087100" y="1933575"/>
              <a:ext cx="1009650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4F89D5-5B94-E80B-8DBD-740F990BFCB2}"/>
                </a:ext>
              </a:extLst>
            </p:cNvPr>
            <p:cNvSpPr/>
            <p:nvPr/>
          </p:nvSpPr>
          <p:spPr>
            <a:xfrm>
              <a:off x="10448924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3AE49A-E4C1-AA6E-2044-B22C675A1B84}"/>
                </a:ext>
              </a:extLst>
            </p:cNvPr>
            <p:cNvSpPr/>
            <p:nvPr/>
          </p:nvSpPr>
          <p:spPr>
            <a:xfrm>
              <a:off x="9315450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856D47-3163-AED6-8803-0925C8575ACF}"/>
                </a:ext>
              </a:extLst>
            </p:cNvPr>
            <p:cNvSpPr/>
            <p:nvPr/>
          </p:nvSpPr>
          <p:spPr>
            <a:xfrm>
              <a:off x="8181976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DA3A88-4444-5BB3-3D8F-9790F1012077}"/>
                </a:ext>
              </a:extLst>
            </p:cNvPr>
            <p:cNvSpPr/>
            <p:nvPr/>
          </p:nvSpPr>
          <p:spPr>
            <a:xfrm>
              <a:off x="7543800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2104D5-5D2C-111E-C7E8-371083BF70F2}"/>
                </a:ext>
              </a:extLst>
            </p:cNvPr>
            <p:cNvSpPr txBox="1"/>
            <p:nvPr/>
          </p:nvSpPr>
          <p:spPr>
            <a:xfrm>
              <a:off x="6438900" y="1933575"/>
              <a:ext cx="1104899" cy="323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100" b="1" kern="1200" dirty="0">
                  <a:solidFill>
                    <a:srgbClr val="FFC000"/>
                  </a:solidFill>
                  <a:latin typeface="Avenir Next LT Pro Demi" panose="020B0704020202020204" pitchFamily="34" charset="0"/>
                  <a:ea typeface="+mj-ea"/>
                  <a:cs typeface="+mj-cs"/>
                </a:rPr>
                <a:t>Operation’s: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7D72F6-4DBD-BE1E-3338-FE10DEEAF81C}"/>
              </a:ext>
            </a:extLst>
          </p:cNvPr>
          <p:cNvGrpSpPr/>
          <p:nvPr/>
        </p:nvGrpSpPr>
        <p:grpSpPr>
          <a:xfrm>
            <a:off x="6517871" y="4933950"/>
            <a:ext cx="5588404" cy="323850"/>
            <a:chOff x="6508346" y="1933575"/>
            <a:chExt cx="5588404" cy="3238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55E176-5BFB-2CA2-64BF-DCA5676487D9}"/>
                </a:ext>
              </a:extLst>
            </p:cNvPr>
            <p:cNvSpPr/>
            <p:nvPr/>
          </p:nvSpPr>
          <p:spPr>
            <a:xfrm>
              <a:off x="11087100" y="1933575"/>
              <a:ext cx="1009650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F14789-1335-5B94-6AF2-3738009F804F}"/>
                </a:ext>
              </a:extLst>
            </p:cNvPr>
            <p:cNvSpPr/>
            <p:nvPr/>
          </p:nvSpPr>
          <p:spPr>
            <a:xfrm>
              <a:off x="10448924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DFB4A2-5F62-097D-4A3A-E01DFFF04C21}"/>
                </a:ext>
              </a:extLst>
            </p:cNvPr>
            <p:cNvSpPr/>
            <p:nvPr/>
          </p:nvSpPr>
          <p:spPr>
            <a:xfrm>
              <a:off x="9315450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DA5AACD-FF67-694E-63C6-82DD5707A917}"/>
                </a:ext>
              </a:extLst>
            </p:cNvPr>
            <p:cNvSpPr/>
            <p:nvPr/>
          </p:nvSpPr>
          <p:spPr>
            <a:xfrm>
              <a:off x="8181976" y="1933575"/>
              <a:ext cx="1133473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FB60B3-D71B-0D31-AE87-7B13EA31C953}"/>
                </a:ext>
              </a:extLst>
            </p:cNvPr>
            <p:cNvSpPr/>
            <p:nvPr/>
          </p:nvSpPr>
          <p:spPr>
            <a:xfrm>
              <a:off x="7543800" y="1933575"/>
              <a:ext cx="638175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CC77F7-B52D-C654-BD2F-80EE8A4B7D26}"/>
                </a:ext>
              </a:extLst>
            </p:cNvPr>
            <p:cNvSpPr txBox="1"/>
            <p:nvPr/>
          </p:nvSpPr>
          <p:spPr>
            <a:xfrm>
              <a:off x="6508346" y="1933575"/>
              <a:ext cx="930679" cy="323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400" b="1" kern="1200" dirty="0">
                  <a:solidFill>
                    <a:srgbClr val="FFC000"/>
                  </a:solidFill>
                  <a:latin typeface="Avenir Next LT Pro Demi" panose="020B0704020202020204" pitchFamily="34" charset="0"/>
                  <a:ea typeface="+mj-ea"/>
                  <a:cs typeface="+mj-cs"/>
                </a:rPr>
                <a:t>STR: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F2AD36-41DF-4C9A-A923-DD6962468506}"/>
              </a:ext>
            </a:extLst>
          </p:cNvPr>
          <p:cNvGrpSpPr/>
          <p:nvPr/>
        </p:nvGrpSpPr>
        <p:grpSpPr>
          <a:xfrm>
            <a:off x="6517871" y="2348842"/>
            <a:ext cx="5588404" cy="323850"/>
            <a:chOff x="6508346" y="1933575"/>
            <a:chExt cx="5588404" cy="3238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57BE0E-8263-8373-4305-746EF4604271}"/>
                </a:ext>
              </a:extLst>
            </p:cNvPr>
            <p:cNvSpPr/>
            <p:nvPr/>
          </p:nvSpPr>
          <p:spPr>
            <a:xfrm>
              <a:off x="11087100" y="1933575"/>
              <a:ext cx="1009650" cy="323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6-------0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A07C76-4A28-7E39-C18C-2E96918D6A10}"/>
                </a:ext>
              </a:extLst>
            </p:cNvPr>
            <p:cNvSpPr/>
            <p:nvPr/>
          </p:nvSpPr>
          <p:spPr>
            <a:xfrm>
              <a:off x="10448924" y="1933575"/>
              <a:ext cx="638175" cy="323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9--7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93EEBA-A862-13C6-5E03-327DDDFF16B4}"/>
                </a:ext>
              </a:extLst>
            </p:cNvPr>
            <p:cNvSpPr/>
            <p:nvPr/>
          </p:nvSpPr>
          <p:spPr>
            <a:xfrm>
              <a:off x="9315450" y="1933575"/>
              <a:ext cx="1133473" cy="323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19------10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9C8447-FF8E-B391-5458-80A84A253D0B}"/>
                </a:ext>
              </a:extLst>
            </p:cNvPr>
            <p:cNvSpPr/>
            <p:nvPr/>
          </p:nvSpPr>
          <p:spPr>
            <a:xfrm>
              <a:off x="8181976" y="1933575"/>
              <a:ext cx="1133473" cy="323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29------20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0BCC70-ECFC-6B9B-EB25-62CC64D0AFEA}"/>
                </a:ext>
              </a:extLst>
            </p:cNvPr>
            <p:cNvSpPr/>
            <p:nvPr/>
          </p:nvSpPr>
          <p:spPr>
            <a:xfrm>
              <a:off x="7439026" y="1933575"/>
              <a:ext cx="742950" cy="323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31-30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692E1E-D997-D5EB-D670-2E619131686A}"/>
                </a:ext>
              </a:extLst>
            </p:cNvPr>
            <p:cNvSpPr txBox="1"/>
            <p:nvPr/>
          </p:nvSpPr>
          <p:spPr>
            <a:xfrm>
              <a:off x="6508346" y="1933575"/>
              <a:ext cx="930679" cy="323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400" b="1" kern="1200" dirty="0">
                  <a:latin typeface="Avenir Next LT Pro Demi" panose="020B0704020202020204" pitchFamily="34" charset="0"/>
                  <a:ea typeface="+mj-ea"/>
                  <a:cs typeface="+mj-cs"/>
                </a:rPr>
                <a:t>BITS: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50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54BFA-6AFB-75BE-CA0E-470AEA49A5F0}"/>
              </a:ext>
            </a:extLst>
          </p:cNvPr>
          <p:cNvSpPr txBox="1"/>
          <p:nvPr/>
        </p:nvSpPr>
        <p:spPr>
          <a:xfrm>
            <a:off x="841248" y="0"/>
            <a:ext cx="10509504" cy="83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TESTING</a:t>
            </a:r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A6597601-F658-E15B-0C80-3BEAF2FE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58" y="838937"/>
            <a:ext cx="7522102" cy="5628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FC163-4E9F-3685-4217-2A46B572C904}"/>
              </a:ext>
            </a:extLst>
          </p:cNvPr>
          <p:cNvSpPr txBox="1"/>
          <p:nvPr/>
        </p:nvSpPr>
        <p:spPr>
          <a:xfrm>
            <a:off x="742637" y="1649506"/>
            <a:ext cx="3246657" cy="587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Avenir Next LT Pro Demi" panose="020B0704020202020204" pitchFamily="34" charset="0"/>
                <a:ea typeface="+mj-ea"/>
                <a:cs typeface="+mj-cs"/>
              </a:rPr>
              <a:t>TEST INSTRUCTIONS</a:t>
            </a:r>
            <a:endParaRPr lang="en-US" sz="2400" b="1" kern="1200" dirty="0"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36EBF-F560-DEFE-7C86-A800FAD7AB19}"/>
              </a:ext>
            </a:extLst>
          </p:cNvPr>
          <p:cNvSpPr txBox="1"/>
          <p:nvPr/>
        </p:nvSpPr>
        <p:spPr>
          <a:xfrm>
            <a:off x="835693" y="2237432"/>
            <a:ext cx="2382636" cy="326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AutoNum type="arabicParenR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Loaded values 1 to 50 in Data Memory.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AutoNum type="arabicParenR"/>
            </a:pP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Executed MAC Instructions.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accent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CLR A</a:t>
            </a:r>
            <a:r>
              <a:rPr lang="en-US" sz="1600" dirty="0">
                <a:solidFill>
                  <a:schemeClr val="accent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LL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accent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LMAC A 400, 5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LMAC B 425, 5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accent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MAC M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STR R</a:t>
            </a:r>
            <a:endParaRPr lang="en-US" sz="1600" kern="1200" dirty="0">
              <a:solidFill>
                <a:schemeClr val="accent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77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898</Words>
  <Application>Microsoft Office PowerPoint</Application>
  <PresentationFormat>Widescreen</PresentationFormat>
  <Paragraphs>389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Alegreya Italics</vt:lpstr>
      <vt:lpstr>Aptos</vt:lpstr>
      <vt:lpstr>Aptos Display</vt:lpstr>
      <vt:lpstr>Arial</vt:lpstr>
      <vt:lpstr>Avenir Next LT Pro</vt:lpstr>
      <vt:lpstr>Avenir Next LT Pro Demi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u2020414</dc:creator>
  <cp:lastModifiedBy>u2020414</cp:lastModifiedBy>
  <cp:revision>17</cp:revision>
  <dcterms:created xsi:type="dcterms:W3CDTF">2024-03-24T09:24:27Z</dcterms:created>
  <dcterms:modified xsi:type="dcterms:W3CDTF">2024-03-26T10:07:27Z</dcterms:modified>
</cp:coreProperties>
</file>