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3">
            <a:extLst>
              <a:ext uri="{FF2B5EF4-FFF2-40B4-BE49-F238E27FC236}">
                <a16:creationId xmlns:a16="http://schemas.microsoft.com/office/drawing/2014/main" id="{528A76F0-47BC-59BA-897C-8121911F70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20426CB5-1DB2-5AC7-AC50-49616F5646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993D-B7C9-7D0D-024D-D8F83B01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AFDD2-6FE8-4CC5-8C2E-8AD5B22817D0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64F5-0D64-C12A-1A9B-0A4DEDA8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41D5-9C87-AA94-AF65-841D2BDC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2955-0FA6-4933-BCEE-BAFFDEF120ED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157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A5CE-285F-E9EB-6BBE-44DEEE09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DA7DD-AE4F-42EA-94D1-60AEEC89A3C4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928B-5012-2A34-69A6-51CEEFA3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CD06-3C6A-3AF1-C2A6-0192EA9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B97E-8EC1-4C53-958D-CA2DB4687DAC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450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708-E52B-EBA4-A798-9859D8C6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9933E-7001-4EDA-AC6D-2FBF076765D2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1507-9358-1670-487B-AEEB1BCF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BD84-337A-8DB8-49EA-D69E7C0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B4016-0E64-4786-9F48-73969EB35CB7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6284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B1FB-DAC3-1ADD-3F3C-E94C229E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48536-7EB8-4FD8-9A25-CA1BB1D0C300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C3BEF-6876-E77D-CFAB-AC5BDABF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B135-11DB-E4BA-7C0B-7F049E02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952AA-6948-4209-95A2-FF831DBE599C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0471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2547-0C25-A7CC-CAE0-463A51EA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6E39-3F70-4527-A6AD-7B5ACE52CFC6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DC4E-7B2C-5981-B282-DCC5276F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5199-46FF-993E-DE08-2FB376CD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C785-38EB-47CA-800A-0E1F5717A258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69784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E1142F-B515-3BEF-14A2-1EABEC56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FC991-E434-4211-8207-EA7FC250C247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648AA5-CC54-AA4F-4116-A7E2AFD9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F8D440-CEB1-C860-0F9B-2E70DF41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8B37C-F82F-408F-871E-DDF204AEFEDF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83970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9A19AD1-EE2B-72C5-491D-2FE68633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27F9-54FF-45E2-B158-46711E52E9BA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418062-FBF4-E3BF-4118-3AA81FDD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7839BB-E2D8-EDB5-CF5F-B9B5B85E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E3CE8-B3DD-4F44-83BE-2F935413482A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671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228CA0E-134E-EF53-C139-7CCEA1FA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9FF9A-BEC5-4B0E-B3EB-F0F7FB754B22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DDC611E-0613-02EF-0C58-EF47E90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182F2EC-8A01-AF19-0008-14EFE1B8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45320-7D66-4856-8E81-15156D5C81BA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372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4B45397-03C9-7EF6-5BDE-A90EA0D1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02CA3-3266-4954-985B-080F763ABD06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F344D83-2EFF-C642-2520-D772D8C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8AB538F-4D78-3C2A-AE1A-502FD553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9F190-0451-4F5B-9CCB-93C466177BDE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7229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DFB5B-CB63-3620-FAAE-500E0A59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0FB6-F13F-4710-AFE1-EBF2CCF8A84C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EBDEB1-7F54-E84B-0930-0609FE46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8BD359-66C3-D86D-E727-5CCB3F31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8B3F3-9011-4134-A997-2593FA457625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45565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62AC3D-2630-7416-2539-0F84C485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5895F-C827-4C07-91A3-7E880B090E1C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62C8F0-804F-6D00-44A7-689E2325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6F7574-F68D-5AF2-DDE4-11932D05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5117E-3C0A-4E78-A06D-68801EB2660F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76866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D1411C9-8DD5-E5E4-E5E2-F5E964197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D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4B1C3D9-A9EC-42C7-1714-5857A0B6C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D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47EC-DBEE-C428-3A05-E87DFCC1F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C2B55F-C6EC-4358-BF6B-6313EBC61509}" type="datetimeFigureOut">
              <a:rPr lang="en-ID"/>
              <a:pPr>
                <a:defRPr/>
              </a:pPr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5B84-F1A8-4FA1-3F2C-8A2830275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5671-028B-2BCB-D87C-F5FA1E4D6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13244B-A523-4D03-88B8-33F7A9DE1DFC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lag of Italy - Wikipedia">
            <a:extLst>
              <a:ext uri="{FF2B5EF4-FFF2-40B4-BE49-F238E27FC236}">
                <a16:creationId xmlns:a16="http://schemas.microsoft.com/office/drawing/2014/main" id="{1DD3D9B9-96CB-8C21-B3F0-17995A667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3">
            <a:extLst>
              <a:ext uri="{FF2B5EF4-FFF2-40B4-BE49-F238E27FC236}">
                <a16:creationId xmlns:a16="http://schemas.microsoft.com/office/drawing/2014/main" id="{1127ABCE-5BBB-E48C-2889-4B75B594F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746250"/>
            <a:ext cx="23558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600">
                <a:latin typeface="Arial Narrow" panose="020B0606020202030204" pitchFamily="34" charset="0"/>
              </a:rPr>
              <a:t>ITALIA</a:t>
            </a:r>
            <a:endParaRPr lang="en-ID" altLang="en-US" sz="6600">
              <a:latin typeface="Arial Narrow" panose="020B0606020202030204" pitchFamily="34" charset="0"/>
            </a:endParaRPr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12314F0B-94BD-A6D6-9365-367B0D1F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4230688"/>
            <a:ext cx="4206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Menelusuri Sejarah, Geografis, dan Budaya</a:t>
            </a:r>
            <a:endParaRPr lang="en-ID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C634E90-AD9F-CCD1-9678-7A010BC9F41B}"/>
              </a:ext>
            </a:extLst>
          </p:cNvPr>
          <p:cNvSpPr/>
          <p:nvPr/>
        </p:nvSpPr>
        <p:spPr>
          <a:xfrm>
            <a:off x="5532438" y="2887663"/>
            <a:ext cx="1127125" cy="1116012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14 must-see Italian monuments | Abercrombie &amp; Kent">
            <a:extLst>
              <a:ext uri="{FF2B5EF4-FFF2-40B4-BE49-F238E27FC236}">
                <a16:creationId xmlns:a16="http://schemas.microsoft.com/office/drawing/2014/main" id="{D0107EBF-DBA8-05E1-F0E0-94340102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341313"/>
            <a:ext cx="10975975" cy="61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ED4395-6649-202F-0AC6-B5702E98DB5F}"/>
              </a:ext>
            </a:extLst>
          </p:cNvPr>
          <p:cNvSpPr/>
          <p:nvPr/>
        </p:nvSpPr>
        <p:spPr>
          <a:xfrm>
            <a:off x="844550" y="896938"/>
            <a:ext cx="6165850" cy="5064125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100" name="TextBox 7">
            <a:extLst>
              <a:ext uri="{FF2B5EF4-FFF2-40B4-BE49-F238E27FC236}">
                <a16:creationId xmlns:a16="http://schemas.microsoft.com/office/drawing/2014/main" id="{BA53429B-B9BA-9183-C2F4-AD2EF64D7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119188"/>
            <a:ext cx="60960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Isi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  <a:b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Italia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adalah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negara yang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terletak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di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Eropa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Selatan,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terkenal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dengan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warisan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sejarah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seni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arsitektur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serta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kuliner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memikat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 Negara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ini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memiliki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bentuk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seperti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sepatu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di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peta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dunia.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Fakta </a:t>
            </a:r>
            <a:r>
              <a:rPr lang="en-US" alt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menarik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Ibu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kota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: Roma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Bahasa </a:t>
            </a: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resmi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: Italia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Mata uang: Euro (€)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 descr="Profil Negara Italia [+Gambar Peta Lengkap]">
            <a:extLst>
              <a:ext uri="{FF2B5EF4-FFF2-40B4-BE49-F238E27FC236}">
                <a16:creationId xmlns:a16="http://schemas.microsoft.com/office/drawing/2014/main" id="{A0989B9F-C24D-FDBA-2077-6123826F44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8613" y="1471613"/>
            <a:ext cx="2109787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D" altLang="en-US"/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1246151A-9976-6E88-4722-7DE49263E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192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6" descr="Mountain Ranges of Italy - Italy Review">
            <a:extLst>
              <a:ext uri="{FF2B5EF4-FFF2-40B4-BE49-F238E27FC236}">
                <a16:creationId xmlns:a16="http://schemas.microsoft.com/office/drawing/2014/main" id="{CD84ADC9-D060-42B6-B3B6-C104FA6D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6019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8" descr="Best Beaches in Italy, From the Amalfi Coast to Sardinia | Condé Nast  Traveler">
            <a:extLst>
              <a:ext uri="{FF2B5EF4-FFF2-40B4-BE49-F238E27FC236}">
                <a16:creationId xmlns:a16="http://schemas.microsoft.com/office/drawing/2014/main" id="{14E57CF9-7F03-4402-ADA9-E9366D37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7050"/>
            <a:ext cx="60198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A8AE3A-FE0C-6E04-1417-F6EC380F5E60}"/>
              </a:ext>
            </a:extLst>
          </p:cNvPr>
          <p:cNvSpPr/>
          <p:nvPr/>
        </p:nvSpPr>
        <p:spPr>
          <a:xfrm>
            <a:off x="152400" y="1752600"/>
            <a:ext cx="5551488" cy="2290763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127" name="TextBox 10">
            <a:extLst>
              <a:ext uri="{FF2B5EF4-FFF2-40B4-BE49-F238E27FC236}">
                <a16:creationId xmlns:a16="http://schemas.microsoft.com/office/drawing/2014/main" id="{C05C3407-2C14-E342-E2B5-8013605F5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66900"/>
            <a:ext cx="6096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D" altLang="en-US" sz="2000" b="1">
                <a:solidFill>
                  <a:schemeClr val="bg1"/>
                </a:solidFill>
              </a:rPr>
              <a:t>Geografis Italia</a:t>
            </a:r>
          </a:p>
          <a:p>
            <a:pPr eaLnBrk="1" hangingPunct="1"/>
            <a:r>
              <a:rPr lang="en-ID" altLang="en-US">
                <a:solidFill>
                  <a:schemeClr val="bg1"/>
                </a:solidFill>
              </a:rPr>
              <a:t>Italia terletak di Semenanjung Italia, dikelilingi oleh Laut Mediterania.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D" altLang="en-US" b="1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b="1">
                <a:solidFill>
                  <a:schemeClr val="bg1"/>
                </a:solidFill>
              </a:rPr>
              <a:t>Pegunungan</a:t>
            </a:r>
            <a:r>
              <a:rPr lang="en-ID" altLang="en-US">
                <a:solidFill>
                  <a:schemeClr val="bg1"/>
                </a:solidFill>
              </a:rPr>
              <a:t>: Alpen di utara, Apennine di tengah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b="1">
                <a:solidFill>
                  <a:schemeClr val="bg1"/>
                </a:solidFill>
              </a:rPr>
              <a:t>Sungai utama</a:t>
            </a:r>
            <a:r>
              <a:rPr lang="en-ID" altLang="en-US">
                <a:solidFill>
                  <a:schemeClr val="bg1"/>
                </a:solidFill>
              </a:rPr>
              <a:t>: Sungai Po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b="1">
                <a:solidFill>
                  <a:schemeClr val="bg1"/>
                </a:solidFill>
              </a:rPr>
              <a:t>Pulau besar</a:t>
            </a:r>
            <a:r>
              <a:rPr lang="en-ID" altLang="en-US">
                <a:solidFill>
                  <a:schemeClr val="bg1"/>
                </a:solidFill>
              </a:rPr>
              <a:t>: Sisilia dan Sardinia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egions Unleashed: 5 Battles That Made the Roman Empire">
            <a:extLst>
              <a:ext uri="{FF2B5EF4-FFF2-40B4-BE49-F238E27FC236}">
                <a16:creationId xmlns:a16="http://schemas.microsoft.com/office/drawing/2014/main" id="{F50BAD61-A6BB-26BF-FB6E-9D6389B05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1488"/>
            <a:ext cx="114300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F4D3CA-8150-5155-AFDB-8695B3C5B460}"/>
              </a:ext>
            </a:extLst>
          </p:cNvPr>
          <p:cNvSpPr/>
          <p:nvPr/>
        </p:nvSpPr>
        <p:spPr>
          <a:xfrm>
            <a:off x="619125" y="831850"/>
            <a:ext cx="6797675" cy="334327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6148" name="TextBox 5">
            <a:extLst>
              <a:ext uri="{FF2B5EF4-FFF2-40B4-BE49-F238E27FC236}">
                <a16:creationId xmlns:a16="http://schemas.microsoft.com/office/drawing/2014/main" id="{083937DE-BDA7-D5B3-C498-28FDB1979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1157288"/>
            <a:ext cx="6096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D" altLang="en-US" sz="2000" b="1">
                <a:solidFill>
                  <a:schemeClr val="bg1"/>
                </a:solidFill>
              </a:rPr>
              <a:t>Sejarah Italy</a:t>
            </a:r>
          </a:p>
          <a:p>
            <a:pPr eaLnBrk="1" hangingPunct="1"/>
            <a:endParaRPr lang="en-ID" altLang="en-US">
              <a:solidFill>
                <a:schemeClr val="bg1"/>
              </a:solidFill>
            </a:endParaRPr>
          </a:p>
          <a:p>
            <a:pPr eaLnBrk="1" hangingPunct="1"/>
            <a:r>
              <a:rPr lang="en-ID" altLang="en-US">
                <a:solidFill>
                  <a:schemeClr val="bg1"/>
                </a:solidFill>
              </a:rPr>
              <a:t>Italia memiliki sejarah panjang sejak zaman Romawi Kuno, yang memberikan kontribusi besar terhadap perkembangan hukum, politik, dan arsitektur dunia.</a:t>
            </a:r>
            <a:r>
              <a:rPr lang="en-ID" altLang="en-US" b="1">
                <a:solidFill>
                  <a:schemeClr val="bg1"/>
                </a:solidFill>
              </a:rPr>
              <a:t>Roma Kuno</a:t>
            </a:r>
            <a:r>
              <a:rPr lang="en-ID" altLang="en-US">
                <a:solidFill>
                  <a:schemeClr val="bg1"/>
                </a:solidFill>
              </a:rPr>
              <a:t>: Kekaisaran Romawi, pusat kebudayaan dunia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D" altLang="en-US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b="1">
                <a:solidFill>
                  <a:schemeClr val="bg1"/>
                </a:solidFill>
              </a:rPr>
              <a:t>Renaissance</a:t>
            </a:r>
            <a:r>
              <a:rPr lang="en-ID" altLang="en-US">
                <a:solidFill>
                  <a:schemeClr val="bg1"/>
                </a:solidFill>
              </a:rPr>
              <a:t>: Periode kebangkitan seni dan ilmu pengetahuan di Florence dan Venice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b="1">
                <a:solidFill>
                  <a:schemeClr val="bg1"/>
                </a:solidFill>
              </a:rPr>
              <a:t>Persatuan Italia</a:t>
            </a:r>
            <a:r>
              <a:rPr lang="en-ID" altLang="en-US">
                <a:solidFill>
                  <a:schemeClr val="bg1"/>
                </a:solidFill>
              </a:rPr>
              <a:t>: Menjadi satu negara pada 1861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Kota Wajib Dikunjungi 2016: Januari, Karnaval Heboh di Venesia">
            <a:extLst>
              <a:ext uri="{FF2B5EF4-FFF2-40B4-BE49-F238E27FC236}">
                <a16:creationId xmlns:a16="http://schemas.microsoft.com/office/drawing/2014/main" id="{7F3D63AA-BECC-F51E-BC88-008D695E5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249238"/>
            <a:ext cx="10188575" cy="63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9ABDF8-8FF5-8F63-0634-EEB88CD5426C}"/>
              </a:ext>
            </a:extLst>
          </p:cNvPr>
          <p:cNvSpPr/>
          <p:nvPr/>
        </p:nvSpPr>
        <p:spPr>
          <a:xfrm>
            <a:off x="1570038" y="776288"/>
            <a:ext cx="6096000" cy="280193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172" name="TextBox 5">
            <a:extLst>
              <a:ext uri="{FF2B5EF4-FFF2-40B4-BE49-F238E27FC236}">
                <a16:creationId xmlns:a16="http://schemas.microsoft.com/office/drawing/2014/main" id="{1E6A4B2B-EA0E-2826-E7E2-4B99F98BF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798513"/>
            <a:ext cx="60960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sz="2000" b="1">
                <a:solidFill>
                  <a:schemeClr val="bg1"/>
                </a:solidFill>
              </a:rPr>
              <a:t>Budaya Italia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D" altLang="en-US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>
                <a:solidFill>
                  <a:schemeClr val="bg1"/>
                </a:solidFill>
              </a:rPr>
              <a:t>Budaya Italia sangat kaya dengan seni, musik, dan sastra.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D" altLang="en-US" b="1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b="1">
                <a:solidFill>
                  <a:schemeClr val="bg1"/>
                </a:solidFill>
              </a:rPr>
              <a:t>Seni</a:t>
            </a:r>
            <a:r>
              <a:rPr lang="en-ID" altLang="en-US">
                <a:solidFill>
                  <a:schemeClr val="bg1"/>
                </a:solidFill>
              </a:rPr>
              <a:t>: Leonardo da Vinci, Michelangelo, Raphael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b="1">
                <a:solidFill>
                  <a:schemeClr val="bg1"/>
                </a:solidFill>
              </a:rPr>
              <a:t>Musik</a:t>
            </a:r>
            <a:r>
              <a:rPr lang="en-ID" altLang="en-US">
                <a:solidFill>
                  <a:schemeClr val="bg1"/>
                </a:solidFill>
              </a:rPr>
              <a:t>: Opera, Puccini, Verdi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b="1">
                <a:solidFill>
                  <a:schemeClr val="bg1"/>
                </a:solidFill>
              </a:rPr>
              <a:t>Makanan</a:t>
            </a:r>
            <a:r>
              <a:rPr lang="en-ID" altLang="en-US">
                <a:solidFill>
                  <a:schemeClr val="bg1"/>
                </a:solidFill>
              </a:rPr>
              <a:t>: Pasta, pizza, gelato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D" altLang="en-US" b="1">
                <a:solidFill>
                  <a:schemeClr val="bg1"/>
                </a:solidFill>
              </a:rPr>
              <a:t>Festival</a:t>
            </a:r>
            <a:r>
              <a:rPr lang="en-ID" altLang="en-US">
                <a:solidFill>
                  <a:schemeClr val="bg1"/>
                </a:solidFill>
              </a:rPr>
              <a:t>: Karnaval Venesia, Festival Film Venesia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nusia Predator Utama Monyet Hitam Sulawesi Utara">
            <a:extLst>
              <a:ext uri="{FF2B5EF4-FFF2-40B4-BE49-F238E27FC236}">
                <a16:creationId xmlns:a16="http://schemas.microsoft.com/office/drawing/2014/main" id="{76A3F23C-C94A-DC66-88BE-B3502122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1950"/>
            <a:ext cx="5715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3">
            <a:extLst>
              <a:ext uri="{FF2B5EF4-FFF2-40B4-BE49-F238E27FC236}">
                <a16:creationId xmlns:a16="http://schemas.microsoft.com/office/drawing/2014/main" id="{6C94672B-CD99-6FDA-1A4C-A83F7BE8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0767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Sekian Terima Kasih</a:t>
            </a:r>
            <a:endParaRPr lang="en-ID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197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Calibri Light</vt:lpstr>
      <vt:lpstr>Arial Narrow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gungdeyudi880@hotmail.com</cp:lastModifiedBy>
  <cp:revision>18</cp:revision>
  <dcterms:modified xsi:type="dcterms:W3CDTF">2024-11-20T06:11:58Z</dcterms:modified>
  <cp:category/>
</cp:coreProperties>
</file>