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51435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Noto Sans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857400" y="685800"/>
            <a:ext cx="34291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2037712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p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9918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" name="Google Shape;24;p2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84604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" name="Google Shape;47;p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91328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4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4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4093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0604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6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3316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jpe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3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01000" y="357188"/>
            <a:ext cx="5715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1643063" y="1004143"/>
            <a:ext cx="5929313" cy="8800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150"/>
              <a:buFont typeface="Noto Sans"/>
              <a:buNone/>
            </a:pPr>
            <a:r>
              <a:rPr lang="en-US" sz="3150" b="1" i="0" u="none" strike="noStrike" cap="none" dirty="0" err="1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Descomplicando</a:t>
            </a:r>
            <a:r>
              <a:rPr lang="en-US" sz="3150" b="1" i="0" u="none" strike="noStrike" cap="none" dirty="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150" b="1" i="0" u="none" strike="noStrike" cap="none" dirty="0" err="1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Notas</a:t>
            </a:r>
            <a:r>
              <a:rPr lang="en-US" sz="3150" b="1" i="0" u="none" strike="noStrike" cap="none" dirty="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150" b="1" i="0" u="none" strike="noStrike" cap="none" dirty="0" err="1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Fiscais</a:t>
            </a:r>
            <a:r>
              <a:rPr lang="en-US" sz="3150" b="1" i="0" u="none" strike="noStrike" cap="none" dirty="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3150" b="1" i="0" u="none" strike="noStrike" cap="none" dirty="0" err="1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Manuais</a:t>
            </a:r>
            <a:endParaRPr sz="31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3"/>
          <p:cNvSpPr/>
          <p:nvPr/>
        </p:nvSpPr>
        <p:spPr>
          <a:xfrm>
            <a:off x="1643063" y="2055670"/>
            <a:ext cx="5929313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2E8F0"/>
              </a:buClr>
              <a:buSzPts val="1350"/>
              <a:buFont typeface="Noto Sans"/>
              <a:buNone/>
            </a:pPr>
            <a:r>
              <a:rPr lang="en-US" sz="1350" b="0" i="0" u="none" strike="noStrike" cap="none">
                <a:solidFill>
                  <a:srgbClr val="E2E8F0"/>
                </a:solidFill>
                <a:latin typeface="Noto Sans"/>
                <a:ea typeface="Noto Sans"/>
                <a:cs typeface="Noto Sans"/>
                <a:sym typeface="Noto Sans"/>
              </a:rPr>
              <a:t>Automação Inteligente para Prefeituras Não Digitalizadas</a:t>
            </a: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1643063" y="2655745"/>
            <a:ext cx="5857875" cy="1483612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" name="Google Shape;17;p3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13469" y="2936137"/>
            <a:ext cx="257175" cy="20574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/>
          <p:nvPr/>
        </p:nvSpPr>
        <p:spPr>
          <a:xfrm>
            <a:off x="3856369" y="2896846"/>
            <a:ext cx="1845571" cy="28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1620"/>
              <a:buFont typeface="Noto Sans"/>
              <a:buNone/>
            </a:pPr>
            <a:r>
              <a:rPr lang="en-US" sz="1620" b="1" i="0" u="none" strike="noStrike" cap="none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ge-i2a2-maverick</a:t>
            </a:r>
            <a:endParaRPr sz="16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/>
          <p:nvPr/>
        </p:nvSpPr>
        <p:spPr>
          <a:xfrm>
            <a:off x="4258707" y="3321537"/>
            <a:ext cx="697995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989"/>
              <a:buFont typeface="Noto Sans"/>
              <a:buNone/>
            </a:pPr>
            <a:r>
              <a:rPr lang="en-US" sz="989" b="1" i="0" u="none" strike="noStrike" cap="none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Membros:</a:t>
            </a:r>
            <a:endParaRPr sz="98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3"/>
          <p:cNvSpPr/>
          <p:nvPr/>
        </p:nvSpPr>
        <p:spPr>
          <a:xfrm>
            <a:off x="3220073" y="3522706"/>
            <a:ext cx="2775291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989"/>
              <a:buFont typeface="Noto Sans"/>
              <a:buNone/>
            </a:pPr>
            <a:r>
              <a:rPr lang="en-US" sz="989" b="0" i="0" u="none" strike="noStrike" cap="none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Everton Amaral • Welles Aquino</a:t>
            </a:r>
            <a:endParaRPr sz="98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/>
          <p:nvPr/>
        </p:nvSpPr>
        <p:spPr>
          <a:xfrm>
            <a:off x="3220073" y="3733426"/>
            <a:ext cx="2775292" cy="152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89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/>
          <p:nvPr/>
        </p:nvSpPr>
        <p:spPr>
          <a:xfrm>
            <a:off x="428625" y="654407"/>
            <a:ext cx="571500" cy="28575"/>
          </a:xfrm>
          <a:prstGeom prst="rect">
            <a:avLst/>
          </a:prstGeom>
          <a:solidFill>
            <a:srgbClr val="FC818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428625" y="797282"/>
            <a:ext cx="4071938" cy="822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2700"/>
              <a:buFont typeface="Noto Sans"/>
              <a:buNone/>
            </a:pPr>
            <a:r>
              <a:rPr lang="en-US" sz="2700" b="1" dirty="0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O </a:t>
            </a:r>
            <a:r>
              <a:rPr lang="en-US" sz="2700" b="1" dirty="0" err="1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Desafio</a:t>
            </a:r>
            <a:r>
              <a:rPr lang="en-US" sz="2700" b="1" dirty="0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: </a:t>
            </a:r>
            <a:r>
              <a:rPr lang="en-US" sz="2700" b="1" dirty="0" err="1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Notas</a:t>
            </a:r>
            <a:r>
              <a:rPr lang="en-US" sz="2700" b="1" dirty="0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2700" b="1" dirty="0" err="1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Fiscais</a:t>
            </a:r>
            <a:r>
              <a:rPr lang="en-US" sz="2700" b="1" dirty="0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2700" b="1" dirty="0" err="1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Manuais</a:t>
            </a:r>
            <a:endParaRPr sz="2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428625" y="1848808"/>
            <a:ext cx="4000500" cy="7817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428625" y="1848808"/>
            <a:ext cx="42863" cy="781794"/>
          </a:xfrm>
          <a:prstGeom prst="rect">
            <a:avLst/>
          </a:prstGeom>
          <a:solidFill>
            <a:srgbClr val="E53E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2" name="Google Shape;32;p4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0075" y="2063121"/>
            <a:ext cx="137517" cy="13715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/>
          <p:nvPr/>
        </p:nvSpPr>
        <p:spPr>
          <a:xfrm>
            <a:off x="778524" y="2034550"/>
            <a:ext cx="33117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1080"/>
              <a:buFont typeface="Noto Sans"/>
              <a:buNone/>
            </a:pPr>
            <a:r>
              <a:rPr lang="en-US" sz="1080" b="1" dirty="0" err="1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Empresas</a:t>
            </a:r>
            <a:r>
              <a:rPr lang="en-US" sz="1080" b="1" dirty="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80" b="1" dirty="0" err="1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perdem</a:t>
            </a:r>
            <a:r>
              <a:rPr lang="en-US" sz="1080" b="1" dirty="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80" b="1" dirty="0" err="1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milhões</a:t>
            </a:r>
            <a:r>
              <a:rPr lang="en-US" sz="1080" b="1" dirty="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80" b="1" dirty="0" err="1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por</a:t>
            </a:r>
            <a:r>
              <a:rPr lang="en-US" sz="1080" b="1" dirty="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 dados </a:t>
            </a:r>
            <a:r>
              <a:rPr lang="en-US" sz="1080" b="1" dirty="0" err="1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fiscais</a:t>
            </a:r>
            <a:r>
              <a:rPr lang="en-US" sz="1080" b="1" dirty="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80" b="1" dirty="0" err="1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não</a:t>
            </a:r>
            <a:r>
              <a:rPr lang="en-US" sz="1080" b="1" dirty="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80" b="1" dirty="0" err="1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capturados</a:t>
            </a:r>
            <a:r>
              <a:rPr lang="en-US" sz="1080" b="1" dirty="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80" b="1" dirty="0" err="1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ou</a:t>
            </a:r>
            <a:r>
              <a:rPr lang="en-US" sz="1080" b="1" dirty="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 com </a:t>
            </a:r>
            <a:r>
              <a:rPr lang="en-US" sz="1080" b="1" dirty="0" err="1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erros</a:t>
            </a:r>
            <a:endParaRPr sz="108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428625" y="2802052"/>
            <a:ext cx="4000500" cy="78179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428625" y="2802052"/>
            <a:ext cx="42863" cy="781794"/>
          </a:xfrm>
          <a:prstGeom prst="rect">
            <a:avLst/>
          </a:prstGeom>
          <a:solidFill>
            <a:srgbClr val="E53E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" name="Google Shape;36;p4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0075" y="3016365"/>
            <a:ext cx="103584" cy="137154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/>
          <p:nvPr/>
        </p:nvSpPr>
        <p:spPr>
          <a:xfrm>
            <a:off x="778524" y="2987800"/>
            <a:ext cx="30096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1080"/>
              <a:buFont typeface="Noto Sans"/>
              <a:buNone/>
            </a:pPr>
            <a:r>
              <a:rPr lang="en-US" sz="1080" b="1" dirty="0" err="1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Trabalho</a:t>
            </a:r>
            <a:r>
              <a:rPr lang="en-US" sz="1080" b="1" dirty="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 manual e </a:t>
            </a:r>
            <a:r>
              <a:rPr lang="en-US" sz="1080" b="1" dirty="0" err="1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burocrático</a:t>
            </a:r>
            <a:r>
              <a:rPr lang="en-US" sz="1080" b="1" dirty="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80" b="1" dirty="0" err="1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na</a:t>
            </a:r>
            <a:r>
              <a:rPr lang="en-US" sz="1080" b="1" dirty="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80" b="1" dirty="0" err="1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gestão</a:t>
            </a:r>
            <a:r>
              <a:rPr lang="en-US" sz="1080" b="1" dirty="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 de </a:t>
            </a:r>
            <a:r>
              <a:rPr lang="en-US" sz="1080" b="1" dirty="0" err="1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documentos</a:t>
            </a:r>
            <a:r>
              <a:rPr lang="en-US" sz="1080" b="1" dirty="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 para </a:t>
            </a:r>
            <a:r>
              <a:rPr lang="en-US" sz="1080" b="1" dirty="0" err="1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prefeituras</a:t>
            </a:r>
            <a:r>
              <a:rPr lang="en-US" sz="1080" b="1" dirty="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80" b="1" dirty="0" err="1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não</a:t>
            </a:r>
            <a:r>
              <a:rPr lang="en-US" sz="1080" b="1" dirty="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1080" b="1" dirty="0" err="1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digitalizadas</a:t>
            </a:r>
            <a:endParaRPr sz="108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428625" y="3755296"/>
            <a:ext cx="4000500" cy="5623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28625" y="3755296"/>
            <a:ext cx="42863" cy="562347"/>
          </a:xfrm>
          <a:prstGeom prst="rect">
            <a:avLst/>
          </a:prstGeom>
          <a:solidFill>
            <a:srgbClr val="E53E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" name="Google Shape;40;p4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0075" y="3969609"/>
            <a:ext cx="137517" cy="137154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4"/>
          <p:cNvSpPr/>
          <p:nvPr/>
        </p:nvSpPr>
        <p:spPr>
          <a:xfrm>
            <a:off x="823317" y="3941034"/>
            <a:ext cx="3128767" cy="18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1080"/>
              <a:buFont typeface="Noto Sans"/>
              <a:buNone/>
            </a:pPr>
            <a:r>
              <a:rPr lang="en-US" sz="1080" b="1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Altos riscos de erros e inconformidades fiscais</a:t>
            </a:r>
            <a:endParaRPr sz="10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4" descr="preencoded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286375" y="1500188"/>
            <a:ext cx="2857500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/>
          <p:nvPr/>
        </p:nvSpPr>
        <p:spPr>
          <a:xfrm>
            <a:off x="7643813" y="1643063"/>
            <a:ext cx="357188" cy="557213"/>
          </a:xfrm>
          <a:prstGeom prst="roundRect">
            <a:avLst>
              <a:gd name="adj" fmla="val 16667"/>
            </a:avLst>
          </a:prstGeom>
          <a:solidFill>
            <a:srgbClr val="E53E3E">
              <a:alpha val="8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4" name="Google Shape;44;p4" descr="preencoded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750969" y="1809155"/>
            <a:ext cx="142875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5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64180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/>
          <p:nvPr/>
        </p:nvSpPr>
        <p:spPr>
          <a:xfrm>
            <a:off x="428625" y="428625"/>
            <a:ext cx="571500" cy="28575"/>
          </a:xfrm>
          <a:prstGeom prst="rect">
            <a:avLst/>
          </a:prstGeom>
          <a:solidFill>
            <a:srgbClr val="68D3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428625" y="571500"/>
            <a:ext cx="4071938" cy="822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Noto Sans"/>
              <a:buNone/>
            </a:pPr>
            <a:r>
              <a:rPr lang="en-US" sz="2700" b="1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A Solução: Automação Inteligente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428625" y="1623027"/>
            <a:ext cx="4000500" cy="1025268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428625" y="1623027"/>
            <a:ext cx="42863" cy="1025268"/>
          </a:xfrm>
          <a:prstGeom prst="rect">
            <a:avLst/>
          </a:prstGeom>
          <a:solidFill>
            <a:srgbClr val="48BB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5"/>
          <p:cNvSpPr/>
          <p:nvPr/>
        </p:nvSpPr>
        <p:spPr>
          <a:xfrm>
            <a:off x="657225" y="1803406"/>
            <a:ext cx="1449428" cy="201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1170"/>
              <a:buFont typeface="Noto Sans"/>
              <a:buNone/>
            </a:pPr>
            <a:r>
              <a:rPr lang="en-US" sz="1170" b="1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Extração de Dados</a:t>
            </a:r>
            <a:endParaRPr sz="11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600075" y="2074506"/>
            <a:ext cx="3729038" cy="402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989"/>
              <a:buFont typeface="Noto Sans"/>
              <a:buNone/>
            </a:pPr>
            <a:r>
              <a:rPr lang="en-US" sz="989" dirty="0" err="1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Transformamos</a:t>
            </a:r>
            <a:r>
              <a:rPr lang="en-US" sz="989" dirty="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89" dirty="0" err="1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notas</a:t>
            </a:r>
            <a:r>
              <a:rPr lang="en-US" sz="989" dirty="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89" dirty="0" err="1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fiscais</a:t>
            </a:r>
            <a:r>
              <a:rPr lang="en-US" sz="989" dirty="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89" dirty="0" err="1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manuais</a:t>
            </a:r>
            <a:r>
              <a:rPr lang="en-US" sz="989" dirty="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 (imagens/PDFs) </a:t>
            </a:r>
            <a:r>
              <a:rPr lang="en-US" sz="989" dirty="0" err="1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em</a:t>
            </a:r>
            <a:r>
              <a:rPr lang="en-US" sz="989" dirty="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 dados </a:t>
            </a:r>
            <a:r>
              <a:rPr lang="en-US" sz="989" dirty="0" err="1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digitais</a:t>
            </a:r>
            <a:r>
              <a:rPr lang="en-US" sz="989" dirty="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89" dirty="0" err="1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precisos</a:t>
            </a:r>
            <a:endParaRPr sz="989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428625" y="2819744"/>
            <a:ext cx="4000500" cy="1025268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428625" y="2819744"/>
            <a:ext cx="42863" cy="1025268"/>
          </a:xfrm>
          <a:prstGeom prst="rect">
            <a:avLst/>
          </a:prstGeom>
          <a:solidFill>
            <a:srgbClr val="48BB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" name="Google Shape;59;p5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0075" y="3026913"/>
            <a:ext cx="185738" cy="14859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5"/>
          <p:cNvSpPr/>
          <p:nvPr/>
        </p:nvSpPr>
        <p:spPr>
          <a:xfrm>
            <a:off x="842963" y="3000124"/>
            <a:ext cx="1778487" cy="201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1170"/>
              <a:buFont typeface="Noto Sans"/>
              <a:buNone/>
            </a:pPr>
            <a:r>
              <a:rPr lang="en-US" sz="1170" b="1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Tecnologias Avançadas</a:t>
            </a:r>
            <a:endParaRPr sz="11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5"/>
          <p:cNvSpPr/>
          <p:nvPr/>
        </p:nvSpPr>
        <p:spPr>
          <a:xfrm>
            <a:off x="600075" y="3271224"/>
            <a:ext cx="3729038" cy="402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989"/>
              <a:buFont typeface="Noto Sans"/>
              <a:buNone/>
            </a:pPr>
            <a:r>
              <a:rPr lang="en-US" sz="989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Langchain, OCR, OpenIA 4.0 Vision</a:t>
            </a:r>
            <a:endParaRPr sz="989">
              <a:solidFill>
                <a:srgbClr val="4A5568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989"/>
              <a:buFont typeface="Noto Sans"/>
              <a:buNone/>
            </a:pPr>
            <a:r>
              <a:rPr lang="en-US" sz="989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 (inteligência central) e Agentes LLM</a:t>
            </a:r>
            <a:endParaRPr sz="98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428625" y="4016462"/>
            <a:ext cx="4000500" cy="1025268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428625" y="4016462"/>
            <a:ext cx="42863" cy="1025268"/>
          </a:xfrm>
          <a:prstGeom prst="rect">
            <a:avLst/>
          </a:prstGeom>
          <a:solidFill>
            <a:srgbClr val="48BB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4" name="Google Shape;64;p5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0075" y="4223631"/>
            <a:ext cx="130373" cy="148596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5"/>
          <p:cNvSpPr/>
          <p:nvPr/>
        </p:nvSpPr>
        <p:spPr>
          <a:xfrm>
            <a:off x="787598" y="4196842"/>
            <a:ext cx="1541376" cy="201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1170"/>
              <a:buFont typeface="Noto Sans"/>
              <a:buNone/>
            </a:pPr>
            <a:r>
              <a:rPr lang="en-US" sz="1170" b="1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Dados Estruturados</a:t>
            </a:r>
            <a:endParaRPr sz="11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600075" y="4467941"/>
            <a:ext cx="3729038" cy="402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989"/>
              <a:buFont typeface="Noto Sans"/>
              <a:buNone/>
            </a:pPr>
            <a:r>
              <a:rPr lang="en-US" sz="989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Saída: Dados estruturados e prontos para sistemas empresariais</a:t>
            </a:r>
            <a:endParaRPr sz="98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4714875" y="1457883"/>
            <a:ext cx="1928813" cy="1440163"/>
          </a:xfrm>
          <a:prstGeom prst="rect">
            <a:avLst/>
          </a:prstGeom>
          <a:solidFill>
            <a:srgbClr val="FFFFFF">
              <a:alpha val="8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5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18547" y="1704342"/>
            <a:ext cx="321469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5"/>
          <p:cNvSpPr/>
          <p:nvPr/>
        </p:nvSpPr>
        <p:spPr>
          <a:xfrm>
            <a:off x="4886325" y="2172258"/>
            <a:ext cx="1657350" cy="18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989"/>
              <a:buFont typeface="Noto Sans"/>
              <a:buNone/>
            </a:pPr>
            <a:r>
              <a:rPr lang="en-US" sz="989" b="1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OCR</a:t>
            </a:r>
            <a:endParaRPr sz="98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5"/>
          <p:cNvSpPr/>
          <p:nvPr/>
        </p:nvSpPr>
        <p:spPr>
          <a:xfrm>
            <a:off x="4886325" y="2418020"/>
            <a:ext cx="1657350" cy="308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810"/>
              <a:buFont typeface="Noto Sans"/>
              <a:buNone/>
            </a:pPr>
            <a:r>
              <a:rPr lang="en-US" sz="81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Reconhecimento óptico de caracteres</a:t>
            </a:r>
            <a:endParaRPr sz="8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6786563" y="1457883"/>
            <a:ext cx="1928813" cy="1440163"/>
          </a:xfrm>
          <a:prstGeom prst="rect">
            <a:avLst/>
          </a:prstGeom>
          <a:solidFill>
            <a:srgbClr val="FFFFFF">
              <a:alpha val="8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5" descr="preencoded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590234" y="1704342"/>
            <a:ext cx="321469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5"/>
          <p:cNvSpPr/>
          <p:nvPr/>
        </p:nvSpPr>
        <p:spPr>
          <a:xfrm>
            <a:off x="6958013" y="2172258"/>
            <a:ext cx="1657350" cy="18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989"/>
              <a:buFont typeface="Noto Sans"/>
              <a:buNone/>
            </a:pPr>
            <a:r>
              <a:rPr lang="en-US" sz="989" b="1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LangChain</a:t>
            </a:r>
            <a:endParaRPr sz="98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5"/>
          <p:cNvSpPr/>
          <p:nvPr/>
        </p:nvSpPr>
        <p:spPr>
          <a:xfrm>
            <a:off x="6958013" y="2418020"/>
            <a:ext cx="1657350" cy="154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810"/>
              <a:buFont typeface="Noto Sans"/>
              <a:buNone/>
            </a:pPr>
            <a:r>
              <a:rPr lang="en-US" sz="81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Orquestração de processos</a:t>
            </a:r>
            <a:endParaRPr sz="8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5"/>
          <p:cNvSpPr/>
          <p:nvPr/>
        </p:nvSpPr>
        <p:spPr>
          <a:xfrm>
            <a:off x="4714875" y="3040921"/>
            <a:ext cx="1928813" cy="1285875"/>
          </a:xfrm>
          <a:prstGeom prst="rect">
            <a:avLst/>
          </a:prstGeom>
          <a:solidFill>
            <a:srgbClr val="FFFFFF">
              <a:alpha val="8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6" name="Google Shape;76;p5" descr="preencoded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536406" y="3287381"/>
            <a:ext cx="285750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5"/>
          <p:cNvSpPr/>
          <p:nvPr/>
        </p:nvSpPr>
        <p:spPr>
          <a:xfrm>
            <a:off x="4886325" y="3755296"/>
            <a:ext cx="1657350" cy="18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989"/>
              <a:buFont typeface="Noto Sans"/>
              <a:buNone/>
            </a:pPr>
            <a:r>
              <a:rPr lang="en-US" sz="989" b="1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OpenIA 4.0 Vision</a:t>
            </a:r>
            <a:endParaRPr sz="98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5"/>
          <p:cNvSpPr/>
          <p:nvPr/>
        </p:nvSpPr>
        <p:spPr>
          <a:xfrm>
            <a:off x="4886325" y="4001058"/>
            <a:ext cx="1657350" cy="154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810"/>
              <a:buFont typeface="Noto Sans"/>
              <a:buNone/>
            </a:pPr>
            <a:r>
              <a:rPr lang="en-US" sz="81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Inteligência artificial central</a:t>
            </a:r>
            <a:endParaRPr sz="8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5"/>
          <p:cNvSpPr/>
          <p:nvPr/>
        </p:nvSpPr>
        <p:spPr>
          <a:xfrm>
            <a:off x="6786563" y="3040921"/>
            <a:ext cx="1928813" cy="1285875"/>
          </a:xfrm>
          <a:prstGeom prst="rect">
            <a:avLst/>
          </a:prstGeom>
          <a:solidFill>
            <a:srgbClr val="FFFFFF">
              <a:alpha val="8980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0" name="Google Shape;80;p5" descr="preencoded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572375" y="3287381"/>
            <a:ext cx="357188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5"/>
          <p:cNvSpPr/>
          <p:nvPr/>
        </p:nvSpPr>
        <p:spPr>
          <a:xfrm>
            <a:off x="6958013" y="3755296"/>
            <a:ext cx="1657350" cy="188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989"/>
              <a:buFont typeface="Noto Sans"/>
              <a:buNone/>
            </a:pPr>
            <a:r>
              <a:rPr lang="en-US" sz="989" b="1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Agentes LLM</a:t>
            </a:r>
            <a:endParaRPr sz="98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6958013" y="4001058"/>
            <a:ext cx="1657350" cy="154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810"/>
              <a:buFont typeface="Noto Sans"/>
              <a:buNone/>
            </a:pPr>
            <a:r>
              <a:rPr lang="en-US" sz="81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Validação e automação</a:t>
            </a:r>
            <a:endParaRPr sz="8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6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6"/>
          <p:cNvSpPr/>
          <p:nvPr/>
        </p:nvSpPr>
        <p:spPr>
          <a:xfrm>
            <a:off x="4214813" y="428625"/>
            <a:ext cx="714375" cy="28575"/>
          </a:xfrm>
          <a:prstGeom prst="rect">
            <a:avLst/>
          </a:prstGeom>
          <a:solidFill>
            <a:srgbClr val="764B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28625" y="685800"/>
            <a:ext cx="8358188" cy="384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2520"/>
              <a:buFont typeface="Noto Sans"/>
              <a:buNone/>
            </a:pPr>
            <a:r>
              <a:rPr lang="en-US" sz="2520" b="1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Operação: Fluxo de Dados Automatizado</a:t>
            </a:r>
            <a:endParaRPr sz="25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6"/>
          <p:cNvSpPr/>
          <p:nvPr/>
        </p:nvSpPr>
        <p:spPr>
          <a:xfrm>
            <a:off x="428625" y="1515591"/>
            <a:ext cx="1285875" cy="2068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"/>
          <p:cNvSpPr/>
          <p:nvPr/>
        </p:nvSpPr>
        <p:spPr>
          <a:xfrm>
            <a:off x="1571625" y="1408435"/>
            <a:ext cx="250031" cy="250031"/>
          </a:xfrm>
          <a:prstGeom prst="ellipse">
            <a:avLst/>
          </a:prstGeom>
          <a:solidFill>
            <a:srgbClr val="667E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1571625" y="1408435"/>
            <a:ext cx="321469" cy="250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89"/>
              <a:buFont typeface="Noto Sans"/>
              <a:buNone/>
            </a:pPr>
            <a:r>
              <a:rPr lang="en-US" sz="989" b="1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1</a:t>
            </a:r>
            <a:endParaRPr sz="98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6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0113" y="1831702"/>
            <a:ext cx="3429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6"/>
          <p:cNvSpPr/>
          <p:nvPr/>
        </p:nvSpPr>
        <p:spPr>
          <a:xfrm>
            <a:off x="657225" y="2372841"/>
            <a:ext cx="900113" cy="20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1080"/>
              <a:buFont typeface="Noto Sans"/>
              <a:buNone/>
            </a:pPr>
            <a:r>
              <a:rPr lang="en-US" sz="1080" b="1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Upload</a:t>
            </a:r>
            <a:endParaRPr sz="10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6"/>
          <p:cNvSpPr/>
          <p:nvPr/>
        </p:nvSpPr>
        <p:spPr>
          <a:xfrm>
            <a:off x="657225" y="2635709"/>
            <a:ext cx="900113" cy="719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810"/>
              <a:buFont typeface="Noto Sans"/>
              <a:buNone/>
            </a:pPr>
            <a:r>
              <a:rPr lang="en-US" sz="81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Usuário envia a nota fiscal através de interface intuitiva</a:t>
            </a:r>
            <a:endParaRPr sz="8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6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846659" y="2437414"/>
            <a:ext cx="20002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6"/>
          <p:cNvSpPr/>
          <p:nvPr/>
        </p:nvSpPr>
        <p:spPr>
          <a:xfrm>
            <a:off x="2178844" y="1587587"/>
            <a:ext cx="1285875" cy="19246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6"/>
          <p:cNvSpPr/>
          <p:nvPr/>
        </p:nvSpPr>
        <p:spPr>
          <a:xfrm>
            <a:off x="3321844" y="1480431"/>
            <a:ext cx="250031" cy="250031"/>
          </a:xfrm>
          <a:prstGeom prst="ellipse">
            <a:avLst/>
          </a:prstGeom>
          <a:solidFill>
            <a:srgbClr val="667E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6"/>
          <p:cNvSpPr/>
          <p:nvPr/>
        </p:nvSpPr>
        <p:spPr>
          <a:xfrm>
            <a:off x="3321844" y="1480431"/>
            <a:ext cx="321469" cy="250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89"/>
              <a:buFont typeface="Noto Sans"/>
              <a:buNone/>
            </a:pPr>
            <a:r>
              <a:rPr lang="en-US" sz="989" b="1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2</a:t>
            </a:r>
            <a:endParaRPr sz="98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6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28900" y="1903698"/>
            <a:ext cx="385763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6"/>
          <p:cNvSpPr/>
          <p:nvPr/>
        </p:nvSpPr>
        <p:spPr>
          <a:xfrm>
            <a:off x="2407444" y="2444837"/>
            <a:ext cx="900113" cy="20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1080"/>
              <a:buFont typeface="Noto Sans"/>
              <a:buNone/>
            </a:pPr>
            <a:r>
              <a:rPr lang="en-US" sz="1080" b="1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OCR</a:t>
            </a:r>
            <a:endParaRPr sz="10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2407444" y="2707704"/>
            <a:ext cx="900113" cy="575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810"/>
              <a:buFont typeface="Noto Sans"/>
              <a:buNone/>
            </a:pPr>
            <a:r>
              <a:rPr lang="en-US" sz="81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Reconhecimento e digitalização do texto da imagem</a:t>
            </a:r>
            <a:endParaRPr sz="8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4" name="Google Shape;104;p6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96878" y="2437414"/>
            <a:ext cx="20002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6"/>
          <p:cNvSpPr/>
          <p:nvPr/>
        </p:nvSpPr>
        <p:spPr>
          <a:xfrm>
            <a:off x="3929063" y="1412732"/>
            <a:ext cx="1285875" cy="227439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6"/>
          <p:cNvSpPr/>
          <p:nvPr/>
        </p:nvSpPr>
        <p:spPr>
          <a:xfrm>
            <a:off x="5072063" y="1305576"/>
            <a:ext cx="250031" cy="250031"/>
          </a:xfrm>
          <a:prstGeom prst="ellipse">
            <a:avLst/>
          </a:prstGeom>
          <a:solidFill>
            <a:srgbClr val="667E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6"/>
          <p:cNvSpPr/>
          <p:nvPr/>
        </p:nvSpPr>
        <p:spPr>
          <a:xfrm>
            <a:off x="5072063" y="1305576"/>
            <a:ext cx="321469" cy="250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89"/>
              <a:buFont typeface="Noto Sans"/>
              <a:buNone/>
            </a:pPr>
            <a:r>
              <a:rPr lang="en-US" sz="989" b="1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3</a:t>
            </a:r>
            <a:endParaRPr sz="98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6" descr="preencoded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00550" y="1728843"/>
            <a:ext cx="3429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6"/>
          <p:cNvSpPr/>
          <p:nvPr/>
        </p:nvSpPr>
        <p:spPr>
          <a:xfrm>
            <a:off x="4157663" y="2269982"/>
            <a:ext cx="900113" cy="41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989"/>
              <a:buFont typeface="Noto Sans"/>
              <a:buNone/>
            </a:pPr>
            <a:r>
              <a:rPr lang="en-US" sz="989" b="1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OpenIA 4.0 Vision</a:t>
            </a:r>
            <a:endParaRPr sz="1080" b="1">
              <a:solidFill>
                <a:srgbClr val="2D3748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110" name="Google Shape;110;p6"/>
          <p:cNvSpPr/>
          <p:nvPr/>
        </p:nvSpPr>
        <p:spPr>
          <a:xfrm>
            <a:off x="4157663" y="2738568"/>
            <a:ext cx="900113" cy="719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810"/>
              <a:buFont typeface="Noto Sans"/>
              <a:buNone/>
            </a:pPr>
            <a:r>
              <a:rPr lang="en-US" sz="81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Extração inteligente dos dados-chave (CNPJ, valores, etc.)</a:t>
            </a:r>
            <a:endParaRPr sz="8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6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47097" y="2437414"/>
            <a:ext cx="20002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6"/>
          <p:cNvSpPr/>
          <p:nvPr/>
        </p:nvSpPr>
        <p:spPr>
          <a:xfrm>
            <a:off x="5679281" y="1484728"/>
            <a:ext cx="1285875" cy="213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6822281" y="1377572"/>
            <a:ext cx="250031" cy="250031"/>
          </a:xfrm>
          <a:prstGeom prst="ellipse">
            <a:avLst/>
          </a:prstGeom>
          <a:solidFill>
            <a:srgbClr val="667E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6"/>
          <p:cNvSpPr/>
          <p:nvPr/>
        </p:nvSpPr>
        <p:spPr>
          <a:xfrm>
            <a:off x="6822281" y="1377572"/>
            <a:ext cx="321469" cy="250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89"/>
              <a:buFont typeface="Noto Sans"/>
              <a:buNone/>
            </a:pPr>
            <a:r>
              <a:rPr lang="en-US" sz="989" b="1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4</a:t>
            </a:r>
            <a:endParaRPr sz="98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6" descr="preencoded.png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107906" y="1800839"/>
            <a:ext cx="428625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6"/>
          <p:cNvSpPr/>
          <p:nvPr/>
        </p:nvSpPr>
        <p:spPr>
          <a:xfrm>
            <a:off x="5907881" y="2341978"/>
            <a:ext cx="900113" cy="41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1080"/>
              <a:buFont typeface="Noto Sans"/>
              <a:buNone/>
            </a:pPr>
            <a:r>
              <a:rPr lang="en-US" sz="1080" b="1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Agentes LLM</a:t>
            </a:r>
            <a:endParaRPr sz="10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6"/>
          <p:cNvSpPr/>
          <p:nvPr/>
        </p:nvSpPr>
        <p:spPr>
          <a:xfrm>
            <a:off x="5907881" y="2810563"/>
            <a:ext cx="900113" cy="575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810"/>
              <a:buFont typeface="Noto Sans"/>
              <a:buNone/>
            </a:pPr>
            <a:r>
              <a:rPr lang="en-US" sz="81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Validação de dados e tratamento de exceções</a:t>
            </a:r>
            <a:endParaRPr sz="8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6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97316" y="2437414"/>
            <a:ext cx="200025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6"/>
          <p:cNvSpPr/>
          <p:nvPr/>
        </p:nvSpPr>
        <p:spPr>
          <a:xfrm>
            <a:off x="7429500" y="1515591"/>
            <a:ext cx="1285875" cy="206867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"/>
          <p:cNvSpPr/>
          <p:nvPr/>
        </p:nvSpPr>
        <p:spPr>
          <a:xfrm>
            <a:off x="8572500" y="1408435"/>
            <a:ext cx="250031" cy="250031"/>
          </a:xfrm>
          <a:prstGeom prst="ellipse">
            <a:avLst/>
          </a:prstGeom>
          <a:solidFill>
            <a:srgbClr val="667EE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"/>
          <p:cNvSpPr/>
          <p:nvPr/>
        </p:nvSpPr>
        <p:spPr>
          <a:xfrm>
            <a:off x="8572500" y="1408435"/>
            <a:ext cx="321469" cy="250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89"/>
              <a:buFont typeface="Noto Sans"/>
              <a:buNone/>
            </a:pPr>
            <a:r>
              <a:rPr lang="en-US" sz="989" b="1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5</a:t>
            </a:r>
            <a:endParaRPr sz="989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6" descr="preencoded.png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943850" y="1831702"/>
            <a:ext cx="257175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"/>
          <p:cNvSpPr/>
          <p:nvPr/>
        </p:nvSpPr>
        <p:spPr>
          <a:xfrm>
            <a:off x="7658100" y="2372841"/>
            <a:ext cx="900113" cy="20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1080"/>
              <a:buFont typeface="Noto Sans"/>
              <a:buNone/>
            </a:pPr>
            <a:r>
              <a:rPr lang="en-US" sz="1080" b="1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Integração</a:t>
            </a:r>
            <a:endParaRPr sz="10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6"/>
          <p:cNvSpPr/>
          <p:nvPr/>
        </p:nvSpPr>
        <p:spPr>
          <a:xfrm>
            <a:off x="7658100" y="2635709"/>
            <a:ext cx="900113" cy="719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810"/>
              <a:buFont typeface="Noto Sans"/>
              <a:buNone/>
            </a:pPr>
            <a:r>
              <a:rPr lang="en-US" sz="81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Exportação via API para qualquer sistema (ERP, CRM)</a:t>
            </a:r>
            <a:endParaRPr sz="81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7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22342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7"/>
          <p:cNvSpPr/>
          <p:nvPr/>
        </p:nvSpPr>
        <p:spPr>
          <a:xfrm>
            <a:off x="428625" y="428625"/>
            <a:ext cx="571500" cy="28575"/>
          </a:xfrm>
          <a:prstGeom prst="rect">
            <a:avLst/>
          </a:prstGeom>
          <a:solidFill>
            <a:srgbClr val="764B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7"/>
          <p:cNvSpPr/>
          <p:nvPr/>
        </p:nvSpPr>
        <p:spPr>
          <a:xfrm>
            <a:off x="428625" y="571500"/>
            <a:ext cx="4071938" cy="76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2520"/>
              <a:buFont typeface="Noto Sans"/>
              <a:buNone/>
            </a:pPr>
            <a:r>
              <a:rPr lang="en-US" sz="2520" b="1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Nosso Público e o Impacto no Negócio</a:t>
            </a:r>
            <a:endParaRPr sz="252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7"/>
          <p:cNvSpPr/>
          <p:nvPr/>
        </p:nvSpPr>
        <p:spPr>
          <a:xfrm>
            <a:off x="428625" y="1568165"/>
            <a:ext cx="4000500" cy="1231013"/>
          </a:xfrm>
          <a:prstGeom prst="rect">
            <a:avLst/>
          </a:prstGeom>
          <a:solidFill>
            <a:srgbClr val="764B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p7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7225" y="1839627"/>
            <a:ext cx="17145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/>
          <p:cNvSpPr/>
          <p:nvPr/>
        </p:nvSpPr>
        <p:spPr>
          <a:xfrm>
            <a:off x="914400" y="1796765"/>
            <a:ext cx="110290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Noto Sans"/>
              <a:buNone/>
            </a:pPr>
            <a:r>
              <a:rPr lang="en-US" sz="1350" b="1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Público-Alvo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7"/>
          <p:cNvSpPr/>
          <p:nvPr/>
        </p:nvSpPr>
        <p:spPr>
          <a:xfrm>
            <a:off x="657225" y="2168240"/>
            <a:ext cx="3614738" cy="402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89"/>
              <a:buFont typeface="Noto Sans"/>
              <a:buNone/>
            </a:pPr>
            <a:r>
              <a:rPr lang="en-US" sz="989" dirty="0" err="1" smtClean="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Empresas</a:t>
            </a:r>
            <a:r>
              <a:rPr lang="en-US" sz="989" dirty="0" smtClean="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de </a:t>
            </a:r>
            <a:r>
              <a:rPr lang="en-US" sz="989" dirty="0" err="1" smtClean="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pequeno</a:t>
            </a:r>
            <a:r>
              <a:rPr lang="en-US" sz="989" dirty="0" smtClean="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e </a:t>
            </a:r>
            <a:r>
              <a:rPr lang="en-US" sz="989" dirty="0" err="1" smtClean="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médio</a:t>
            </a:r>
            <a:r>
              <a:rPr lang="en-US" sz="989" dirty="0" smtClean="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89" dirty="0" err="1" smtClean="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porte</a:t>
            </a:r>
            <a:r>
              <a:rPr lang="en-US" sz="989" dirty="0" smtClean="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89" dirty="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que </a:t>
            </a:r>
            <a:r>
              <a:rPr lang="en-US" sz="989" dirty="0" err="1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lidam</a:t>
            </a:r>
            <a:r>
              <a:rPr lang="en-US" sz="989" dirty="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com </a:t>
            </a:r>
            <a:r>
              <a:rPr lang="en-US" sz="989" dirty="0" err="1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gestão</a:t>
            </a:r>
            <a:r>
              <a:rPr lang="en-US" sz="989" dirty="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de </a:t>
            </a:r>
            <a:r>
              <a:rPr lang="en-US" sz="989" dirty="0" err="1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documentos</a:t>
            </a:r>
            <a:r>
              <a:rPr lang="en-US" sz="989" dirty="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89" dirty="0" err="1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fiscais</a:t>
            </a:r>
            <a:r>
              <a:rPr lang="en-US" sz="989" dirty="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89" dirty="0" err="1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em</a:t>
            </a:r>
            <a:r>
              <a:rPr lang="en-US" sz="989" dirty="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89" dirty="0" err="1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prefeituras</a:t>
            </a:r>
            <a:r>
              <a:rPr lang="en-US" sz="989" dirty="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89" dirty="0" err="1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não</a:t>
            </a:r>
            <a:r>
              <a:rPr lang="en-US" sz="989" dirty="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89" dirty="0" err="1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digitalizadas</a:t>
            </a:r>
            <a:endParaRPr sz="989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7"/>
          <p:cNvSpPr/>
          <p:nvPr/>
        </p:nvSpPr>
        <p:spPr>
          <a:xfrm>
            <a:off x="4714875" y="428625"/>
            <a:ext cx="4000500" cy="1062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7"/>
          <p:cNvSpPr/>
          <p:nvPr/>
        </p:nvSpPr>
        <p:spPr>
          <a:xfrm>
            <a:off x="4714875" y="428625"/>
            <a:ext cx="42863" cy="1062968"/>
          </a:xfrm>
          <a:prstGeom prst="rect">
            <a:avLst/>
          </a:prstGeom>
          <a:solidFill>
            <a:srgbClr val="48BB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7"/>
          <p:cNvSpPr/>
          <p:nvPr/>
        </p:nvSpPr>
        <p:spPr>
          <a:xfrm>
            <a:off x="4886325" y="600075"/>
            <a:ext cx="251817" cy="320018"/>
          </a:xfrm>
          <a:prstGeom prst="roundRect">
            <a:avLst>
              <a:gd name="adj" fmla="val 16667"/>
            </a:avLst>
          </a:prstGeom>
          <a:solidFill>
            <a:srgbClr val="48BB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0" name="Google Shape;140;p7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43475" y="694730"/>
            <a:ext cx="137517" cy="137154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7"/>
          <p:cNvSpPr/>
          <p:nvPr/>
        </p:nvSpPr>
        <p:spPr>
          <a:xfrm>
            <a:off x="5223867" y="657225"/>
            <a:ext cx="2602362" cy="20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1080"/>
              <a:buFont typeface="Noto Sans"/>
              <a:buNone/>
            </a:pPr>
            <a:r>
              <a:rPr lang="en-US" sz="1080" b="1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Redução Drástica do Trabalho Manual</a:t>
            </a:r>
            <a:endParaRPr sz="10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4886325" y="977243"/>
            <a:ext cx="3729038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900"/>
              <a:buFont typeface="Noto Sans"/>
              <a:buNone/>
            </a:pPr>
            <a:r>
              <a:rPr lang="en-US" sz="90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Menos horas gastas em digitação e processamento manual de documentos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4714875" y="1605893"/>
            <a:ext cx="4000500" cy="8915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4714875" y="1605893"/>
            <a:ext cx="42863" cy="891518"/>
          </a:xfrm>
          <a:prstGeom prst="rect">
            <a:avLst/>
          </a:prstGeom>
          <a:solidFill>
            <a:srgbClr val="48BB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"/>
          <p:cNvSpPr/>
          <p:nvPr/>
        </p:nvSpPr>
        <p:spPr>
          <a:xfrm>
            <a:off x="4886325" y="1777343"/>
            <a:ext cx="114300" cy="320018"/>
          </a:xfrm>
          <a:prstGeom prst="roundRect">
            <a:avLst>
              <a:gd name="adj" fmla="val 16667"/>
            </a:avLst>
          </a:prstGeom>
          <a:solidFill>
            <a:srgbClr val="48BB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7"/>
          <p:cNvSpPr/>
          <p:nvPr/>
        </p:nvSpPr>
        <p:spPr>
          <a:xfrm>
            <a:off x="5086350" y="1834493"/>
            <a:ext cx="1499908" cy="20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1080"/>
              <a:buFont typeface="Noto Sans"/>
              <a:buNone/>
            </a:pPr>
            <a:r>
              <a:rPr lang="en-US" sz="1080" b="1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Minimização de Erros</a:t>
            </a:r>
            <a:endParaRPr sz="10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7"/>
          <p:cNvSpPr/>
          <p:nvPr/>
        </p:nvSpPr>
        <p:spPr>
          <a:xfrm>
            <a:off x="4886325" y="2154510"/>
            <a:ext cx="3729038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900"/>
              <a:buFont typeface="Noto Sans"/>
              <a:buNone/>
            </a:pPr>
            <a:r>
              <a:rPr lang="en-US" sz="900" dirty="0" err="1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Aumento</a:t>
            </a:r>
            <a:r>
              <a:rPr lang="en-US" sz="900" dirty="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900" dirty="0" err="1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significativo</a:t>
            </a:r>
            <a:r>
              <a:rPr lang="en-US" sz="900" dirty="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 da </a:t>
            </a:r>
            <a:r>
              <a:rPr lang="en-US" sz="900" dirty="0" err="1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conformidade</a:t>
            </a:r>
            <a:r>
              <a:rPr lang="en-US" sz="900" dirty="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 fiscal e </a:t>
            </a:r>
            <a:r>
              <a:rPr lang="en-US" sz="900" dirty="0" err="1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redução</a:t>
            </a:r>
            <a:r>
              <a:rPr lang="en-US" sz="900" dirty="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 de </a:t>
            </a:r>
            <a:r>
              <a:rPr lang="en-US" sz="900" dirty="0" err="1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riscos</a:t>
            </a:r>
            <a:endParaRPr sz="9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/>
          <p:nvPr/>
        </p:nvSpPr>
        <p:spPr>
          <a:xfrm>
            <a:off x="4714875" y="2611710"/>
            <a:ext cx="4000500" cy="8915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7"/>
          <p:cNvSpPr/>
          <p:nvPr/>
        </p:nvSpPr>
        <p:spPr>
          <a:xfrm>
            <a:off x="4714875" y="2611710"/>
            <a:ext cx="42863" cy="891518"/>
          </a:xfrm>
          <a:prstGeom prst="rect">
            <a:avLst/>
          </a:prstGeom>
          <a:solidFill>
            <a:srgbClr val="48BB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7"/>
          <p:cNvSpPr/>
          <p:nvPr/>
        </p:nvSpPr>
        <p:spPr>
          <a:xfrm>
            <a:off x="4886325" y="2783160"/>
            <a:ext cx="267891" cy="320018"/>
          </a:xfrm>
          <a:prstGeom prst="roundRect">
            <a:avLst>
              <a:gd name="adj" fmla="val 16667"/>
            </a:avLst>
          </a:prstGeom>
          <a:solidFill>
            <a:srgbClr val="48BB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1" name="Google Shape;151;p7" descr="preencoded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4943475" y="2877815"/>
            <a:ext cx="153591" cy="13715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7"/>
          <p:cNvSpPr/>
          <p:nvPr/>
        </p:nvSpPr>
        <p:spPr>
          <a:xfrm>
            <a:off x="5239941" y="2840310"/>
            <a:ext cx="1730183" cy="20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1080"/>
              <a:buFont typeface="Noto Sans"/>
              <a:buNone/>
            </a:pPr>
            <a:r>
              <a:rPr lang="en-US" sz="1080" b="1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Recuperação de Receitas</a:t>
            </a:r>
            <a:endParaRPr sz="10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7"/>
          <p:cNvSpPr/>
          <p:nvPr/>
        </p:nvSpPr>
        <p:spPr>
          <a:xfrm>
            <a:off x="4886325" y="3160328"/>
            <a:ext cx="3729038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900"/>
              <a:buFont typeface="Noto Sans"/>
              <a:buNone/>
            </a:pPr>
            <a:r>
              <a:rPr lang="en-US" sz="90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Captura completa de dados evita perdas financeiras significativas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4714875" y="3617528"/>
            <a:ext cx="4000500" cy="10629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"/>
          <p:cNvSpPr/>
          <p:nvPr/>
        </p:nvSpPr>
        <p:spPr>
          <a:xfrm>
            <a:off x="4714875" y="3617528"/>
            <a:ext cx="42863" cy="1062968"/>
          </a:xfrm>
          <a:prstGeom prst="rect">
            <a:avLst/>
          </a:prstGeom>
          <a:solidFill>
            <a:srgbClr val="48BB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"/>
          <p:cNvSpPr/>
          <p:nvPr/>
        </p:nvSpPr>
        <p:spPr>
          <a:xfrm>
            <a:off x="4886325" y="3788978"/>
            <a:ext cx="251817" cy="320018"/>
          </a:xfrm>
          <a:prstGeom prst="roundRect">
            <a:avLst>
              <a:gd name="adj" fmla="val 16667"/>
            </a:avLst>
          </a:prstGeom>
          <a:solidFill>
            <a:srgbClr val="48BB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7" name="Google Shape;157;p7" descr="preencoded.pn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943475" y="3883633"/>
            <a:ext cx="137517" cy="13715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/>
          <p:nvPr/>
        </p:nvSpPr>
        <p:spPr>
          <a:xfrm>
            <a:off x="5223867" y="3846128"/>
            <a:ext cx="1870100" cy="20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D3748"/>
              </a:buClr>
              <a:buSzPts val="1080"/>
              <a:buFont typeface="Noto Sans"/>
              <a:buNone/>
            </a:pPr>
            <a:r>
              <a:rPr lang="en-US" sz="1080" b="1">
                <a:solidFill>
                  <a:srgbClr val="2D3748"/>
                </a:solidFill>
                <a:latin typeface="Noto Sans"/>
                <a:ea typeface="Noto Sans"/>
                <a:cs typeface="Noto Sans"/>
                <a:sym typeface="Noto Sans"/>
              </a:rPr>
              <a:t>Aumento de Produtividade</a:t>
            </a:r>
            <a:endParaRPr sz="10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4886325" y="4166146"/>
            <a:ext cx="3729038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900"/>
              <a:buFont typeface="Noto Sans"/>
              <a:buNone/>
            </a:pPr>
            <a:r>
              <a:rPr lang="en-US" sz="900">
                <a:solidFill>
                  <a:srgbClr val="4A5568"/>
                </a:solidFill>
                <a:latin typeface="Noto Sans"/>
                <a:ea typeface="Noto Sans"/>
                <a:cs typeface="Noto Sans"/>
                <a:sym typeface="Noto Sans"/>
              </a:rPr>
              <a:t>Sua equipe foca no que realmente importa para o crescimento do negócio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8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22237"/>
            <a:ext cx="9144000" cy="5720693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8"/>
          <p:cNvSpPr/>
          <p:nvPr/>
        </p:nvSpPr>
        <p:spPr>
          <a:xfrm>
            <a:off x="4214813" y="428625"/>
            <a:ext cx="714375" cy="28575"/>
          </a:xfrm>
          <a:prstGeom prst="rect">
            <a:avLst/>
          </a:prstGeom>
          <a:solidFill>
            <a:srgbClr val="68D3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7" name="Google Shape;167;p8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58188" y="214313"/>
            <a:ext cx="428625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8"/>
          <p:cNvSpPr/>
          <p:nvPr/>
        </p:nvSpPr>
        <p:spPr>
          <a:xfrm>
            <a:off x="1737913" y="685800"/>
            <a:ext cx="5739585" cy="411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700"/>
              <a:buFont typeface="Noto Sans"/>
              <a:buNone/>
            </a:pPr>
            <a:r>
              <a:rPr lang="en-US" sz="2700" b="1" dirty="0" smtClean="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Demostração Funcional</a:t>
            </a:r>
            <a:endParaRPr sz="2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8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26078" y="3299631"/>
            <a:ext cx="137517" cy="13715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8"/>
          <p:cNvSpPr/>
          <p:nvPr/>
        </p:nvSpPr>
        <p:spPr>
          <a:xfrm>
            <a:off x="5920746" y="3271056"/>
            <a:ext cx="1283336" cy="187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80"/>
              <a:buFont typeface="Noto Sans"/>
              <a:buNone/>
            </a:pPr>
            <a:r>
              <a:rPr lang="en-US" sz="1080" b="1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Entre em Contato</a:t>
            </a:r>
            <a:endParaRPr sz="108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5745668" y="3589288"/>
            <a:ext cx="490240" cy="155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Noto Sans"/>
              <a:buNone/>
            </a:pPr>
            <a:r>
              <a:rPr lang="en-US" sz="900" b="1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Equipe: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6164470" y="3589288"/>
            <a:ext cx="1020021" cy="155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Noto Sans"/>
              <a:buNone/>
            </a:pPr>
            <a:r>
              <a:rPr lang="en-US" sz="9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ge-i2a2-maverick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8"/>
          <p:cNvSpPr/>
          <p:nvPr/>
        </p:nvSpPr>
        <p:spPr>
          <a:xfrm>
            <a:off x="5393922" y="3760738"/>
            <a:ext cx="419026" cy="155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Noto Sans"/>
              <a:buNone/>
            </a:pPr>
            <a:r>
              <a:rPr lang="en-US" sz="900" b="1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Email: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8"/>
          <p:cNvSpPr/>
          <p:nvPr/>
        </p:nvSpPr>
        <p:spPr>
          <a:xfrm>
            <a:off x="5741510" y="3760738"/>
            <a:ext cx="1794756" cy="155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Noto Sans"/>
              <a:buNone/>
            </a:pPr>
            <a:r>
              <a:rPr lang="en-US" sz="9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contato@ge-i2a2-maverick.com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8"/>
          <p:cNvSpPr/>
          <p:nvPr/>
        </p:nvSpPr>
        <p:spPr>
          <a:xfrm>
            <a:off x="5496027" y="3932188"/>
            <a:ext cx="729137" cy="155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Noto Sans"/>
              <a:buNone/>
            </a:pPr>
            <a:r>
              <a:rPr lang="en-US" sz="900" b="1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Transforme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8"/>
          <p:cNvSpPr/>
          <p:nvPr/>
        </p:nvSpPr>
        <p:spPr>
          <a:xfrm>
            <a:off x="6153727" y="3932188"/>
            <a:ext cx="1280406" cy="155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Noto Sans"/>
              <a:buNone/>
            </a:pPr>
            <a:r>
              <a:rPr lang="en-US" sz="900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sua gestão fiscal hoje!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131" y="1673538"/>
            <a:ext cx="6521973" cy="2818679"/>
          </a:xfrm>
          <a:prstGeom prst="rect">
            <a:avLst/>
          </a:prstGeom>
        </p:spPr>
      </p:pic>
      <p:sp>
        <p:nvSpPr>
          <p:cNvPr id="37" name="Google Shape;56;p5"/>
          <p:cNvSpPr/>
          <p:nvPr/>
        </p:nvSpPr>
        <p:spPr>
          <a:xfrm>
            <a:off x="4403133" y="4642998"/>
            <a:ext cx="943967" cy="402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A5568"/>
              </a:buClr>
              <a:buSzPts val="989"/>
              <a:buFont typeface="Noto Sans"/>
              <a:buNone/>
            </a:pPr>
            <a:r>
              <a:rPr lang="en-US" sz="989" b="1" dirty="0" smtClean="0">
                <a:solidFill>
                  <a:schemeClr val="bg1"/>
                </a:solidFill>
                <a:latin typeface="Noto Sans"/>
                <a:ea typeface="Noto Sans"/>
                <a:cs typeface="Noto Sans"/>
                <a:sym typeface="Noto Sans"/>
              </a:rPr>
              <a:t>Tela Inicial</a:t>
            </a:r>
            <a:endParaRPr sz="989" b="1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288</Words>
  <Application>Microsoft Office PowerPoint</Application>
  <PresentationFormat>Apresentação na tela (16:9)</PresentationFormat>
  <Paragraphs>67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Calibri</vt:lpstr>
      <vt:lpstr>Noto Sans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Welles Aquino</cp:lastModifiedBy>
  <cp:revision>4</cp:revision>
  <dcterms:modified xsi:type="dcterms:W3CDTF">2025-10-30T03:00:05Z</dcterms:modified>
</cp:coreProperties>
</file>