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5143500" cy="9144000"/>
  <p:embeddedFontLst>
    <p:embeddedFont>
      <p:font typeface="No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otoSans-regular.fntdata"/><Relationship Id="rId10" Type="http://schemas.openxmlformats.org/officeDocument/2006/relationships/slide" Target="slides/slide6.xml"/><Relationship Id="rId13" Type="http://schemas.openxmlformats.org/officeDocument/2006/relationships/font" Target="fonts/NotoSans-italic.fntdata"/><Relationship Id="rId12" Type="http://schemas.openxmlformats.org/officeDocument/2006/relationships/font" Target="fonts/Noto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No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9.png"/><Relationship Id="rId7" Type="http://schemas.openxmlformats.org/officeDocument/2006/relationships/image" Target="../media/image17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20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25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26.png"/><Relationship Id="rId8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Relationship Id="rId7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5" Type="http://schemas.openxmlformats.org/officeDocument/2006/relationships/image" Target="../media/image24.png"/><Relationship Id="rId6" Type="http://schemas.openxmlformats.org/officeDocument/2006/relationships/image" Target="../media/image32.png"/><Relationship Id="rId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" name="Google Shape;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" name="Google Shape;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1000" y="357188"/>
            <a:ext cx="5715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1643063" y="1004143"/>
            <a:ext cx="5929313" cy="880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0"/>
              <a:buFont typeface="Noto Sans"/>
              <a:buNone/>
            </a:pPr>
            <a:r>
              <a:rPr b="1" i="0" lang="en-US" sz="315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Descomplicando Notas Fiscais Manuais</a:t>
            </a:r>
            <a:endParaRPr b="0" i="0" sz="31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1643063" y="2055670"/>
            <a:ext cx="5929313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1350"/>
              <a:buFont typeface="Noto Sans"/>
              <a:buNone/>
            </a:pPr>
            <a:r>
              <a:rPr b="0" i="0" lang="en-US" sz="1350" u="none" cap="none" strike="noStrike">
                <a:solidFill>
                  <a:srgbClr val="E2E8F0"/>
                </a:solidFill>
                <a:latin typeface="Noto Sans"/>
                <a:ea typeface="Noto Sans"/>
                <a:cs typeface="Noto Sans"/>
                <a:sym typeface="Noto Sans"/>
              </a:rPr>
              <a:t>Automação Inteligente para Prefeituras Não Digitalizadas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643063" y="2655745"/>
            <a:ext cx="5857875" cy="1483612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3469" y="2936137"/>
            <a:ext cx="257175" cy="20574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3856369" y="2896846"/>
            <a:ext cx="1845571" cy="28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620"/>
              <a:buFont typeface="Noto Sans"/>
              <a:buNone/>
            </a:pPr>
            <a:r>
              <a:rPr b="1" i="0" lang="en-US" sz="1620" u="none" cap="none" strike="noStrike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ge-i2a2-maverick</a:t>
            </a:r>
            <a:endParaRPr b="0" i="0" sz="16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258707" y="3321537"/>
            <a:ext cx="69799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89"/>
              <a:buFont typeface="Noto Sans"/>
              <a:buNone/>
            </a:pPr>
            <a:r>
              <a:rPr b="1" i="0" lang="en-US" sz="989" u="none" cap="none" strike="noStrike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Membros:</a:t>
            </a:r>
            <a:endParaRPr b="0" i="0" sz="98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3220073" y="3522706"/>
            <a:ext cx="2775291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89"/>
              <a:buFont typeface="Noto Sans"/>
              <a:buNone/>
            </a:pPr>
            <a:r>
              <a:rPr b="0" i="0" lang="en-US" sz="989" u="none" cap="none" strike="noStrike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Everton Amaral • Welles Aquino</a:t>
            </a:r>
            <a:endParaRPr b="0" i="0" sz="98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3220073" y="3733426"/>
            <a:ext cx="2775292" cy="152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8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/>
          <p:nvPr/>
        </p:nvSpPr>
        <p:spPr>
          <a:xfrm>
            <a:off x="428625" y="654407"/>
            <a:ext cx="571500" cy="28575"/>
          </a:xfrm>
          <a:prstGeom prst="rect">
            <a:avLst/>
          </a:prstGeom>
          <a:solidFill>
            <a:srgbClr val="FC81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428625" y="797282"/>
            <a:ext cx="4071938" cy="822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2700"/>
              <a:buFont typeface="Noto Sans"/>
              <a:buNone/>
            </a:pPr>
            <a:r>
              <a:rPr b="1" lang="en-US" sz="270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O Desafio: Notas Fiscais Manuais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428625" y="1848808"/>
            <a:ext cx="4000500" cy="7817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428625" y="1848808"/>
            <a:ext cx="42863" cy="781794"/>
          </a:xfrm>
          <a:prstGeom prst="rect">
            <a:avLst/>
          </a:prstGeom>
          <a:solidFill>
            <a:srgbClr val="E53E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2" name="Google Shape;3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75" y="2063121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>
            <a:off x="778524" y="2034550"/>
            <a:ext cx="3311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1080"/>
              <a:buFont typeface="Noto Sans"/>
              <a:buNone/>
            </a:pPr>
            <a:r>
              <a:rPr b="1" lang="en-US" sz="108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Empresas perdem milhões por dados fiscais não capturados ou com erros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28625" y="2802052"/>
            <a:ext cx="4000500" cy="7817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428625" y="2802052"/>
            <a:ext cx="42863" cy="781794"/>
          </a:xfrm>
          <a:prstGeom prst="rect">
            <a:avLst/>
          </a:prstGeom>
          <a:solidFill>
            <a:srgbClr val="E53E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6" name="Google Shape;3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0075" y="3016365"/>
            <a:ext cx="103584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/>
          <p:nvPr/>
        </p:nvSpPr>
        <p:spPr>
          <a:xfrm>
            <a:off x="778524" y="2987800"/>
            <a:ext cx="30096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1080"/>
              <a:buFont typeface="Noto Sans"/>
              <a:buNone/>
            </a:pPr>
            <a:r>
              <a:rPr b="1" lang="en-US" sz="108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Trabalho manual e burocrático na gestão de documentos para prefeituras não digitalizadas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428625" y="3755296"/>
            <a:ext cx="4000500" cy="5623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28625" y="3755296"/>
            <a:ext cx="42863" cy="562347"/>
          </a:xfrm>
          <a:prstGeom prst="rect">
            <a:avLst/>
          </a:prstGeom>
          <a:solidFill>
            <a:srgbClr val="E53E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0" name="Google Shape;4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0075" y="3969609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/>
          <p:nvPr/>
        </p:nvSpPr>
        <p:spPr>
          <a:xfrm>
            <a:off x="823317" y="3941034"/>
            <a:ext cx="3128767" cy="187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1080"/>
              <a:buFont typeface="Noto Sans"/>
              <a:buNone/>
            </a:pPr>
            <a:r>
              <a:rPr b="1" lang="en-US" sz="108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Altos riscos de erros e inconformidades fiscais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2" name="Google Shape;4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86375" y="1500188"/>
            <a:ext cx="28575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>
            <a:off x="7643813" y="1643063"/>
            <a:ext cx="357188" cy="557213"/>
          </a:xfrm>
          <a:prstGeom prst="roundRect">
            <a:avLst>
              <a:gd fmla="val 16667" name="adj"/>
            </a:avLst>
          </a:prstGeom>
          <a:solidFill>
            <a:srgbClr val="E53E3E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4" name="Google Shape;4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50969" y="1809155"/>
            <a:ext cx="14287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0" name="Google Shape;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64180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/>
          <p:nvPr/>
        </p:nvSpPr>
        <p:spPr>
          <a:xfrm>
            <a:off x="428625" y="428625"/>
            <a:ext cx="571500" cy="28575"/>
          </a:xfrm>
          <a:prstGeom prst="rect">
            <a:avLst/>
          </a:prstGeom>
          <a:solidFill>
            <a:srgbClr val="68D3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428625" y="571500"/>
            <a:ext cx="4071938" cy="822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Noto Sans"/>
              <a:buNone/>
            </a:pPr>
            <a:r>
              <a:rPr b="1" lang="en-US" sz="27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A Solução: Automação Inteligente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428625" y="1623027"/>
            <a:ext cx="4000500" cy="1025268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428625" y="1623027"/>
            <a:ext cx="42863" cy="1025268"/>
          </a:xfrm>
          <a:prstGeom prst="rect">
            <a:avLst/>
          </a:prstGeom>
          <a:solidFill>
            <a:srgbClr val="48BB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657225" y="1803406"/>
            <a:ext cx="1449428" cy="201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170"/>
              <a:buFont typeface="Noto Sans"/>
              <a:buNone/>
            </a:pPr>
            <a:r>
              <a:rPr b="1" lang="en-US" sz="117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Extração de Dados</a:t>
            </a:r>
            <a:endParaRPr sz="1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00075" y="2074506"/>
            <a:ext cx="3729038" cy="402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89"/>
              <a:buFont typeface="Noto Sans"/>
              <a:buNone/>
            </a:pPr>
            <a:r>
              <a:rPr lang="en-US" sz="989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Transformamos notas fiscais manuais (imagens/PDFs) em dados digitais precisos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428625" y="2819744"/>
            <a:ext cx="4000500" cy="1025268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28625" y="2819744"/>
            <a:ext cx="42863" cy="1025268"/>
          </a:xfrm>
          <a:prstGeom prst="rect">
            <a:avLst/>
          </a:prstGeom>
          <a:solidFill>
            <a:srgbClr val="48BB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9" name="Google Shape;5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75" y="3026913"/>
            <a:ext cx="185738" cy="14859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>
            <a:off x="842963" y="3000124"/>
            <a:ext cx="1778487" cy="201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170"/>
              <a:buFont typeface="Noto Sans"/>
              <a:buNone/>
            </a:pPr>
            <a:r>
              <a:rPr b="1" lang="en-US" sz="117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Tecnologias Avançadas</a:t>
            </a:r>
            <a:endParaRPr sz="1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600075" y="3271224"/>
            <a:ext cx="3729038" cy="402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89"/>
              <a:buFont typeface="Noto Sans"/>
              <a:buNone/>
            </a:pPr>
            <a:r>
              <a:rPr lang="en-US" sz="989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Langchain, </a:t>
            </a:r>
            <a:r>
              <a:rPr lang="en-US" sz="989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OCR, </a:t>
            </a:r>
            <a:r>
              <a:rPr lang="en-US" sz="989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OpenIA 4.0 Vision</a:t>
            </a:r>
            <a:endParaRPr sz="989">
              <a:solidFill>
                <a:srgbClr val="4A5568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89"/>
              <a:buFont typeface="Noto Sans"/>
              <a:buNone/>
            </a:pPr>
            <a:r>
              <a:rPr lang="en-US" sz="989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(inteligência central) e Agentes LLM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28625" y="4016462"/>
            <a:ext cx="4000500" cy="1025268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428625" y="4016462"/>
            <a:ext cx="42863" cy="1025268"/>
          </a:xfrm>
          <a:prstGeom prst="rect">
            <a:avLst/>
          </a:prstGeom>
          <a:solidFill>
            <a:srgbClr val="48BB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4" name="Google Shape;6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0075" y="4223631"/>
            <a:ext cx="130373" cy="14859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/>
          <p:nvPr/>
        </p:nvSpPr>
        <p:spPr>
          <a:xfrm>
            <a:off x="787598" y="4196842"/>
            <a:ext cx="1541376" cy="201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170"/>
              <a:buFont typeface="Noto Sans"/>
              <a:buNone/>
            </a:pPr>
            <a:r>
              <a:rPr b="1" lang="en-US" sz="117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Dados Estruturados</a:t>
            </a:r>
            <a:endParaRPr sz="1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600075" y="4467941"/>
            <a:ext cx="3729038" cy="402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89"/>
              <a:buFont typeface="Noto Sans"/>
              <a:buNone/>
            </a:pPr>
            <a:r>
              <a:rPr lang="en-US" sz="989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Saída: Dados estruturados e prontos para sistemas empresariais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4714875" y="1457883"/>
            <a:ext cx="1928813" cy="1440163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8" name="Google Shape;6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18547" y="1704342"/>
            <a:ext cx="321469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4886325" y="2172258"/>
            <a:ext cx="1657350" cy="18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989"/>
              <a:buFont typeface="Noto Sans"/>
              <a:buNone/>
            </a:pPr>
            <a:r>
              <a:rPr b="1" lang="en-US" sz="989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OCR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4886325" y="2418020"/>
            <a:ext cx="1657350" cy="308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810"/>
              <a:buFont typeface="Noto Sans"/>
              <a:buNone/>
            </a:pPr>
            <a:r>
              <a:rPr lang="en-US" sz="81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Reconhecimento óptico de caracteres</a:t>
            </a:r>
            <a:endParaRPr sz="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6786563" y="1457883"/>
            <a:ext cx="1928813" cy="1440163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2" name="Google Shape;72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0234" y="1704342"/>
            <a:ext cx="321469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"/>
          <p:cNvSpPr/>
          <p:nvPr/>
        </p:nvSpPr>
        <p:spPr>
          <a:xfrm>
            <a:off x="6958013" y="2172258"/>
            <a:ext cx="1657350" cy="18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989"/>
              <a:buFont typeface="Noto Sans"/>
              <a:buNone/>
            </a:pPr>
            <a:r>
              <a:rPr b="1" lang="en-US" sz="989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LangChain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6958013" y="2418020"/>
            <a:ext cx="1657350" cy="154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810"/>
              <a:buFont typeface="Noto Sans"/>
              <a:buNone/>
            </a:pPr>
            <a:r>
              <a:rPr lang="en-US" sz="81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Orquestração de processos</a:t>
            </a:r>
            <a:endParaRPr sz="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4714875" y="3040921"/>
            <a:ext cx="1928813" cy="1285875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6" name="Google Shape;7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36406" y="3287381"/>
            <a:ext cx="2857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/>
          <p:nvPr/>
        </p:nvSpPr>
        <p:spPr>
          <a:xfrm>
            <a:off x="4886325" y="3755296"/>
            <a:ext cx="1657350" cy="18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989"/>
              <a:buFont typeface="Noto Sans"/>
              <a:buNone/>
            </a:pPr>
            <a:r>
              <a:rPr b="1" lang="en-US" sz="989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OpenIA 4.0 Vision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4886325" y="4001058"/>
            <a:ext cx="1657350" cy="154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810"/>
              <a:buFont typeface="Noto Sans"/>
              <a:buNone/>
            </a:pPr>
            <a:r>
              <a:rPr lang="en-US" sz="81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Inteligência artificial central</a:t>
            </a:r>
            <a:endParaRPr sz="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6786563" y="3040921"/>
            <a:ext cx="1928813" cy="1285875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0" name="Google Shape;80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72375" y="3287381"/>
            <a:ext cx="357188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/>
          <p:nvPr/>
        </p:nvSpPr>
        <p:spPr>
          <a:xfrm>
            <a:off x="6958013" y="3755296"/>
            <a:ext cx="1657350" cy="18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989"/>
              <a:buFont typeface="Noto Sans"/>
              <a:buNone/>
            </a:pPr>
            <a:r>
              <a:rPr b="1" lang="en-US" sz="989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Agentes LLM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6958013" y="4001058"/>
            <a:ext cx="1657350" cy="154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810"/>
              <a:buFont typeface="Noto Sans"/>
              <a:buNone/>
            </a:pPr>
            <a:r>
              <a:rPr lang="en-US" sz="81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Validação e automação</a:t>
            </a:r>
            <a:endParaRPr sz="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8" name="Google Shape;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/>
          <p:nvPr/>
        </p:nvSpPr>
        <p:spPr>
          <a:xfrm>
            <a:off x="4214813" y="428625"/>
            <a:ext cx="714375" cy="28575"/>
          </a:xfrm>
          <a:prstGeom prst="rect">
            <a:avLst/>
          </a:prstGeom>
          <a:solidFill>
            <a:srgbClr val="764B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28625" y="685800"/>
            <a:ext cx="8358188" cy="384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2520"/>
              <a:buFont typeface="Noto Sans"/>
              <a:buNone/>
            </a:pPr>
            <a:r>
              <a:rPr b="1" lang="en-US" sz="252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Operação: Fluxo de Dados Automatizado</a:t>
            </a:r>
            <a:endParaRPr sz="25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428625" y="1515591"/>
            <a:ext cx="1285875" cy="2068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1571625" y="1408435"/>
            <a:ext cx="250031" cy="250031"/>
          </a:xfrm>
          <a:prstGeom prst="ellipse">
            <a:avLst/>
          </a:prstGeom>
          <a:solidFill>
            <a:srgbClr val="667E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571625" y="1408435"/>
            <a:ext cx="321469" cy="250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89"/>
              <a:buFont typeface="Noto Sans"/>
              <a:buNone/>
            </a:pPr>
            <a:r>
              <a:rPr b="1" lang="en-US" sz="98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1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4" name="Google Shape;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3" y="1831702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/>
          <p:nvPr/>
        </p:nvSpPr>
        <p:spPr>
          <a:xfrm>
            <a:off x="657225" y="2372841"/>
            <a:ext cx="900113" cy="205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080"/>
              <a:buFont typeface="Noto Sans"/>
              <a:buNone/>
            </a:pPr>
            <a:r>
              <a:rPr b="1" lang="en-US" sz="108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Upload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657225" y="2635709"/>
            <a:ext cx="900113" cy="719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810"/>
              <a:buFont typeface="Noto Sans"/>
              <a:buNone/>
            </a:pPr>
            <a:r>
              <a:rPr lang="en-US" sz="81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Usuário envia a nota fiscal através de interface intuitiva</a:t>
            </a:r>
            <a:endParaRPr sz="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7" name="Google Shape;9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6659" y="2437414"/>
            <a:ext cx="2000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/>
          <p:nvPr/>
        </p:nvSpPr>
        <p:spPr>
          <a:xfrm>
            <a:off x="2178844" y="1587587"/>
            <a:ext cx="1285875" cy="19246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3321844" y="1480431"/>
            <a:ext cx="250031" cy="250031"/>
          </a:xfrm>
          <a:prstGeom prst="ellipse">
            <a:avLst/>
          </a:prstGeom>
          <a:solidFill>
            <a:srgbClr val="667E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3321844" y="1480431"/>
            <a:ext cx="321469" cy="250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89"/>
              <a:buFont typeface="Noto Sans"/>
              <a:buNone/>
            </a:pPr>
            <a:r>
              <a:rPr b="1" lang="en-US" sz="98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01" name="Google Shape;10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28900" y="1903698"/>
            <a:ext cx="385763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/>
          <p:nvPr/>
        </p:nvSpPr>
        <p:spPr>
          <a:xfrm>
            <a:off x="2407444" y="2444837"/>
            <a:ext cx="900113" cy="205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080"/>
              <a:buFont typeface="Noto Sans"/>
              <a:buNone/>
            </a:pPr>
            <a:r>
              <a:rPr b="1" lang="en-US" sz="108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OCR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2407444" y="2707704"/>
            <a:ext cx="900113" cy="575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810"/>
              <a:buFont typeface="Noto Sans"/>
              <a:buNone/>
            </a:pPr>
            <a:r>
              <a:rPr lang="en-US" sz="81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Reconhecimento e digitalização do texto da imagem</a:t>
            </a:r>
            <a:endParaRPr sz="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04" name="Google Shape;10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6878" y="2437414"/>
            <a:ext cx="2000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6"/>
          <p:cNvSpPr/>
          <p:nvPr/>
        </p:nvSpPr>
        <p:spPr>
          <a:xfrm>
            <a:off x="3929063" y="1412732"/>
            <a:ext cx="1285875" cy="22743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5072063" y="1305576"/>
            <a:ext cx="250031" cy="250031"/>
          </a:xfrm>
          <a:prstGeom prst="ellipse">
            <a:avLst/>
          </a:prstGeom>
          <a:solidFill>
            <a:srgbClr val="667E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5072063" y="1305576"/>
            <a:ext cx="321469" cy="250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89"/>
              <a:buFont typeface="Noto Sans"/>
              <a:buNone/>
            </a:pPr>
            <a:r>
              <a:rPr b="1" lang="en-US" sz="98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08" name="Google Shape;108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0550" y="1728843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"/>
          <p:cNvSpPr/>
          <p:nvPr/>
        </p:nvSpPr>
        <p:spPr>
          <a:xfrm>
            <a:off x="4157663" y="2269982"/>
            <a:ext cx="900113" cy="411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989"/>
              <a:buFont typeface="Noto Sans"/>
              <a:buNone/>
            </a:pPr>
            <a:r>
              <a:rPr b="1" lang="en-US" sz="989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OpenIA 4.0 Vision</a:t>
            </a:r>
            <a:endParaRPr b="1" sz="1080">
              <a:solidFill>
                <a:srgbClr val="2D3748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4157663" y="2738568"/>
            <a:ext cx="900113" cy="719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810"/>
              <a:buFont typeface="Noto Sans"/>
              <a:buNone/>
            </a:pPr>
            <a:r>
              <a:rPr lang="en-US" sz="81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Extração inteligente dos dados-chave (CNPJ, valores, etc.)</a:t>
            </a:r>
            <a:endParaRPr sz="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1" name="Google Shape;11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7097" y="2437414"/>
            <a:ext cx="2000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/>
          <p:nvPr/>
        </p:nvSpPr>
        <p:spPr>
          <a:xfrm>
            <a:off x="5679281" y="1484728"/>
            <a:ext cx="1285875" cy="21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6822281" y="1377572"/>
            <a:ext cx="250031" cy="250031"/>
          </a:xfrm>
          <a:prstGeom prst="ellipse">
            <a:avLst/>
          </a:prstGeom>
          <a:solidFill>
            <a:srgbClr val="667E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6822281" y="1377572"/>
            <a:ext cx="321469" cy="250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89"/>
              <a:buFont typeface="Noto Sans"/>
              <a:buNone/>
            </a:pPr>
            <a:r>
              <a:rPr b="1" lang="en-US" sz="98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5" name="Google Shape;115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07906" y="1800839"/>
            <a:ext cx="42862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/>
          <p:nvPr/>
        </p:nvSpPr>
        <p:spPr>
          <a:xfrm>
            <a:off x="5907881" y="2341978"/>
            <a:ext cx="900113" cy="411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080"/>
              <a:buFont typeface="Noto Sans"/>
              <a:buNone/>
            </a:pPr>
            <a:r>
              <a:rPr b="1" lang="en-US" sz="108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Agentes LLM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5907881" y="2810563"/>
            <a:ext cx="900113" cy="575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810"/>
              <a:buFont typeface="Noto Sans"/>
              <a:buNone/>
            </a:pPr>
            <a:r>
              <a:rPr lang="en-US" sz="81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Validação de dados e tratamento de exceções</a:t>
            </a:r>
            <a:endParaRPr sz="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8" name="Google Shape;11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7316" y="2437414"/>
            <a:ext cx="2000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/>
          <p:nvPr/>
        </p:nvSpPr>
        <p:spPr>
          <a:xfrm>
            <a:off x="7429500" y="1515591"/>
            <a:ext cx="1285875" cy="2068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8572500" y="1408435"/>
            <a:ext cx="250031" cy="250031"/>
          </a:xfrm>
          <a:prstGeom prst="ellipse">
            <a:avLst/>
          </a:prstGeom>
          <a:solidFill>
            <a:srgbClr val="667E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8572500" y="1408435"/>
            <a:ext cx="321469" cy="250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89"/>
              <a:buFont typeface="Noto Sans"/>
              <a:buNone/>
            </a:pPr>
            <a:r>
              <a:rPr b="1" lang="en-US" sz="98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5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2" name="Google Shape;122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43850" y="1831702"/>
            <a:ext cx="25717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/>
          <p:nvPr/>
        </p:nvSpPr>
        <p:spPr>
          <a:xfrm>
            <a:off x="7658100" y="2372841"/>
            <a:ext cx="900113" cy="205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080"/>
              <a:buFont typeface="Noto Sans"/>
              <a:buNone/>
            </a:pPr>
            <a:r>
              <a:rPr b="1" lang="en-US" sz="108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Integração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7658100" y="2635709"/>
            <a:ext cx="900113" cy="719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810"/>
              <a:buFont typeface="Noto Sans"/>
              <a:buNone/>
            </a:pPr>
            <a:r>
              <a:rPr lang="en-US" sz="81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Exportação via API para qualquer sistema (ERP, CRM)</a:t>
            </a:r>
            <a:endParaRPr sz="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0" name="Google Shape;1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22342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/>
          <p:nvPr/>
        </p:nvSpPr>
        <p:spPr>
          <a:xfrm>
            <a:off x="428625" y="428625"/>
            <a:ext cx="571500" cy="28575"/>
          </a:xfrm>
          <a:prstGeom prst="rect">
            <a:avLst/>
          </a:prstGeom>
          <a:solidFill>
            <a:srgbClr val="764B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428625" y="571500"/>
            <a:ext cx="4071938" cy="768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2520"/>
              <a:buFont typeface="Noto Sans"/>
              <a:buNone/>
            </a:pPr>
            <a:r>
              <a:rPr b="1" lang="en-US" sz="252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Nosso Público e o Impacto no Negócio</a:t>
            </a:r>
            <a:endParaRPr sz="25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428625" y="1568165"/>
            <a:ext cx="4000500" cy="1231013"/>
          </a:xfrm>
          <a:prstGeom prst="rect">
            <a:avLst/>
          </a:prstGeom>
          <a:solidFill>
            <a:srgbClr val="764B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4" name="Google Shape;1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25" y="1839627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914400" y="1796765"/>
            <a:ext cx="11029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"/>
              <a:buNone/>
            </a:pPr>
            <a:r>
              <a:rPr b="1" lang="en-US" sz="135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Público-Alvo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657225" y="2168240"/>
            <a:ext cx="3614738" cy="402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89"/>
              <a:buFont typeface="Noto Sans"/>
              <a:buNone/>
            </a:pPr>
            <a:r>
              <a:rPr lang="en-US" sz="989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Empresas que lidam com gestão de documentos fiscais em prefeituras não digitalizadas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4714875" y="428625"/>
            <a:ext cx="4000500" cy="1062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4714875" y="428625"/>
            <a:ext cx="42863" cy="1062968"/>
          </a:xfrm>
          <a:prstGeom prst="rect">
            <a:avLst/>
          </a:prstGeom>
          <a:solidFill>
            <a:srgbClr val="48BB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4886325" y="600075"/>
            <a:ext cx="251817" cy="320018"/>
          </a:xfrm>
          <a:prstGeom prst="roundRect">
            <a:avLst>
              <a:gd fmla="val 16667" name="adj"/>
            </a:avLst>
          </a:prstGeom>
          <a:solidFill>
            <a:srgbClr val="48BB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0" name="Google Shape;14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3475" y="694730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/>
          <p:nvPr/>
        </p:nvSpPr>
        <p:spPr>
          <a:xfrm>
            <a:off x="5223867" y="657225"/>
            <a:ext cx="2602362" cy="205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080"/>
              <a:buFont typeface="Noto Sans"/>
              <a:buNone/>
            </a:pPr>
            <a:r>
              <a:rPr b="1" lang="en-US" sz="108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Redução Drástica do Trabalho Manual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4886325" y="977243"/>
            <a:ext cx="3729038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00"/>
              <a:buFont typeface="Noto Sans"/>
              <a:buNone/>
            </a:pPr>
            <a:r>
              <a:rPr lang="en-US" sz="90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Menos horas gastas em digitação e processamento manual de documentos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4714875" y="1605893"/>
            <a:ext cx="4000500" cy="8915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4714875" y="1605893"/>
            <a:ext cx="42863" cy="891518"/>
          </a:xfrm>
          <a:prstGeom prst="rect">
            <a:avLst/>
          </a:prstGeom>
          <a:solidFill>
            <a:srgbClr val="48BB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4886325" y="1777343"/>
            <a:ext cx="114300" cy="320018"/>
          </a:xfrm>
          <a:prstGeom prst="roundRect">
            <a:avLst>
              <a:gd fmla="val 16667" name="adj"/>
            </a:avLst>
          </a:prstGeom>
          <a:solidFill>
            <a:srgbClr val="48BB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5086350" y="1834493"/>
            <a:ext cx="1499908" cy="205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080"/>
              <a:buFont typeface="Noto Sans"/>
              <a:buNone/>
            </a:pPr>
            <a:r>
              <a:rPr b="1" lang="en-US" sz="108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Minimização de Erros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4886325" y="2154510"/>
            <a:ext cx="372903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00"/>
              <a:buFont typeface="Noto Sans"/>
              <a:buNone/>
            </a:pPr>
            <a:r>
              <a:rPr lang="en-US" sz="90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Aumento significativo da conformidade fiscal e redução de riscos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4714875" y="2611710"/>
            <a:ext cx="4000500" cy="8915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4714875" y="2611710"/>
            <a:ext cx="42863" cy="891518"/>
          </a:xfrm>
          <a:prstGeom prst="rect">
            <a:avLst/>
          </a:prstGeom>
          <a:solidFill>
            <a:srgbClr val="48BB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4886325" y="2783160"/>
            <a:ext cx="267891" cy="320018"/>
          </a:xfrm>
          <a:prstGeom prst="roundRect">
            <a:avLst>
              <a:gd fmla="val 16667" name="adj"/>
            </a:avLst>
          </a:prstGeom>
          <a:solidFill>
            <a:srgbClr val="48BB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51" name="Google Shape;15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43475" y="2877815"/>
            <a:ext cx="153591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/>
          <p:nvPr/>
        </p:nvSpPr>
        <p:spPr>
          <a:xfrm>
            <a:off x="5239941" y="2840310"/>
            <a:ext cx="1730183" cy="205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080"/>
              <a:buFont typeface="Noto Sans"/>
              <a:buNone/>
            </a:pPr>
            <a:r>
              <a:rPr b="1" lang="en-US" sz="108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Recuperação de Receitas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4886325" y="3160328"/>
            <a:ext cx="372903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00"/>
              <a:buFont typeface="Noto Sans"/>
              <a:buNone/>
            </a:pPr>
            <a:r>
              <a:rPr lang="en-US" sz="90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Captura completa de dados evita perdas financeiras significativas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4714875" y="3617528"/>
            <a:ext cx="4000500" cy="1062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4714875" y="3617528"/>
            <a:ext cx="42863" cy="1062968"/>
          </a:xfrm>
          <a:prstGeom prst="rect">
            <a:avLst/>
          </a:prstGeom>
          <a:solidFill>
            <a:srgbClr val="48BB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4886325" y="3788978"/>
            <a:ext cx="251817" cy="320018"/>
          </a:xfrm>
          <a:prstGeom prst="roundRect">
            <a:avLst>
              <a:gd fmla="val 16667" name="adj"/>
            </a:avLst>
          </a:prstGeom>
          <a:solidFill>
            <a:srgbClr val="48BB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57" name="Google Shape;15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43475" y="3883633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5223867" y="3846128"/>
            <a:ext cx="1870100" cy="205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080"/>
              <a:buFont typeface="Noto Sans"/>
              <a:buNone/>
            </a:pPr>
            <a:r>
              <a:rPr b="1" lang="en-US" sz="108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Aumento de Produtividade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4886325" y="4166146"/>
            <a:ext cx="3729038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00"/>
              <a:buFont typeface="Noto Sans"/>
              <a:buNone/>
            </a:pPr>
            <a:r>
              <a:rPr lang="en-US" sz="90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Sua equipe foca no que realmente importa para o crescimento do negócio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2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/>
          <p:nvPr/>
        </p:nvSpPr>
        <p:spPr>
          <a:xfrm>
            <a:off x="4214813" y="428625"/>
            <a:ext cx="714375" cy="28575"/>
          </a:xfrm>
          <a:prstGeom prst="rect">
            <a:avLst/>
          </a:prstGeom>
          <a:solidFill>
            <a:srgbClr val="68D3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67" name="Google Shape;1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8188" y="214313"/>
            <a:ext cx="42862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/>
          <p:nvPr/>
        </p:nvSpPr>
        <p:spPr>
          <a:xfrm>
            <a:off x="1737913" y="685800"/>
            <a:ext cx="5739585" cy="411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Noto Sans"/>
              <a:buNone/>
            </a:pPr>
            <a:r>
              <a:rPr b="1" lang="en-US" sz="27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Próximos Passos &amp; Oportunidade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1000125" y="1440163"/>
            <a:ext cx="3429000" cy="3851904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0" name="Google Shape;17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8725" y="1720193"/>
            <a:ext cx="205383" cy="20574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/>
          <p:nvPr/>
        </p:nvSpPr>
        <p:spPr>
          <a:xfrm>
            <a:off x="1519833" y="1668763"/>
            <a:ext cx="1292600" cy="30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620"/>
              <a:buFont typeface="Noto Sans"/>
              <a:buNone/>
            </a:pPr>
            <a:r>
              <a:rPr b="1" lang="en-US" sz="162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Status Atual</a:t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1228725" y="2148818"/>
            <a:ext cx="2971800" cy="8001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"/>
          <p:cNvSpPr/>
          <p:nvPr/>
        </p:nvSpPr>
        <p:spPr>
          <a:xfrm>
            <a:off x="1228725" y="2148818"/>
            <a:ext cx="28575" cy="800100"/>
          </a:xfrm>
          <a:prstGeom prst="rect">
            <a:avLst/>
          </a:prstGeom>
          <a:solidFill>
            <a:srgbClr val="48BB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/>
          <p:nvPr/>
        </p:nvSpPr>
        <p:spPr>
          <a:xfrm>
            <a:off x="1343025" y="2263118"/>
            <a:ext cx="281463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900"/>
              <a:buFont typeface="Noto Sans"/>
              <a:buNone/>
            </a:pPr>
            <a:r>
              <a:rPr b="1" lang="en-US" sz="90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✅ Protótipo Funcional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1343025" y="2491718"/>
            <a:ext cx="2814638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00"/>
              <a:buFont typeface="Noto Sans"/>
              <a:buNone/>
            </a:pPr>
            <a:r>
              <a:rPr lang="en-US" sz="90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Langflow, Gemini Flash 2.5 e OCR totalmente integrados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1228725" y="3120368"/>
            <a:ext cx="2971800" cy="8001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1228725" y="3120368"/>
            <a:ext cx="28575" cy="800100"/>
          </a:xfrm>
          <a:prstGeom prst="rect">
            <a:avLst/>
          </a:prstGeom>
          <a:solidFill>
            <a:srgbClr val="48BB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1343025" y="3234668"/>
            <a:ext cx="281463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900"/>
              <a:buFont typeface="Noto Sans"/>
              <a:buNone/>
            </a:pPr>
            <a:r>
              <a:rPr b="1" lang="en-US" sz="90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🎯 Necessidade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1343025" y="3463268"/>
            <a:ext cx="2814638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00"/>
              <a:buFont typeface="Noto Sans"/>
              <a:buNone/>
            </a:pPr>
            <a:r>
              <a:rPr lang="en-US" sz="90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Parcerias para testes piloto em larga escala e feedback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1228725" y="4091918"/>
            <a:ext cx="2971800" cy="8001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>
            <a:off x="1228725" y="4091918"/>
            <a:ext cx="28575" cy="800100"/>
          </a:xfrm>
          <a:prstGeom prst="rect">
            <a:avLst/>
          </a:prstGeom>
          <a:solidFill>
            <a:srgbClr val="48BB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>
            <a:off x="1343025" y="4206218"/>
            <a:ext cx="281463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900"/>
              <a:buFont typeface="Noto Sans"/>
              <a:buNone/>
            </a:pPr>
            <a:r>
              <a:rPr b="1" lang="en-US" sz="90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🚀 Visão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1343025" y="4434818"/>
            <a:ext cx="2814638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00"/>
              <a:buFont typeface="Noto Sans"/>
              <a:buNone/>
            </a:pPr>
            <a:r>
              <a:rPr lang="en-US" sz="90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Escalabilidade para diferentes setores e volumes de documentos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4714875" y="1440163"/>
            <a:ext cx="3429000" cy="3851904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5" name="Google Shape;18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43475" y="1720193"/>
            <a:ext cx="205383" cy="20574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/>
          <p:nvPr/>
        </p:nvSpPr>
        <p:spPr>
          <a:xfrm>
            <a:off x="5234583" y="1668763"/>
            <a:ext cx="2076376" cy="308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620"/>
              <a:buFont typeface="Noto Sans"/>
              <a:buNone/>
            </a:pPr>
            <a:r>
              <a:rPr b="1" lang="en-US" sz="162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Chamada para Ação</a:t>
            </a:r>
            <a:endParaRPr sz="1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4943475" y="2148818"/>
            <a:ext cx="3043238" cy="713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170"/>
              <a:buFont typeface="Noto Sans"/>
              <a:buNone/>
            </a:pPr>
            <a:r>
              <a:rPr b="1" lang="en-US" sz="117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"Vamos conversar sobre como podemos transformar a gestão fiscal da sua empresa."</a:t>
            </a:r>
            <a:endParaRPr sz="1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4943475" y="3090676"/>
            <a:ext cx="2971800" cy="1177268"/>
          </a:xfrm>
          <a:prstGeom prst="rect">
            <a:avLst/>
          </a:prstGeom>
          <a:solidFill>
            <a:srgbClr val="764B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9" name="Google Shape;189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26078" y="3299631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/>
          <p:nvPr/>
        </p:nvSpPr>
        <p:spPr>
          <a:xfrm>
            <a:off x="5920746" y="3271056"/>
            <a:ext cx="1283336" cy="187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Noto Sans"/>
              <a:buNone/>
            </a:pPr>
            <a:r>
              <a:rPr b="1" lang="en-US" sz="108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Entre em Contato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5745668" y="3589288"/>
            <a:ext cx="490240" cy="15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"/>
              <a:buNone/>
            </a:pPr>
            <a:r>
              <a:rPr b="1"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Equipe: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6164470" y="3589288"/>
            <a:ext cx="1020021" cy="15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"/>
              <a:buNone/>
            </a:pPr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ge-i2a2-maverick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5393922" y="3760738"/>
            <a:ext cx="419026" cy="15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"/>
              <a:buNone/>
            </a:pPr>
            <a:r>
              <a:rPr b="1"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Email: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5741510" y="3760738"/>
            <a:ext cx="1794756" cy="15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"/>
              <a:buNone/>
            </a:pPr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contato@ge-i2a2-maverick.com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5496027" y="3932188"/>
            <a:ext cx="729137" cy="15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"/>
              <a:buNone/>
            </a:pPr>
            <a:r>
              <a:rPr b="1"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Transforme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6153727" y="3932188"/>
            <a:ext cx="1280406" cy="15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"/>
              <a:buNone/>
            </a:pPr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sua gestão fiscal hoje!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