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84" r:id="rId2"/>
    <p:sldMasterId id="2147483712" r:id="rId3"/>
    <p:sldMasterId id="2147483686" r:id="rId4"/>
  </p:sldMasterIdLst>
  <p:notesMasterIdLst>
    <p:notesMasterId r:id="rId35"/>
  </p:notesMasterIdLst>
  <p:sldIdLst>
    <p:sldId id="275" r:id="rId5"/>
    <p:sldId id="468" r:id="rId6"/>
    <p:sldId id="476" r:id="rId7"/>
    <p:sldId id="483" r:id="rId8"/>
    <p:sldId id="499" r:id="rId9"/>
    <p:sldId id="478" r:id="rId10"/>
    <p:sldId id="477" r:id="rId11"/>
    <p:sldId id="474" r:id="rId12"/>
    <p:sldId id="479" r:id="rId13"/>
    <p:sldId id="471" r:id="rId14"/>
    <p:sldId id="481" r:id="rId15"/>
    <p:sldId id="482" r:id="rId16"/>
    <p:sldId id="498" r:id="rId17"/>
    <p:sldId id="469" r:id="rId18"/>
    <p:sldId id="484" r:id="rId19"/>
    <p:sldId id="486" r:id="rId20"/>
    <p:sldId id="487" r:id="rId21"/>
    <p:sldId id="485" r:id="rId22"/>
    <p:sldId id="489" r:id="rId23"/>
    <p:sldId id="490" r:id="rId24"/>
    <p:sldId id="501" r:id="rId25"/>
    <p:sldId id="491" r:id="rId26"/>
    <p:sldId id="492" r:id="rId27"/>
    <p:sldId id="493" r:id="rId28"/>
    <p:sldId id="494" r:id="rId29"/>
    <p:sldId id="495" r:id="rId30"/>
    <p:sldId id="496" r:id="rId31"/>
    <p:sldId id="497" r:id="rId32"/>
    <p:sldId id="502" r:id="rId33"/>
    <p:sldId id="276" r:id="rId3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g Kunming [楊坤明]" initials="YK[" lastIdx="1" clrIdx="0">
    <p:extLst>
      <p:ext uri="{19B8F6BF-5375-455C-9EA6-DF929625EA0E}">
        <p15:presenceInfo xmlns:p15="http://schemas.microsoft.com/office/powerpoint/2012/main" userId="S::chrisyang@realtek-sg.com::e5e2baa7-6c2b-4468-9887-62e833e8899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DB"/>
    <a:srgbClr val="EFF8EB"/>
    <a:srgbClr val="D9D9D9"/>
    <a:srgbClr val="F2F2F2"/>
    <a:srgbClr val="7695B2"/>
    <a:srgbClr val="1D6295"/>
    <a:srgbClr val="1962BD"/>
    <a:srgbClr val="FFFF00"/>
    <a:srgbClr val="0F6F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114" y="9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4F05B3-FD70-4CD3-B6C6-1B336E094DEB}" type="datetimeFigureOut">
              <a:rPr lang="zh-TW" altLang="en-US" smtClean="0"/>
              <a:t>2022/10/3</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D04DFD-51AD-476B-8CB7-051DB3600289}" type="slidenum">
              <a:rPr lang="zh-TW" altLang="en-US" smtClean="0"/>
              <a:t>‹#›</a:t>
            </a:fld>
            <a:endParaRPr lang="zh-TW" altLang="en-US"/>
          </a:p>
        </p:txBody>
      </p:sp>
    </p:spTree>
    <p:extLst>
      <p:ext uri="{BB962C8B-B14F-4D97-AF65-F5344CB8AC3E}">
        <p14:creationId xmlns:p14="http://schemas.microsoft.com/office/powerpoint/2010/main" val="2927647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2D04DFD-51AD-476B-8CB7-051DB3600289}" type="slidenum">
              <a:rPr lang="zh-TW" altLang="en-US" smtClean="0"/>
              <a:t>1</a:t>
            </a:fld>
            <a:endParaRPr lang="zh-TW" altLang="en-US"/>
          </a:p>
        </p:txBody>
      </p:sp>
    </p:spTree>
    <p:extLst>
      <p:ext uri="{BB962C8B-B14F-4D97-AF65-F5344CB8AC3E}">
        <p14:creationId xmlns:p14="http://schemas.microsoft.com/office/powerpoint/2010/main" val="3988115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46038-A84A-4F53-8E79-0B5311200631}" type="slidenum">
              <a:rPr lang="zh-CN" altLang="en-US" smtClean="0"/>
              <a:t>12</a:t>
            </a:fld>
            <a:endParaRPr lang="zh-CN" altLang="en-US"/>
          </a:p>
        </p:txBody>
      </p:sp>
    </p:spTree>
    <p:extLst>
      <p:ext uri="{BB962C8B-B14F-4D97-AF65-F5344CB8AC3E}">
        <p14:creationId xmlns:p14="http://schemas.microsoft.com/office/powerpoint/2010/main" val="2727965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46038-A84A-4F53-8E79-0B5311200631}" type="slidenum">
              <a:rPr lang="zh-CN" altLang="en-US" smtClean="0"/>
              <a:t>14</a:t>
            </a:fld>
            <a:endParaRPr lang="zh-CN" altLang="en-US"/>
          </a:p>
        </p:txBody>
      </p:sp>
    </p:spTree>
    <p:extLst>
      <p:ext uri="{BB962C8B-B14F-4D97-AF65-F5344CB8AC3E}">
        <p14:creationId xmlns:p14="http://schemas.microsoft.com/office/powerpoint/2010/main" val="3130855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46038-A84A-4F53-8E79-0B5311200631}" type="slidenum">
              <a:rPr lang="zh-CN" altLang="en-US" smtClean="0"/>
              <a:t>2</a:t>
            </a:fld>
            <a:endParaRPr lang="zh-CN" altLang="en-US"/>
          </a:p>
        </p:txBody>
      </p:sp>
    </p:spTree>
    <p:extLst>
      <p:ext uri="{BB962C8B-B14F-4D97-AF65-F5344CB8AC3E}">
        <p14:creationId xmlns:p14="http://schemas.microsoft.com/office/powerpoint/2010/main" val="223020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46038-A84A-4F53-8E79-0B5311200631}" type="slidenum">
              <a:rPr lang="zh-CN" altLang="en-US" smtClean="0"/>
              <a:t>3</a:t>
            </a:fld>
            <a:endParaRPr lang="zh-CN" altLang="en-US"/>
          </a:p>
        </p:txBody>
      </p:sp>
    </p:spTree>
    <p:extLst>
      <p:ext uri="{BB962C8B-B14F-4D97-AF65-F5344CB8AC3E}">
        <p14:creationId xmlns:p14="http://schemas.microsoft.com/office/powerpoint/2010/main" val="5141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46038-A84A-4F53-8E79-0B5311200631}" type="slidenum">
              <a:rPr lang="zh-CN" altLang="en-US" smtClean="0"/>
              <a:t>6</a:t>
            </a:fld>
            <a:endParaRPr lang="zh-CN" altLang="en-US"/>
          </a:p>
        </p:txBody>
      </p:sp>
    </p:spTree>
    <p:extLst>
      <p:ext uri="{BB962C8B-B14F-4D97-AF65-F5344CB8AC3E}">
        <p14:creationId xmlns:p14="http://schemas.microsoft.com/office/powerpoint/2010/main" val="2283186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46038-A84A-4F53-8E79-0B5311200631}" type="slidenum">
              <a:rPr lang="zh-CN" altLang="en-US" smtClean="0"/>
              <a:t>7</a:t>
            </a:fld>
            <a:endParaRPr lang="zh-CN" altLang="en-US"/>
          </a:p>
        </p:txBody>
      </p:sp>
    </p:spTree>
    <p:extLst>
      <p:ext uri="{BB962C8B-B14F-4D97-AF65-F5344CB8AC3E}">
        <p14:creationId xmlns:p14="http://schemas.microsoft.com/office/powerpoint/2010/main" val="3935639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46038-A84A-4F53-8E79-0B5311200631}" type="slidenum">
              <a:rPr lang="zh-CN" altLang="en-US" smtClean="0"/>
              <a:t>8</a:t>
            </a:fld>
            <a:endParaRPr lang="zh-CN" altLang="en-US"/>
          </a:p>
        </p:txBody>
      </p:sp>
    </p:spTree>
    <p:extLst>
      <p:ext uri="{BB962C8B-B14F-4D97-AF65-F5344CB8AC3E}">
        <p14:creationId xmlns:p14="http://schemas.microsoft.com/office/powerpoint/2010/main" val="1922800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46038-A84A-4F53-8E79-0B5311200631}" type="slidenum">
              <a:rPr lang="zh-CN" altLang="en-US" smtClean="0"/>
              <a:t>9</a:t>
            </a:fld>
            <a:endParaRPr lang="zh-CN" altLang="en-US"/>
          </a:p>
        </p:txBody>
      </p:sp>
    </p:spTree>
    <p:extLst>
      <p:ext uri="{BB962C8B-B14F-4D97-AF65-F5344CB8AC3E}">
        <p14:creationId xmlns:p14="http://schemas.microsoft.com/office/powerpoint/2010/main" val="356372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46038-A84A-4F53-8E79-0B5311200631}" type="slidenum">
              <a:rPr lang="zh-CN" altLang="en-US" smtClean="0"/>
              <a:t>10</a:t>
            </a:fld>
            <a:endParaRPr lang="zh-CN" altLang="en-US"/>
          </a:p>
        </p:txBody>
      </p:sp>
    </p:spTree>
    <p:extLst>
      <p:ext uri="{BB962C8B-B14F-4D97-AF65-F5344CB8AC3E}">
        <p14:creationId xmlns:p14="http://schemas.microsoft.com/office/powerpoint/2010/main" val="4176135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46038-A84A-4F53-8E79-0B5311200631}" type="slidenum">
              <a:rPr lang="zh-CN" altLang="en-US" smtClean="0"/>
              <a:t>11</a:t>
            </a:fld>
            <a:endParaRPr lang="zh-CN" altLang="en-US"/>
          </a:p>
        </p:txBody>
      </p:sp>
    </p:spTree>
    <p:extLst>
      <p:ext uri="{BB962C8B-B14F-4D97-AF65-F5344CB8AC3E}">
        <p14:creationId xmlns:p14="http://schemas.microsoft.com/office/powerpoint/2010/main" val="1073044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hasCustomPrompt="1"/>
          </p:nvPr>
        </p:nvSpPr>
        <p:spPr>
          <a:xfrm>
            <a:off x="1524000" y="765313"/>
            <a:ext cx="9144000" cy="863191"/>
          </a:xfrm>
          <a:prstGeom prst="rect">
            <a:avLst/>
          </a:prstGeom>
        </p:spPr>
        <p:txBody>
          <a:bodyPr anchor="b">
            <a:normAutofit/>
          </a:bodyPr>
          <a:lstStyle>
            <a:lvl1pPr algn="ctr">
              <a:defRPr sz="4000" b="1">
                <a:solidFill>
                  <a:schemeClr val="accent3">
                    <a:lumMod val="50000"/>
                  </a:schemeClr>
                </a:solidFill>
                <a:latin typeface="Tahoma" panose="020B0604030504040204" pitchFamily="34" charset="0"/>
                <a:ea typeface="微軟正黑體" panose="020B0604030504040204" pitchFamily="34" charset="-120"/>
                <a:cs typeface="Tahoma" panose="020B0604030504040204" pitchFamily="34" charset="0"/>
              </a:defRPr>
            </a:lvl1pPr>
          </a:lstStyle>
          <a:p>
            <a:r>
              <a:rPr lang="zh-TW" altLang="en-US"/>
              <a:t>字體</a:t>
            </a:r>
            <a:r>
              <a:rPr lang="en-US" altLang="zh-TW"/>
              <a:t>:TAHOMA</a:t>
            </a:r>
            <a:endParaRPr lang="zh-TW" altLang="en-US"/>
          </a:p>
        </p:txBody>
      </p:sp>
      <p:sp>
        <p:nvSpPr>
          <p:cNvPr id="3" name="副標題 2"/>
          <p:cNvSpPr>
            <a:spLocks noGrp="1"/>
          </p:cNvSpPr>
          <p:nvPr>
            <p:ph type="subTitle" idx="1" hasCustomPrompt="1"/>
          </p:nvPr>
        </p:nvSpPr>
        <p:spPr>
          <a:xfrm>
            <a:off x="1524000" y="1851616"/>
            <a:ext cx="9144000" cy="473573"/>
          </a:xfrm>
          <a:prstGeom prst="rect">
            <a:avLst/>
          </a:prstGeom>
        </p:spPr>
        <p:txBody>
          <a:bodyPr>
            <a:normAutofit/>
          </a:bodyPr>
          <a:lstStyle>
            <a:lvl1pPr marL="0" indent="0" algn="ctr">
              <a:buNone/>
              <a:defRPr sz="2400" baseline="0">
                <a:solidFill>
                  <a:schemeClr val="accent3">
                    <a:lumMod val="50000"/>
                  </a:schemeClr>
                </a:solidFill>
                <a:latin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Date/ Unit /Name</a:t>
            </a:r>
            <a:endParaRPr lang="zh-TW" altLang="en-US"/>
          </a:p>
        </p:txBody>
      </p:sp>
    </p:spTree>
    <p:extLst>
      <p:ext uri="{BB962C8B-B14F-4D97-AF65-F5344CB8AC3E}">
        <p14:creationId xmlns:p14="http://schemas.microsoft.com/office/powerpoint/2010/main" val="3976479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06C69B42-6376-4684-BFC6-E62BD58F4810}" type="datetimeFigureOut">
              <a:rPr lang="zh-TW" altLang="en-US" smtClean="0"/>
              <a:t>2022/10/3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85F63DF-DFA1-4A93-B9EB-70CB64274DE4}" type="slidenum">
              <a:rPr lang="zh-TW" altLang="en-US" smtClean="0"/>
              <a:t>‹#›</a:t>
            </a:fld>
            <a:endParaRPr lang="zh-TW" altLang="en-US"/>
          </a:p>
        </p:txBody>
      </p:sp>
    </p:spTree>
    <p:extLst>
      <p:ext uri="{BB962C8B-B14F-4D97-AF65-F5344CB8AC3E}">
        <p14:creationId xmlns:p14="http://schemas.microsoft.com/office/powerpoint/2010/main" val="3844685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06C69B42-6376-4684-BFC6-E62BD58F4810}" type="datetimeFigureOut">
              <a:rPr lang="zh-TW" altLang="en-US" smtClean="0"/>
              <a:t>2022/10/3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85F63DF-DFA1-4A93-B9EB-70CB64274DE4}" type="slidenum">
              <a:rPr lang="zh-TW" altLang="en-US" smtClean="0"/>
              <a:t>‹#›</a:t>
            </a:fld>
            <a:endParaRPr lang="zh-TW" altLang="en-US"/>
          </a:p>
        </p:txBody>
      </p:sp>
    </p:spTree>
    <p:extLst>
      <p:ext uri="{BB962C8B-B14F-4D97-AF65-F5344CB8AC3E}">
        <p14:creationId xmlns:p14="http://schemas.microsoft.com/office/powerpoint/2010/main" val="1244821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06C69B42-6376-4684-BFC6-E62BD58F4810}" type="datetimeFigureOut">
              <a:rPr lang="zh-TW" altLang="en-US" smtClean="0"/>
              <a:t>2022/10/3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385F63DF-DFA1-4A93-B9EB-70CB64274DE4}" type="slidenum">
              <a:rPr lang="zh-TW" altLang="en-US" smtClean="0"/>
              <a:t>‹#›</a:t>
            </a:fld>
            <a:endParaRPr lang="zh-TW" altLang="en-US"/>
          </a:p>
        </p:txBody>
      </p:sp>
    </p:spTree>
    <p:extLst>
      <p:ext uri="{BB962C8B-B14F-4D97-AF65-F5344CB8AC3E}">
        <p14:creationId xmlns:p14="http://schemas.microsoft.com/office/powerpoint/2010/main" val="294905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06C69B42-6376-4684-BFC6-E62BD58F4810}" type="datetimeFigureOut">
              <a:rPr lang="zh-TW" altLang="en-US" smtClean="0"/>
              <a:t>2022/10/3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385F63DF-DFA1-4A93-B9EB-70CB64274DE4}" type="slidenum">
              <a:rPr lang="zh-TW" altLang="en-US" smtClean="0"/>
              <a:t>‹#›</a:t>
            </a:fld>
            <a:endParaRPr lang="zh-TW" altLang="en-US"/>
          </a:p>
        </p:txBody>
      </p:sp>
    </p:spTree>
    <p:extLst>
      <p:ext uri="{BB962C8B-B14F-4D97-AF65-F5344CB8AC3E}">
        <p14:creationId xmlns:p14="http://schemas.microsoft.com/office/powerpoint/2010/main" val="1396743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6C69B42-6376-4684-BFC6-E62BD58F4810}" type="datetimeFigureOut">
              <a:rPr lang="zh-TW" altLang="en-US" smtClean="0"/>
              <a:t>2022/10/3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385F63DF-DFA1-4A93-B9EB-70CB64274DE4}" type="slidenum">
              <a:rPr lang="zh-TW" altLang="en-US" smtClean="0"/>
              <a:t>‹#›</a:t>
            </a:fld>
            <a:endParaRPr lang="zh-TW" altLang="en-US"/>
          </a:p>
        </p:txBody>
      </p:sp>
    </p:spTree>
    <p:extLst>
      <p:ext uri="{BB962C8B-B14F-4D97-AF65-F5344CB8AC3E}">
        <p14:creationId xmlns:p14="http://schemas.microsoft.com/office/powerpoint/2010/main" val="2298910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6C69B42-6376-4684-BFC6-E62BD58F4810}" type="datetimeFigureOut">
              <a:rPr lang="zh-TW" altLang="en-US" smtClean="0"/>
              <a:t>2022/10/3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85F63DF-DFA1-4A93-B9EB-70CB64274DE4}" type="slidenum">
              <a:rPr lang="zh-TW" altLang="en-US" smtClean="0"/>
              <a:t>‹#›</a:t>
            </a:fld>
            <a:endParaRPr lang="zh-TW" altLang="en-US"/>
          </a:p>
        </p:txBody>
      </p:sp>
    </p:spTree>
    <p:extLst>
      <p:ext uri="{BB962C8B-B14F-4D97-AF65-F5344CB8AC3E}">
        <p14:creationId xmlns:p14="http://schemas.microsoft.com/office/powerpoint/2010/main" val="394026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6C69B42-6376-4684-BFC6-E62BD58F4810}" type="datetimeFigureOut">
              <a:rPr lang="zh-TW" altLang="en-US" smtClean="0"/>
              <a:t>2022/10/3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85F63DF-DFA1-4A93-B9EB-70CB64274DE4}" type="slidenum">
              <a:rPr lang="zh-TW" altLang="en-US" smtClean="0"/>
              <a:t>‹#›</a:t>
            </a:fld>
            <a:endParaRPr lang="zh-TW" altLang="en-US"/>
          </a:p>
        </p:txBody>
      </p:sp>
    </p:spTree>
    <p:extLst>
      <p:ext uri="{BB962C8B-B14F-4D97-AF65-F5344CB8AC3E}">
        <p14:creationId xmlns:p14="http://schemas.microsoft.com/office/powerpoint/2010/main" val="139400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6C69B42-6376-4684-BFC6-E62BD58F4810}" type="datetimeFigureOut">
              <a:rPr lang="zh-TW" altLang="en-US" smtClean="0"/>
              <a:t>2022/10/3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85F63DF-DFA1-4A93-B9EB-70CB64274DE4}" type="slidenum">
              <a:rPr lang="zh-TW" altLang="en-US" smtClean="0"/>
              <a:t>‹#›</a:t>
            </a:fld>
            <a:endParaRPr lang="zh-TW" altLang="en-US"/>
          </a:p>
        </p:txBody>
      </p:sp>
    </p:spTree>
    <p:extLst>
      <p:ext uri="{BB962C8B-B14F-4D97-AF65-F5344CB8AC3E}">
        <p14:creationId xmlns:p14="http://schemas.microsoft.com/office/powerpoint/2010/main" val="2849329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6C69B42-6376-4684-BFC6-E62BD58F4810}" type="datetimeFigureOut">
              <a:rPr lang="zh-TW" altLang="en-US" smtClean="0"/>
              <a:t>2022/10/3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85F63DF-DFA1-4A93-B9EB-70CB64274DE4}" type="slidenum">
              <a:rPr lang="zh-TW" altLang="en-US" smtClean="0"/>
              <a:t>‹#›</a:t>
            </a:fld>
            <a:endParaRPr lang="zh-TW" altLang="en-US"/>
          </a:p>
        </p:txBody>
      </p:sp>
    </p:spTree>
    <p:extLst>
      <p:ext uri="{BB962C8B-B14F-4D97-AF65-F5344CB8AC3E}">
        <p14:creationId xmlns:p14="http://schemas.microsoft.com/office/powerpoint/2010/main" val="2556603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1" y="1719355"/>
            <a:ext cx="12191999" cy="610236"/>
          </a:xfrm>
          <a:prstGeom prst="rect">
            <a:avLst/>
          </a:prstGeom>
        </p:spPr>
        <p:txBody>
          <a:bodyPr/>
          <a:lstStyle>
            <a:lvl1pPr algn="ctr">
              <a:defRPr b="0">
                <a:solidFill>
                  <a:schemeClr val="accent3">
                    <a:lumMod val="50000"/>
                  </a:schemeClr>
                </a:solidFill>
                <a:latin typeface="Tahoma" panose="020B0604030504040204" pitchFamily="34" charset="0"/>
                <a:ea typeface="微軟正黑體" panose="020B0604030504040204" pitchFamily="34" charset="-120"/>
                <a:cs typeface="Tahoma" panose="020B0604030504040204" pitchFamily="34" charset="0"/>
              </a:defRPr>
            </a:lvl1pPr>
          </a:lstStyle>
          <a:p>
            <a:r>
              <a:rPr lang="zh-TW" altLang="en-US"/>
              <a:t>字體</a:t>
            </a:r>
            <a:r>
              <a:rPr lang="en-US" altLang="zh-TW"/>
              <a:t>:Tahoma</a:t>
            </a:r>
            <a:endParaRPr lang="zh-TW" altLang="en-US"/>
          </a:p>
        </p:txBody>
      </p:sp>
      <p:sp>
        <p:nvSpPr>
          <p:cNvPr id="4" name="文字版面配置區 3"/>
          <p:cNvSpPr>
            <a:spLocks noGrp="1"/>
          </p:cNvSpPr>
          <p:nvPr>
            <p:ph type="body" sz="quarter" idx="10" hasCustomPrompt="1"/>
          </p:nvPr>
        </p:nvSpPr>
        <p:spPr>
          <a:xfrm>
            <a:off x="1" y="2450237"/>
            <a:ext cx="12251185" cy="912105"/>
          </a:xfrm>
          <a:prstGeom prst="rect">
            <a:avLst/>
          </a:prstGeom>
        </p:spPr>
        <p:txBody>
          <a:bodyPr/>
          <a:lstStyle>
            <a:lvl1pPr marL="0" indent="0" algn="ctr">
              <a:buNone/>
              <a:defRPr b="0">
                <a:solidFill>
                  <a:schemeClr val="accent3">
                    <a:lumMod val="50000"/>
                  </a:schemeClr>
                </a:solidFill>
                <a:latin typeface="Tahoma" panose="020B0604030504040204" pitchFamily="34" charset="0"/>
                <a:ea typeface="微軟正黑體" panose="020B0604030504040204" pitchFamily="34" charset="-120"/>
                <a:cs typeface="Tahoma" panose="020B0604030504040204" pitchFamily="34" charset="0"/>
              </a:defRPr>
            </a:lvl1pPr>
            <a:lvl2pPr algn="ctr">
              <a:defRPr/>
            </a:lvl2pPr>
            <a:lvl3pPr algn="ctr">
              <a:defRPr/>
            </a:lvl3pPr>
            <a:lvl4pPr algn="ctr">
              <a:defRPr/>
            </a:lvl4pPr>
            <a:lvl5pPr algn="ctr">
              <a:defRPr/>
            </a:lvl5pPr>
          </a:lstStyle>
          <a:p>
            <a:pPr lvl="0"/>
            <a:r>
              <a:rPr lang="en-US" altLang="zh-TW"/>
              <a:t>Date/Information</a:t>
            </a:r>
            <a:endParaRPr lang="zh-TW" altLang="en-US"/>
          </a:p>
        </p:txBody>
      </p:sp>
    </p:spTree>
    <p:extLst>
      <p:ext uri="{BB962C8B-B14F-4D97-AF65-F5344CB8AC3E}">
        <p14:creationId xmlns:p14="http://schemas.microsoft.com/office/powerpoint/2010/main" val="2610105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標題投影片">
    <p:spTree>
      <p:nvGrpSpPr>
        <p:cNvPr id="1" name=""/>
        <p:cNvGrpSpPr/>
        <p:nvPr/>
      </p:nvGrpSpPr>
      <p:grpSpPr>
        <a:xfrm>
          <a:off x="0" y="0"/>
          <a:ext cx="0" cy="0"/>
          <a:chOff x="0" y="0"/>
          <a:chExt cx="0" cy="0"/>
        </a:xfrm>
      </p:grpSpPr>
      <p:sp>
        <p:nvSpPr>
          <p:cNvPr id="2" name="標題 1"/>
          <p:cNvSpPr>
            <a:spLocks noGrp="1"/>
          </p:cNvSpPr>
          <p:nvPr>
            <p:ph type="ctrTitle" hasCustomPrompt="1"/>
          </p:nvPr>
        </p:nvSpPr>
        <p:spPr>
          <a:xfrm>
            <a:off x="838200" y="783772"/>
            <a:ext cx="9144000" cy="1432334"/>
          </a:xfrm>
          <a:prstGeom prst="rect">
            <a:avLst/>
          </a:prstGeom>
        </p:spPr>
        <p:txBody>
          <a:bodyPr anchor="b">
            <a:noAutofit/>
          </a:bodyPr>
          <a:lstStyle>
            <a:lvl1pPr algn="l">
              <a:defRPr sz="4400" b="1">
                <a:solidFill>
                  <a:schemeClr val="accent3">
                    <a:lumMod val="50000"/>
                  </a:schemeClr>
                </a:solidFill>
                <a:latin typeface="Tahoma" panose="020B0604030504040204" pitchFamily="34" charset="0"/>
                <a:ea typeface="微軟正黑體" panose="020B0604030504040204" pitchFamily="34" charset="-120"/>
                <a:cs typeface="Tahoma" panose="020B0604030504040204" pitchFamily="34" charset="0"/>
              </a:defRPr>
            </a:lvl1pPr>
          </a:lstStyle>
          <a:p>
            <a:r>
              <a:rPr lang="zh-TW" altLang="en-US"/>
              <a:t>字體</a:t>
            </a:r>
            <a:r>
              <a:rPr lang="en-US" altLang="zh-TW"/>
              <a:t>:TAHOMA</a:t>
            </a:r>
            <a:br>
              <a:rPr lang="en-US" altLang="zh-TW"/>
            </a:br>
            <a:r>
              <a:rPr lang="zh-TW" altLang="en-US"/>
              <a:t>第二行</a:t>
            </a:r>
          </a:p>
        </p:txBody>
      </p:sp>
      <p:sp>
        <p:nvSpPr>
          <p:cNvPr id="3" name="副標題 2"/>
          <p:cNvSpPr>
            <a:spLocks noGrp="1"/>
          </p:cNvSpPr>
          <p:nvPr>
            <p:ph type="subTitle" idx="1" hasCustomPrompt="1"/>
          </p:nvPr>
        </p:nvSpPr>
        <p:spPr>
          <a:xfrm>
            <a:off x="870857" y="2478633"/>
            <a:ext cx="4238171" cy="560659"/>
          </a:xfrm>
          <a:prstGeom prst="rect">
            <a:avLst/>
          </a:prstGeom>
        </p:spPr>
        <p:txBody>
          <a:bodyPr/>
          <a:lstStyle>
            <a:lvl1pPr marL="0" indent="0" algn="l">
              <a:buNone/>
              <a:defRPr sz="2400">
                <a:solidFill>
                  <a:schemeClr val="accent3">
                    <a:lumMod val="50000"/>
                  </a:schemeClr>
                </a:solidFill>
                <a:latin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Date / Name/Unit</a:t>
            </a:r>
            <a:endParaRPr lang="zh-TW" altLang="en-US"/>
          </a:p>
        </p:txBody>
      </p:sp>
    </p:spTree>
    <p:extLst>
      <p:ext uri="{BB962C8B-B14F-4D97-AF65-F5344CB8AC3E}">
        <p14:creationId xmlns:p14="http://schemas.microsoft.com/office/powerpoint/2010/main" val="1642318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baseline="0">
                <a:solidFill>
                  <a:srgbClr val="425263"/>
                </a:solidFill>
              </a:defRPr>
            </a:lvl1pPr>
          </a:lstStyle>
          <a:p>
            <a:r>
              <a:rPr lang="en-US" altLang="zh-CN"/>
              <a:t>Tahoma </a:t>
            </a:r>
            <a:r>
              <a:rPr lang="zh-CN" altLang="en-US"/>
              <a:t>单击此处编辑母版标题样式</a:t>
            </a:r>
          </a:p>
        </p:txBody>
      </p:sp>
      <p:sp>
        <p:nvSpPr>
          <p:cNvPr id="3" name="内容占位符 2"/>
          <p:cNvSpPr>
            <a:spLocks noGrp="1"/>
          </p:cNvSpPr>
          <p:nvPr>
            <p:ph idx="1" hasCustomPrompt="1"/>
          </p:nvPr>
        </p:nvSpPr>
        <p:spPr/>
        <p:txBody>
          <a:bodyPr>
            <a:normAutofit/>
          </a:bodyPr>
          <a:lstStyle>
            <a:lvl1pPr marL="228594" indent="-228594">
              <a:buFont typeface="Wingdings" panose="05000000000000000000" pitchFamily="2" charset="2"/>
              <a:buChar char="n"/>
              <a:defRPr sz="2400" b="1" baseline="0">
                <a:solidFill>
                  <a:schemeClr val="tx1">
                    <a:lumMod val="75000"/>
                    <a:lumOff val="25000"/>
                  </a:schemeClr>
                </a:solidFill>
                <a:latin typeface="Tahoma" panose="020B0604030504040204" pitchFamily="34" charset="0"/>
                <a:cs typeface="Tahoma" panose="020B0604030504040204" pitchFamily="34" charset="0"/>
              </a:defRPr>
            </a:lvl1pPr>
            <a:lvl2pPr>
              <a:defRPr sz="2000" b="0">
                <a:solidFill>
                  <a:schemeClr val="tx1">
                    <a:lumMod val="75000"/>
                    <a:lumOff val="25000"/>
                  </a:schemeClr>
                </a:solidFill>
                <a:latin typeface="Tahoma" panose="020B0604030504040204" pitchFamily="34" charset="0"/>
                <a:cs typeface="Tahoma" panose="020B0604030504040204" pitchFamily="34" charset="0"/>
              </a:defRPr>
            </a:lvl2pPr>
            <a:lvl3pPr>
              <a:defRPr sz="1467" b="0">
                <a:solidFill>
                  <a:schemeClr val="tx1">
                    <a:lumMod val="75000"/>
                    <a:lumOff val="25000"/>
                  </a:schemeClr>
                </a:solidFill>
                <a:latin typeface="Tahoma" panose="020B0604030504040204" pitchFamily="34" charset="0"/>
                <a:cs typeface="Tahoma" panose="020B0604030504040204" pitchFamily="34" charset="0"/>
              </a:defRPr>
            </a:lvl3pPr>
            <a:lvl4pPr>
              <a:defRPr sz="1067" b="0">
                <a:solidFill>
                  <a:schemeClr val="tx1">
                    <a:lumMod val="75000"/>
                    <a:lumOff val="25000"/>
                  </a:schemeClr>
                </a:solidFill>
                <a:latin typeface="Tahoma" panose="020B0604030504040204" pitchFamily="34" charset="0"/>
                <a:cs typeface="Tahoma" panose="020B0604030504040204" pitchFamily="34" charset="0"/>
              </a:defRPr>
            </a:lvl4pPr>
            <a:lvl5pPr>
              <a:defRPr sz="1067" b="0">
                <a:solidFill>
                  <a:schemeClr val="tx1">
                    <a:lumMod val="75000"/>
                    <a:lumOff val="25000"/>
                  </a:schemeClr>
                </a:solidFill>
                <a:latin typeface="Tahoma" panose="020B0604030504040204" pitchFamily="34" charset="0"/>
                <a:cs typeface="Tahoma" panose="020B0604030504040204" pitchFamily="34" charset="0"/>
              </a:defRPr>
            </a:lvl5pPr>
          </a:lstStyle>
          <a:p>
            <a:pPr lvl="0"/>
            <a:r>
              <a:rPr lang="en-US" altLang="zh-CN"/>
              <a:t> Sample </a:t>
            </a:r>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lIns="68580" tIns="34290" rIns="68580" bIns="34290"/>
          <a:lstStyle/>
          <a:p>
            <a:endParaRPr lang="zh-CN" altLang="en-US"/>
          </a:p>
        </p:txBody>
      </p:sp>
      <p:sp>
        <p:nvSpPr>
          <p:cNvPr id="5" name="页脚占位符 4"/>
          <p:cNvSpPr>
            <a:spLocks noGrp="1"/>
          </p:cNvSpPr>
          <p:nvPr>
            <p:ph type="ftr" sz="quarter" idx="11"/>
          </p:nvPr>
        </p:nvSpPr>
        <p:spPr/>
        <p:txBody>
          <a:bodyPr lIns="68580" tIns="34290" rIns="68580" bIns="34290"/>
          <a:lstStyle/>
          <a:p>
            <a:endParaRPr lang="zh-CN" altLang="en-US"/>
          </a:p>
        </p:txBody>
      </p:sp>
      <p:sp>
        <p:nvSpPr>
          <p:cNvPr id="6" name="灯片编号占位符 5"/>
          <p:cNvSpPr>
            <a:spLocks noGrp="1"/>
          </p:cNvSpPr>
          <p:nvPr>
            <p:ph type="sldNum" sz="quarter" idx="12"/>
          </p:nvPr>
        </p:nvSpPr>
        <p:spPr>
          <a:xfrm>
            <a:off x="11763104" y="6618516"/>
            <a:ext cx="690155" cy="291737"/>
          </a:xfrm>
          <a:prstGeom prst="rect">
            <a:avLst/>
          </a:prstGeom>
        </p:spPr>
        <p:txBody>
          <a:bodyPr lIns="68580" tIns="34290" rIns="68580" bIns="34290"/>
          <a:lstStyle/>
          <a:p>
            <a:fld id="{65443CA4-BA3B-4426-A28E-B9AF634E88AA}" type="slidenum">
              <a:rPr lang="zh-CN" altLang="en-US" smtClean="0"/>
              <a:t>‹#›</a:t>
            </a:fld>
            <a:endParaRPr lang="zh-CN" altLang="en-US"/>
          </a:p>
        </p:txBody>
      </p:sp>
    </p:spTree>
    <p:extLst>
      <p:ext uri="{BB962C8B-B14F-4D97-AF65-F5344CB8AC3E}">
        <p14:creationId xmlns:p14="http://schemas.microsoft.com/office/powerpoint/2010/main" val="41487411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標題及物件">
    <p:spTree>
      <p:nvGrpSpPr>
        <p:cNvPr id="1" name=""/>
        <p:cNvGrpSpPr/>
        <p:nvPr/>
      </p:nvGrpSpPr>
      <p:grpSpPr>
        <a:xfrm>
          <a:off x="0" y="0"/>
          <a:ext cx="0" cy="0"/>
          <a:chOff x="0" y="0"/>
          <a:chExt cx="0" cy="0"/>
        </a:xfrm>
      </p:grpSpPr>
      <p:sp>
        <p:nvSpPr>
          <p:cNvPr id="4" name="標題 1"/>
          <p:cNvSpPr>
            <a:spLocks noGrp="1"/>
          </p:cNvSpPr>
          <p:nvPr>
            <p:ph type="title"/>
          </p:nvPr>
        </p:nvSpPr>
        <p:spPr>
          <a:xfrm>
            <a:off x="838200" y="365125"/>
            <a:ext cx="10515600" cy="1325563"/>
          </a:xfrm>
          <a:prstGeom prst="rect">
            <a:avLst/>
          </a:prstGeom>
        </p:spPr>
        <p:txBody>
          <a:bodyPr/>
          <a:lstStyle/>
          <a:p>
            <a:r>
              <a:rPr lang="zh-TW" altLang="en-US"/>
              <a:t>按一下以編輯母片標題樣式</a:t>
            </a:r>
          </a:p>
        </p:txBody>
      </p:sp>
      <p:sp>
        <p:nvSpPr>
          <p:cNvPr id="6" name="投影片編號版面配置區 5"/>
          <p:cNvSpPr>
            <a:spLocks noGrp="1"/>
          </p:cNvSpPr>
          <p:nvPr>
            <p:ph type="sldNum" sz="quarter" idx="12"/>
          </p:nvPr>
        </p:nvSpPr>
        <p:spPr>
          <a:xfrm>
            <a:off x="1" y="6509062"/>
            <a:ext cx="535259" cy="367991"/>
          </a:xfrm>
          <a:prstGeom prst="rect">
            <a:avLst/>
          </a:prstGeom>
          <a:noFill/>
        </p:spPr>
        <p:txBody>
          <a:bodyPr/>
          <a:lstStyle>
            <a:lvl1pPr>
              <a:defRPr sz="1400" b="1">
                <a:latin typeface="+mj-lt"/>
              </a:defRPr>
            </a:lvl1pPr>
          </a:lstStyle>
          <a:p>
            <a:fld id="{18E5F929-6046-424F-924E-E5B4DC356BE4}" type="slidenum">
              <a:rPr lang="zh-TW" altLang="en-US" smtClean="0"/>
              <a:pPr/>
              <a:t>‹#›</a:t>
            </a:fld>
            <a:endParaRPr lang="zh-TW" altLang="en-US"/>
          </a:p>
        </p:txBody>
      </p:sp>
    </p:spTree>
    <p:extLst>
      <p:ext uri="{BB962C8B-B14F-4D97-AF65-F5344CB8AC3E}">
        <p14:creationId xmlns:p14="http://schemas.microsoft.com/office/powerpoint/2010/main" val="2615602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838200" y="282448"/>
            <a:ext cx="10515600" cy="1325563"/>
          </a:xfrm>
        </p:spPr>
        <p:txBody>
          <a:bodyPr>
            <a:normAutofit/>
          </a:bodyPr>
          <a:lstStyle>
            <a:lvl1pPr algn="ctr">
              <a:defRPr sz="3857">
                <a:latin typeface="Arial" panose="020B0604020202020204" pitchFamily="34" charset="0"/>
                <a:cs typeface="Arial" panose="020B0604020202020204" pitchFamily="34" charset="0"/>
              </a:defRPr>
            </a:lvl1p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fld id="{49D83F5B-4AB2-4199-8A8A-673CEA68BA83}" type="datetimeFigureOut">
              <a:rPr lang="zh-TW" altLang="en-US" smtClean="0"/>
              <a:t>2022/10/3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FA64386-1054-4E9E-A419-C34EC37A20F7}" type="slidenum">
              <a:rPr lang="zh-TW" altLang="en-US" smtClean="0"/>
              <a:t>‹#›</a:t>
            </a:fld>
            <a:endParaRPr lang="zh-TW" altLang="en-US"/>
          </a:p>
        </p:txBody>
      </p:sp>
    </p:spTree>
    <p:extLst>
      <p:ext uri="{BB962C8B-B14F-4D97-AF65-F5344CB8AC3E}">
        <p14:creationId xmlns:p14="http://schemas.microsoft.com/office/powerpoint/2010/main" val="3148983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7" name="副標題 2"/>
          <p:cNvSpPr>
            <a:spLocks noGrp="1"/>
          </p:cNvSpPr>
          <p:nvPr>
            <p:ph type="subTitle" idx="13" hasCustomPrompt="1"/>
          </p:nvPr>
        </p:nvSpPr>
        <p:spPr>
          <a:xfrm>
            <a:off x="1524640" y="1341703"/>
            <a:ext cx="9144000" cy="326352"/>
          </a:xfrm>
        </p:spPr>
        <p:txBody>
          <a:bodyPr>
            <a:normAutofit/>
          </a:bodyPr>
          <a:lstStyle>
            <a:lvl1pPr marL="0" indent="0" algn="ctr">
              <a:buNone/>
              <a:defRPr sz="1467" b="1">
                <a:solidFill>
                  <a:srgbClr val="CB893C"/>
                </a:solidFill>
              </a:defRPr>
            </a:lvl1pPr>
            <a:lvl2pPr marL="207380" indent="0" algn="ctr">
              <a:buNone/>
              <a:defRPr sz="933"/>
            </a:lvl2pPr>
            <a:lvl3pPr marL="414760" indent="0" algn="ctr">
              <a:buNone/>
              <a:defRPr sz="800"/>
            </a:lvl3pPr>
            <a:lvl4pPr marL="622140" indent="0" algn="ctr">
              <a:buNone/>
              <a:defRPr sz="667"/>
            </a:lvl4pPr>
            <a:lvl5pPr marL="829521" indent="0" algn="ctr">
              <a:buNone/>
              <a:defRPr sz="667"/>
            </a:lvl5pPr>
            <a:lvl6pPr marL="1036901" indent="0" algn="ctr">
              <a:buNone/>
              <a:defRPr sz="667"/>
            </a:lvl6pPr>
            <a:lvl7pPr marL="1244280" indent="0" algn="ctr">
              <a:buNone/>
              <a:defRPr sz="667"/>
            </a:lvl7pPr>
            <a:lvl8pPr marL="1451660" indent="0" algn="ctr">
              <a:buNone/>
              <a:defRPr sz="667"/>
            </a:lvl8pPr>
            <a:lvl9pPr marL="1659041" indent="0" algn="ctr">
              <a:buNone/>
              <a:defRPr sz="667"/>
            </a:lvl9pPr>
          </a:lstStyle>
          <a:p>
            <a:r>
              <a:rPr lang="zh-TW" altLang="en-US"/>
              <a:t>請輸入</a:t>
            </a:r>
            <a:r>
              <a:rPr lang="en-US" altLang="zh-TW"/>
              <a:t>IC</a:t>
            </a:r>
            <a:r>
              <a:rPr lang="zh-TW" altLang="en-US"/>
              <a:t>型號</a:t>
            </a:r>
          </a:p>
        </p:txBody>
      </p:sp>
      <p:sp>
        <p:nvSpPr>
          <p:cNvPr id="16" name="內容版面配置區 2"/>
          <p:cNvSpPr>
            <a:spLocks noGrp="1"/>
          </p:cNvSpPr>
          <p:nvPr>
            <p:ph idx="14"/>
          </p:nvPr>
        </p:nvSpPr>
        <p:spPr>
          <a:xfrm>
            <a:off x="838489" y="1975856"/>
            <a:ext cx="10515024" cy="3996616"/>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053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2" name="標題 1"/>
          <p:cNvSpPr>
            <a:spLocks noGrp="1"/>
          </p:cNvSpPr>
          <p:nvPr>
            <p:ph type="ctrTitle" hasCustomPrompt="1"/>
          </p:nvPr>
        </p:nvSpPr>
        <p:spPr>
          <a:xfrm>
            <a:off x="386080" y="338592"/>
            <a:ext cx="5525195" cy="529627"/>
          </a:xfrm>
          <a:prstGeom prst="rect">
            <a:avLst/>
          </a:prstGeom>
        </p:spPr>
        <p:txBody>
          <a:bodyPr anchor="t" anchorCtr="0"/>
          <a:lstStyle>
            <a:lvl1pPr algn="l">
              <a:defRPr sz="3200">
                <a:solidFill>
                  <a:srgbClr val="425263"/>
                </a:solidFill>
                <a:latin typeface="Tahoma" panose="020B0604030504040204" pitchFamily="34" charset="0"/>
                <a:ea typeface="微軟正黑體" panose="020B0604030504040204" pitchFamily="34" charset="-120"/>
                <a:cs typeface="Tahoma" panose="020B0604030504040204" pitchFamily="34" charset="0"/>
              </a:defRPr>
            </a:lvl1pPr>
          </a:lstStyle>
          <a:p>
            <a:r>
              <a:rPr lang="zh-TW" altLang="en-US"/>
              <a:t>標題字體</a:t>
            </a:r>
            <a:r>
              <a:rPr lang="en-US" altLang="zh-TW"/>
              <a:t>:</a:t>
            </a:r>
            <a:r>
              <a:rPr lang="zh-TW" altLang="en-US"/>
              <a:t> </a:t>
            </a:r>
            <a:r>
              <a:rPr lang="en-US" altLang="zh-TW"/>
              <a:t>Tahoma</a:t>
            </a:r>
            <a:r>
              <a:rPr lang="zh-TW" altLang="en-US"/>
              <a:t> </a:t>
            </a:r>
          </a:p>
        </p:txBody>
      </p:sp>
      <p:sp>
        <p:nvSpPr>
          <p:cNvPr id="6" name="投影片編號版面配置區 5"/>
          <p:cNvSpPr>
            <a:spLocks noGrp="1"/>
          </p:cNvSpPr>
          <p:nvPr>
            <p:ph type="sldNum" sz="quarter" idx="12"/>
          </p:nvPr>
        </p:nvSpPr>
        <p:spPr>
          <a:xfrm>
            <a:off x="11687626" y="6607357"/>
            <a:ext cx="550817" cy="249419"/>
          </a:xfrm>
          <a:prstGeom prst="rect">
            <a:avLst/>
          </a:prstGeom>
        </p:spPr>
        <p:txBody>
          <a:bodyPr/>
          <a:lstStyle>
            <a:lvl1pPr algn="ctr">
              <a:defRPr/>
            </a:lvl1pPr>
          </a:lstStyle>
          <a:p>
            <a:fld id="{0B5B4039-CDDE-46DD-8545-0A5633482654}" type="slidenum">
              <a:rPr lang="zh-TW" altLang="en-US" smtClean="0"/>
              <a:pPr/>
              <a:t>‹#›</a:t>
            </a:fld>
            <a:endParaRPr lang="zh-TW" altLang="en-US"/>
          </a:p>
        </p:txBody>
      </p:sp>
      <p:sp>
        <p:nvSpPr>
          <p:cNvPr id="4" name="文字版面配置區 5"/>
          <p:cNvSpPr>
            <a:spLocks noGrp="1"/>
          </p:cNvSpPr>
          <p:nvPr>
            <p:ph idx="1"/>
          </p:nvPr>
        </p:nvSpPr>
        <p:spPr>
          <a:xfrm>
            <a:off x="431800" y="1250223"/>
            <a:ext cx="10515600" cy="4351338"/>
          </a:xfrm>
          <a:prstGeom prst="rect">
            <a:avLst/>
          </a:prstGeom>
        </p:spPr>
        <p:txBody>
          <a:bodyPr vert="horz" lIns="91440" tIns="45720" rIns="91440" bIns="45720" rtlCol="0">
            <a:normAutofit/>
          </a:bodyPr>
          <a:lstStyle/>
          <a:p>
            <a:pPr lvl="0"/>
            <a:r>
              <a:rPr lang="en-US" altLang="zh-TW"/>
              <a:t> FONT/TYPE </a:t>
            </a:r>
            <a:r>
              <a:rPr lang="zh-TW" altLang="en-US"/>
              <a:t>編輯母片文字樣式</a:t>
            </a:r>
          </a:p>
          <a:p>
            <a:pPr lvl="1"/>
            <a:r>
              <a:rPr lang="en-US" altLang="zh-TW"/>
              <a:t>FONT/TYPE</a:t>
            </a:r>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991545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06C69B42-6376-4684-BFC6-E62BD58F4810}" type="datetimeFigureOut">
              <a:rPr lang="zh-TW" altLang="en-US" smtClean="0"/>
              <a:t>2022/10/3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85F63DF-DFA1-4A93-B9EB-70CB64274DE4}" type="slidenum">
              <a:rPr lang="zh-TW" altLang="en-US" smtClean="0"/>
              <a:t>‹#›</a:t>
            </a:fld>
            <a:endParaRPr lang="zh-TW" altLang="en-US"/>
          </a:p>
        </p:txBody>
      </p:sp>
    </p:spTree>
    <p:extLst>
      <p:ext uri="{BB962C8B-B14F-4D97-AF65-F5344CB8AC3E}">
        <p14:creationId xmlns:p14="http://schemas.microsoft.com/office/powerpoint/2010/main" val="432692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6C69B42-6376-4684-BFC6-E62BD58F4810}" type="datetimeFigureOut">
              <a:rPr lang="zh-TW" altLang="en-US" smtClean="0"/>
              <a:t>2022/10/3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85F63DF-DFA1-4A93-B9EB-70CB64274DE4}" type="slidenum">
              <a:rPr lang="zh-TW" altLang="en-US" smtClean="0"/>
              <a:t>‹#›</a:t>
            </a:fld>
            <a:endParaRPr lang="zh-TW" altLang="en-US"/>
          </a:p>
        </p:txBody>
      </p:sp>
    </p:spTree>
    <p:extLst>
      <p:ext uri="{BB962C8B-B14F-4D97-AF65-F5344CB8AC3E}">
        <p14:creationId xmlns:p14="http://schemas.microsoft.com/office/powerpoint/2010/main" val="333296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3.jpe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4.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圖片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516" y="0"/>
            <a:ext cx="12178484" cy="6858000"/>
          </a:xfrm>
          <a:prstGeom prst="rect">
            <a:avLst/>
          </a:prstGeom>
        </p:spPr>
      </p:pic>
      <p:sp>
        <p:nvSpPr>
          <p:cNvPr id="8" name="圆角矩形 20"/>
          <p:cNvSpPr/>
          <p:nvPr userDrawn="1"/>
        </p:nvSpPr>
        <p:spPr>
          <a:xfrm>
            <a:off x="5412799" y="6342597"/>
            <a:ext cx="5856651" cy="163140"/>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900">
                <a:solidFill>
                  <a:schemeClr val="tx1">
                    <a:lumMod val="65000"/>
                    <a:lumOff val="35000"/>
                  </a:schemeClr>
                </a:solidFill>
                <a:latin typeface="Microsoft JhengHei UI" panose="020B0604030504040204" pitchFamily="34" charset="-120"/>
                <a:ea typeface="Microsoft JhengHei UI" panose="020B0604030504040204" pitchFamily="34" charset="-120"/>
                <a:cs typeface="Segoe UI" panose="020B0502040204020203" pitchFamily="34" charset="0"/>
              </a:rPr>
              <a:t>© 2020 Realtek Semiconductor Corp. All rights reserved</a:t>
            </a:r>
            <a:endParaRPr lang="zh-CN" altLang="en-US" sz="900" b="1">
              <a:solidFill>
                <a:schemeClr val="tx1">
                  <a:lumMod val="65000"/>
                  <a:lumOff val="35000"/>
                </a:schemeClr>
              </a:solidFill>
              <a:latin typeface="Microsoft JhengHei UI" panose="020B0604030504040204" pitchFamily="34" charset="-120"/>
              <a:ea typeface="Microsoft JhengHei UI" panose="020B0604030504040204" pitchFamily="34" charset="-120"/>
            </a:endParaRPr>
          </a:p>
        </p:txBody>
      </p:sp>
      <p:sp>
        <p:nvSpPr>
          <p:cNvPr id="9" name="標題版面配置區 8"/>
          <p:cNvSpPr>
            <a:spLocks noGrp="1"/>
          </p:cNvSpPr>
          <p:nvPr>
            <p:ph type="title"/>
          </p:nvPr>
        </p:nvSpPr>
        <p:spPr>
          <a:xfrm>
            <a:off x="838200" y="791846"/>
            <a:ext cx="10515600" cy="1325563"/>
          </a:xfrm>
          <a:prstGeom prst="rect">
            <a:avLst/>
          </a:prstGeom>
        </p:spPr>
        <p:txBody>
          <a:bodyPr vert="horz" lIns="91440" tIns="45720" rIns="91440" bIns="45720" rtlCol="0" anchor="ctr">
            <a:normAutofit/>
          </a:bodyPr>
          <a:lstStyle/>
          <a:p>
            <a:r>
              <a:rPr lang="zh-TW" altLang="en-US"/>
              <a:t>字體</a:t>
            </a:r>
            <a:r>
              <a:rPr lang="en-US" altLang="zh-TW"/>
              <a:t>:TAHOMA</a:t>
            </a:r>
            <a:endParaRPr lang="zh-TW" altLang="en-US"/>
          </a:p>
        </p:txBody>
      </p:sp>
      <p:sp>
        <p:nvSpPr>
          <p:cNvPr id="10" name="文字版面配置區 9"/>
          <p:cNvSpPr>
            <a:spLocks noGrp="1"/>
          </p:cNvSpPr>
          <p:nvPr>
            <p:ph type="body" idx="1"/>
          </p:nvPr>
        </p:nvSpPr>
        <p:spPr>
          <a:xfrm>
            <a:off x="838200" y="1951327"/>
            <a:ext cx="10515600" cy="860173"/>
          </a:xfrm>
          <a:prstGeom prst="rect">
            <a:avLst/>
          </a:prstGeom>
        </p:spPr>
        <p:txBody>
          <a:bodyPr vert="horz" lIns="91440" tIns="45720" rIns="91440" bIns="45720" rtlCol="0">
            <a:normAutofit/>
          </a:bodyPr>
          <a:lstStyle/>
          <a:p>
            <a:pPr lvl="0"/>
            <a:r>
              <a:rPr lang="en-US" altLang="zh-TW"/>
              <a:t>Date/Unit/Name</a:t>
            </a:r>
            <a:endParaRPr lang="zh-TW" altLang="en-US"/>
          </a:p>
        </p:txBody>
      </p:sp>
    </p:spTree>
    <p:extLst>
      <p:ext uri="{BB962C8B-B14F-4D97-AF65-F5344CB8AC3E}">
        <p14:creationId xmlns:p14="http://schemas.microsoft.com/office/powerpoint/2010/main" val="310410032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9" r:id="rId3"/>
    <p:sldLayoutId id="2147483700" r:id="rId4"/>
    <p:sldLayoutId id="2147483701" r:id="rId5"/>
    <p:sldLayoutId id="2147483702" r:id="rId6"/>
  </p:sldLayoutIdLst>
  <p:txStyles>
    <p:titleStyle>
      <a:lvl1pPr algn="ctr" defTabSz="914400" rtl="0" eaLnBrk="1" latinLnBrk="0" hangingPunct="1">
        <a:lnSpc>
          <a:spcPct val="90000"/>
        </a:lnSpc>
        <a:spcBef>
          <a:spcPct val="0"/>
        </a:spcBef>
        <a:buNone/>
        <a:defRPr sz="4400" b="1" kern="1200">
          <a:solidFill>
            <a:schemeClr val="accent3">
              <a:lumMod val="50000"/>
            </a:schemeClr>
          </a:solidFill>
          <a:latin typeface="微軟正黑體" panose="020B0604030504040204" pitchFamily="34" charset="-120"/>
          <a:ea typeface="微軟正黑體" panose="020B0604030504040204" pitchFamily="34" charset="-120"/>
          <a:cs typeface="Tahoma" panose="020B0604030504040204" pitchFamily="34" charset="0"/>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accent3">
              <a:lumMod val="50000"/>
            </a:schemeClr>
          </a:solidFill>
          <a:latin typeface="Tahoma" panose="020B0604030504040204" pitchFamily="34" charset="0"/>
          <a:ea typeface="微軟正黑體" panose="020B0604030504040204" pitchFamily="34" charset="-12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圖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投影片編號版面配置區 5"/>
          <p:cNvSpPr>
            <a:spLocks noGrp="1"/>
          </p:cNvSpPr>
          <p:nvPr>
            <p:ph type="sldNum" sz="quarter" idx="4"/>
          </p:nvPr>
        </p:nvSpPr>
        <p:spPr>
          <a:xfrm>
            <a:off x="11763103" y="6618514"/>
            <a:ext cx="690155" cy="291737"/>
          </a:xfrm>
          <a:prstGeom prst="rect">
            <a:avLst/>
          </a:prstGeom>
        </p:spPr>
        <p:txBody>
          <a:bodyPr/>
          <a:lstStyle>
            <a:lvl1pPr>
              <a:defRPr sz="1200" b="1">
                <a:solidFill>
                  <a:schemeClr val="bg1"/>
                </a:solidFill>
                <a:latin typeface="+mn-lt"/>
              </a:defRPr>
            </a:lvl1pPr>
          </a:lstStyle>
          <a:p>
            <a:fld id="{0B5B4039-CDDE-46DD-8545-0A5633482654}" type="slidenum">
              <a:rPr lang="zh-TW" altLang="en-US" smtClean="0"/>
              <a:pPr/>
              <a:t>‹#›</a:t>
            </a:fld>
            <a:endParaRPr lang="zh-TW" altLang="en-US"/>
          </a:p>
        </p:txBody>
      </p:sp>
      <p:sp>
        <p:nvSpPr>
          <p:cNvPr id="4" name="圆角矩形 20"/>
          <p:cNvSpPr/>
          <p:nvPr userDrawn="1"/>
        </p:nvSpPr>
        <p:spPr>
          <a:xfrm>
            <a:off x="7683534" y="6455374"/>
            <a:ext cx="5856651" cy="163140"/>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900">
                <a:solidFill>
                  <a:schemeClr val="tx1">
                    <a:lumMod val="65000"/>
                    <a:lumOff val="35000"/>
                  </a:schemeClr>
                </a:solidFill>
                <a:latin typeface="Microsoft JhengHei UI" panose="020B0604030504040204" pitchFamily="34" charset="-120"/>
                <a:ea typeface="Microsoft JhengHei UI" panose="020B0604030504040204" pitchFamily="34" charset="-120"/>
                <a:cs typeface="Segoe UI" panose="020B0502040204020203" pitchFamily="34" charset="0"/>
              </a:rPr>
              <a:t>© 2020 Realtek Semiconductor Corp. All rights reserved</a:t>
            </a:r>
            <a:endParaRPr lang="zh-CN" altLang="en-US" sz="900" b="1">
              <a:solidFill>
                <a:schemeClr val="tx1">
                  <a:lumMod val="65000"/>
                  <a:lumOff val="35000"/>
                </a:schemeClr>
              </a:solidFill>
              <a:latin typeface="Microsoft JhengHei UI" panose="020B0604030504040204" pitchFamily="34" charset="-120"/>
              <a:ea typeface="Microsoft JhengHei UI" panose="020B0604030504040204" pitchFamily="34" charset="-120"/>
            </a:endParaRPr>
          </a:p>
        </p:txBody>
      </p:sp>
      <p:sp>
        <p:nvSpPr>
          <p:cNvPr id="5" name="標題版面配置區 4"/>
          <p:cNvSpPr>
            <a:spLocks noGrp="1"/>
          </p:cNvSpPr>
          <p:nvPr>
            <p:ph type="title"/>
          </p:nvPr>
        </p:nvSpPr>
        <p:spPr>
          <a:xfrm>
            <a:off x="431800" y="337412"/>
            <a:ext cx="10515600" cy="575401"/>
          </a:xfrm>
          <a:prstGeom prst="rect">
            <a:avLst/>
          </a:prstGeom>
        </p:spPr>
        <p:txBody>
          <a:bodyPr vert="horz" lIns="91440" tIns="45720" rIns="91440" bIns="45720" rtlCol="0" anchor="t" anchorCtr="0">
            <a:noAutofit/>
          </a:bodyPr>
          <a:lstStyle/>
          <a:p>
            <a:pPr lvl="0"/>
            <a:r>
              <a:rPr lang="zh-TW" altLang="en-US"/>
              <a:t>標題字體</a:t>
            </a:r>
            <a:r>
              <a:rPr lang="en-US" altLang="zh-TW"/>
              <a:t>:</a:t>
            </a:r>
            <a:r>
              <a:rPr lang="zh-TW" altLang="en-US"/>
              <a:t> </a:t>
            </a:r>
            <a:r>
              <a:rPr lang="en-US" altLang="zh-TW"/>
              <a:t>Tahoma</a:t>
            </a:r>
            <a:endParaRPr lang="zh-TW" altLang="en-US"/>
          </a:p>
        </p:txBody>
      </p:sp>
      <p:sp>
        <p:nvSpPr>
          <p:cNvPr id="6" name="文字版面配置區 5"/>
          <p:cNvSpPr>
            <a:spLocks noGrp="1"/>
          </p:cNvSpPr>
          <p:nvPr>
            <p:ph type="body" idx="1"/>
          </p:nvPr>
        </p:nvSpPr>
        <p:spPr>
          <a:xfrm>
            <a:off x="431800" y="1250223"/>
            <a:ext cx="10515600" cy="4351338"/>
          </a:xfrm>
          <a:prstGeom prst="rect">
            <a:avLst/>
          </a:prstGeom>
        </p:spPr>
        <p:txBody>
          <a:bodyPr vert="horz" lIns="91440" tIns="45720" rIns="91440" bIns="45720" rtlCol="0">
            <a:normAutofit/>
          </a:bodyPr>
          <a:lstStyle/>
          <a:p>
            <a:pPr lvl="0"/>
            <a:r>
              <a:rPr lang="en-US" altLang="zh-TW"/>
              <a:t> FONT/TYPE </a:t>
            </a:r>
            <a:r>
              <a:rPr lang="zh-TW" altLang="en-US"/>
              <a:t>編輯母片文字樣式</a:t>
            </a:r>
          </a:p>
          <a:p>
            <a:pPr lvl="1"/>
            <a:r>
              <a:rPr lang="en-US" altLang="zh-TW"/>
              <a:t>FONT/TYPE</a:t>
            </a:r>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83207179"/>
      </p:ext>
    </p:extLst>
  </p:cSld>
  <p:clrMap bg1="lt1" tx1="dk1" bg2="lt2" tx2="dk2" accent1="accent1" accent2="accent2" accent3="accent3" accent4="accent4" accent5="accent5" accent6="accent6" hlink="hlink" folHlink="folHlink"/>
  <p:sldLayoutIdLst>
    <p:sldLayoutId id="2147483685" r:id="rId1"/>
  </p:sldLayoutIdLst>
  <p:hf hdr="0" ftr="0" dt="0"/>
  <p:txStyles>
    <p:titleStyle>
      <a:lvl1pPr algn="l" defTabSz="914400" rtl="0" eaLnBrk="1" latinLnBrk="0" hangingPunct="1">
        <a:lnSpc>
          <a:spcPct val="90000"/>
        </a:lnSpc>
        <a:spcBef>
          <a:spcPct val="0"/>
        </a:spcBef>
        <a:buNone/>
        <a:defRPr lang="zh-TW" altLang="en-US" sz="3200" b="1" kern="1200" dirty="0">
          <a:solidFill>
            <a:srgbClr val="5B636B"/>
          </a:solidFill>
          <a:latin typeface="Tahoma" panose="020B0604030504040204" pitchFamily="34" charset="0"/>
          <a:ea typeface="微軟正黑體" panose="020B0604030504040204" pitchFamily="34" charset="-120"/>
          <a:cs typeface="Tahoma" panose="020B0604030504040204" pitchFamily="34" charset="0"/>
        </a:defRPr>
      </a:lvl1pPr>
    </p:titleStyle>
    <p:bodyStyle>
      <a:lvl1pPr marL="228600" indent="-228600" algn="l" defTabSz="914400" rtl="0" eaLnBrk="1" latinLnBrk="0" hangingPunct="1">
        <a:lnSpc>
          <a:spcPct val="90000"/>
        </a:lnSpc>
        <a:spcBef>
          <a:spcPts val="300"/>
        </a:spcBef>
        <a:spcAft>
          <a:spcPts val="300"/>
        </a:spcAft>
        <a:buFont typeface="Wingdings" panose="05000000000000000000" pitchFamily="2" charset="2"/>
        <a:buChar char="n"/>
        <a:defRPr sz="2400" kern="1200">
          <a:solidFill>
            <a:schemeClr val="tx1">
              <a:lumMod val="85000"/>
              <a:lumOff val="15000"/>
            </a:schemeClr>
          </a:solidFill>
          <a:latin typeface="Tahoma" panose="020B0604030504040204" pitchFamily="34" charset="0"/>
          <a:ea typeface="微軟正黑體" panose="020B0604030504040204" pitchFamily="34" charset="-120"/>
          <a:cs typeface="Tahoma" panose="020B0604030504040204" pitchFamily="34" charset="0"/>
        </a:defRPr>
      </a:lvl1pPr>
      <a:lvl2pPr marL="685800" indent="-228600" algn="l" defTabSz="914400" rtl="0" eaLnBrk="1" latinLnBrk="0" hangingPunct="1">
        <a:lnSpc>
          <a:spcPct val="90000"/>
        </a:lnSpc>
        <a:spcBef>
          <a:spcPts val="300"/>
        </a:spcBef>
        <a:spcAft>
          <a:spcPts val="300"/>
        </a:spcAft>
        <a:buFont typeface="Arial" panose="020B0604020202020204" pitchFamily="34" charset="0"/>
        <a:buChar char="•"/>
        <a:defRPr sz="2000" kern="1200">
          <a:solidFill>
            <a:schemeClr val="tx1">
              <a:lumMod val="85000"/>
              <a:lumOff val="15000"/>
            </a:schemeClr>
          </a:solidFill>
          <a:latin typeface="Tahoma" panose="020B0604030504040204" pitchFamily="34" charset="0"/>
          <a:ea typeface="微軟正黑體" panose="020B0604030504040204" pitchFamily="34" charset="-120"/>
          <a:cs typeface="Tahoma" panose="020B0604030504040204" pitchFamily="34" charset="0"/>
        </a:defRPr>
      </a:lvl2pPr>
      <a:lvl3pPr marL="1143000" indent="-228600" algn="l" defTabSz="914400" rtl="0" eaLnBrk="1" latinLnBrk="0" hangingPunct="1">
        <a:lnSpc>
          <a:spcPct val="90000"/>
        </a:lnSpc>
        <a:spcBef>
          <a:spcPts val="300"/>
        </a:spcBef>
        <a:spcAft>
          <a:spcPts val="300"/>
        </a:spcAft>
        <a:buFont typeface="Arial" panose="020B0604020202020204" pitchFamily="34" charset="0"/>
        <a:buChar char="•"/>
        <a:defRPr sz="2000" kern="1200">
          <a:solidFill>
            <a:schemeClr val="tx1">
              <a:lumMod val="85000"/>
              <a:lumOff val="15000"/>
            </a:schemeClr>
          </a:solidFill>
          <a:latin typeface="Tahoma" panose="020B0604030504040204" pitchFamily="34" charset="0"/>
          <a:ea typeface="微軟正黑體" panose="020B0604030504040204" pitchFamily="34" charset="-120"/>
          <a:cs typeface="Tahoma" panose="020B0604030504040204" pitchFamily="34" charset="0"/>
        </a:defRPr>
      </a:lvl3pPr>
      <a:lvl4pPr marL="1600200" indent="-228600" algn="l" defTabSz="914400" rtl="0" eaLnBrk="1" latinLnBrk="0" hangingPunct="1">
        <a:lnSpc>
          <a:spcPct val="9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Tahoma" panose="020B0604030504040204" pitchFamily="34" charset="0"/>
          <a:ea typeface="微軟正黑體" panose="020B0604030504040204" pitchFamily="34" charset="-120"/>
          <a:cs typeface="Tahoma" panose="020B0604030504040204" pitchFamily="34" charset="0"/>
        </a:defRPr>
      </a:lvl4pPr>
      <a:lvl5pPr marL="2057400" indent="-228600" algn="l" defTabSz="914400" rtl="0" eaLnBrk="1" latinLnBrk="0" hangingPunct="1">
        <a:lnSpc>
          <a:spcPct val="9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Tahoma" panose="020B0604030504040204" pitchFamily="34" charset="0"/>
          <a:ea typeface="微軟正黑體" panose="020B0604030504040204" pitchFamily="34" charset="-12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圖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C69B42-6376-4684-BFC6-E62BD58F4810}" type="datetimeFigureOut">
              <a:rPr lang="zh-TW" altLang="en-US" smtClean="0"/>
              <a:t>2022/10/3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5F63DF-DFA1-4A93-B9EB-70CB64274DE4}" type="slidenum">
              <a:rPr lang="zh-TW" altLang="en-US" smtClean="0"/>
              <a:t>‹#›</a:t>
            </a:fld>
            <a:endParaRPr lang="zh-TW" altLang="en-US"/>
          </a:p>
        </p:txBody>
      </p:sp>
    </p:spTree>
    <p:extLst>
      <p:ext uri="{BB962C8B-B14F-4D97-AF65-F5344CB8AC3E}">
        <p14:creationId xmlns:p14="http://schemas.microsoft.com/office/powerpoint/2010/main" val="369307993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圖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516" y="0"/>
            <a:ext cx="12178484" cy="6858000"/>
          </a:xfrm>
          <a:prstGeom prst="rect">
            <a:avLst/>
          </a:prstGeom>
        </p:spPr>
      </p:pic>
      <p:sp>
        <p:nvSpPr>
          <p:cNvPr id="8" name="標題版面配置區 7"/>
          <p:cNvSpPr>
            <a:spLocks noGrp="1"/>
          </p:cNvSpPr>
          <p:nvPr>
            <p:ph type="title"/>
          </p:nvPr>
        </p:nvSpPr>
        <p:spPr>
          <a:xfrm>
            <a:off x="-1" y="1453680"/>
            <a:ext cx="12191999" cy="1325563"/>
          </a:xfrm>
          <a:prstGeom prst="rect">
            <a:avLst/>
          </a:prstGeom>
        </p:spPr>
        <p:txBody>
          <a:bodyPr vert="horz" lIns="91440" tIns="45720" rIns="91440" bIns="45720" rtlCol="0" anchor="ctr">
            <a:normAutofit/>
          </a:bodyPr>
          <a:lstStyle/>
          <a:p>
            <a:r>
              <a:rPr lang="zh-TW" altLang="en-US"/>
              <a:t>字體</a:t>
            </a:r>
            <a:r>
              <a:rPr lang="en-US" altLang="zh-TW"/>
              <a:t>:Tahoma</a:t>
            </a:r>
            <a:endParaRPr lang="zh-TW" altLang="en-US"/>
          </a:p>
        </p:txBody>
      </p:sp>
      <p:sp>
        <p:nvSpPr>
          <p:cNvPr id="9" name="文字版面配置區 8"/>
          <p:cNvSpPr>
            <a:spLocks noGrp="1"/>
          </p:cNvSpPr>
          <p:nvPr>
            <p:ph type="body" idx="1"/>
          </p:nvPr>
        </p:nvSpPr>
        <p:spPr>
          <a:xfrm>
            <a:off x="1" y="2672711"/>
            <a:ext cx="12191999" cy="1156609"/>
          </a:xfrm>
          <a:prstGeom prst="rect">
            <a:avLst/>
          </a:prstGeom>
        </p:spPr>
        <p:txBody>
          <a:bodyPr vert="horz" lIns="91440" tIns="45720" rIns="91440" bIns="45720" rtlCol="0">
            <a:normAutofit/>
          </a:bodyPr>
          <a:lstStyle/>
          <a:p>
            <a:pPr lvl="0"/>
            <a:r>
              <a:rPr lang="en-US" altLang="zh-TW"/>
              <a:t>Date/Information</a:t>
            </a:r>
            <a:endParaRPr lang="zh-TW" altLang="en-US"/>
          </a:p>
        </p:txBody>
      </p:sp>
      <p:sp>
        <p:nvSpPr>
          <p:cNvPr id="10" name="圆角矩形 20"/>
          <p:cNvSpPr/>
          <p:nvPr userDrawn="1"/>
        </p:nvSpPr>
        <p:spPr>
          <a:xfrm>
            <a:off x="-1173686" y="6601568"/>
            <a:ext cx="5856651" cy="163140"/>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900">
                <a:solidFill>
                  <a:schemeClr val="bg1"/>
                </a:solidFill>
                <a:latin typeface="Microsoft JhengHei UI" panose="020B0604030504040204" pitchFamily="34" charset="-120"/>
                <a:ea typeface="Microsoft JhengHei UI" panose="020B0604030504040204" pitchFamily="34" charset="-120"/>
                <a:cs typeface="Segoe UI" panose="020B0502040204020203" pitchFamily="34" charset="0"/>
              </a:rPr>
              <a:t>© 2020 Realtek Semiconductor Corp. All rights reserved</a:t>
            </a:r>
            <a:endParaRPr lang="zh-CN" altLang="en-US" sz="900" b="1">
              <a:solidFill>
                <a:schemeClr val="bg1"/>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382122104"/>
      </p:ext>
    </p:extLst>
  </p:cSld>
  <p:clrMap bg1="lt1" tx1="dk1" bg2="lt2" tx2="dk2" accent1="accent1" accent2="accent2" accent3="accent3" accent4="accent4" accent5="accent5" accent6="accent6" hlink="hlink" folHlink="folHlink"/>
  <p:sldLayoutIdLst>
    <p:sldLayoutId id="2147483691" r:id="rId1"/>
  </p:sldLayoutIdLst>
  <p:hf hdr="0" ftr="0" dt="0"/>
  <p:txStyles>
    <p:titleStyle>
      <a:lvl1pPr algn="ctr" defTabSz="914400" rtl="0" eaLnBrk="1" latinLnBrk="0" hangingPunct="1">
        <a:lnSpc>
          <a:spcPct val="90000"/>
        </a:lnSpc>
        <a:spcBef>
          <a:spcPct val="0"/>
        </a:spcBef>
        <a:buNone/>
        <a:defRPr sz="4400" b="1" kern="1200">
          <a:solidFill>
            <a:schemeClr val="accent3">
              <a:lumMod val="50000"/>
            </a:schemeClr>
          </a:solidFill>
          <a:latin typeface="微軟正黑體" panose="020B0604030504040204" pitchFamily="34" charset="-120"/>
          <a:ea typeface="微軟正黑體" panose="020B0604030504040204" pitchFamily="34" charset="-120"/>
          <a:cs typeface="Tahoma" panose="020B0604030504040204" pitchFamily="34" charset="0"/>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2400" b="0" kern="1200">
          <a:solidFill>
            <a:schemeClr val="accent3">
              <a:lumMod val="50000"/>
            </a:schemeClr>
          </a:solidFill>
          <a:latin typeface="Tahoma" panose="020B0604030504040204" pitchFamily="34" charset="0"/>
          <a:ea typeface="微軟正黑體" panose="020B0604030504040204" pitchFamily="34" charset="-12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ossless_data_compression" TargetMode="External"/><Relationship Id="rId7" Type="http://schemas.openxmlformats.org/officeDocument/2006/relationships/hyperlink" Target="https://en.wikipedia.org/wiki/Dynamic_programming" TargetMode="External"/><Relationship Id="rId2" Type="http://schemas.openxmlformats.org/officeDocument/2006/relationships/hyperlink" Target="https://en.wikipedia.org/wiki/Algorithm" TargetMode="External"/><Relationship Id="rId1" Type="http://schemas.openxmlformats.org/officeDocument/2006/relationships/slideLayout" Target="../slideLayouts/slideLayout7.xml"/><Relationship Id="rId6" Type="http://schemas.openxmlformats.org/officeDocument/2006/relationships/hyperlink" Target="https://en.wikipedia.org/wiki/Range_encoding" TargetMode="External"/><Relationship Id="rId5" Type="http://schemas.openxmlformats.org/officeDocument/2006/relationships/hyperlink" Target="https://en.wikipedia.org/wiki/LZ77" TargetMode="External"/><Relationship Id="rId4" Type="http://schemas.openxmlformats.org/officeDocument/2006/relationships/hyperlink" Target="https://en.wikipedia.org/wiki/Dictionary_coder"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ctrTitle"/>
          </p:nvPr>
        </p:nvSpPr>
        <p:spPr>
          <a:xfrm>
            <a:off x="490846" y="951531"/>
            <a:ext cx="9144000" cy="703533"/>
          </a:xfrm>
          <a:ln>
            <a:noFill/>
          </a:ln>
        </p:spPr>
        <p:txBody>
          <a:bodyPr>
            <a:noAutofit/>
          </a:bodyPr>
          <a:lstStyle/>
          <a:p>
            <a:pPr algn="l"/>
            <a:r>
              <a:rPr lang="en-US" altLang="zh-CN" sz="3600">
                <a:ea typeface="Tahoma" panose="020B0604030504040204" pitchFamily="34" charset="0"/>
              </a:rPr>
              <a:t>AmebaZ2 LZMA Flash Layout</a:t>
            </a:r>
            <a:endParaRPr lang="en-US" altLang="zh-TW" sz="3600">
              <a:ea typeface="Tahoma" panose="020B0604030504040204" pitchFamily="34" charset="0"/>
            </a:endParaRPr>
          </a:p>
        </p:txBody>
      </p:sp>
    </p:spTree>
    <p:extLst>
      <p:ext uri="{BB962C8B-B14F-4D97-AF65-F5344CB8AC3E}">
        <p14:creationId xmlns:p14="http://schemas.microsoft.com/office/powerpoint/2010/main" val="2079134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4294967295"/>
          </p:nvPr>
        </p:nvSpPr>
        <p:spPr>
          <a:xfrm>
            <a:off x="9448800" y="6492875"/>
            <a:ext cx="2743200" cy="365125"/>
          </a:xfrm>
        </p:spPr>
        <p:txBody>
          <a:bodyPr/>
          <a:lstStyle/>
          <a:p>
            <a:pPr>
              <a:defRPr/>
            </a:pPr>
            <a:r>
              <a:rPr lang="en-US" altLang="zh-TW"/>
              <a:t>-</a:t>
            </a:r>
            <a:fld id="{5C0B81E0-69B9-4759-B9A5-B3564AB9E0A0}" type="slidenum">
              <a:rPr lang="en-US" altLang="zh-TW" smtClean="0"/>
              <a:pPr>
                <a:defRPr/>
              </a:pPr>
              <a:t>10</a:t>
            </a:fld>
            <a:r>
              <a:rPr lang="en-US" altLang="zh-TW"/>
              <a:t>-</a:t>
            </a:r>
          </a:p>
        </p:txBody>
      </p:sp>
      <p:sp>
        <p:nvSpPr>
          <p:cNvPr id="3"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9"/>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3"/>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0"/>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标题 1">
            <a:extLst>
              <a:ext uri="{FF2B5EF4-FFF2-40B4-BE49-F238E27FC236}">
                <a16:creationId xmlns:a16="http://schemas.microsoft.com/office/drawing/2014/main" id="{8E63E568-F342-44B2-84B6-C37A56853BFA}"/>
              </a:ext>
            </a:extLst>
          </p:cNvPr>
          <p:cNvSpPr>
            <a:spLocks noGrp="1"/>
          </p:cNvSpPr>
          <p:nvPr>
            <p:ph type="ctrTitle"/>
          </p:nvPr>
        </p:nvSpPr>
        <p:spPr>
          <a:xfrm>
            <a:off x="386080" y="338592"/>
            <a:ext cx="6997359" cy="529627"/>
          </a:xfrm>
          <a:noFill/>
          <a:ln w="9525">
            <a:noFill/>
            <a:miter lim="800000"/>
            <a:headEnd/>
            <a:tailEnd/>
          </a:ln>
        </p:spPr>
        <p:txBody>
          <a:bodyPr vert="horz" wrap="square" lIns="91440" tIns="45720" rIns="91440" bIns="45720" numCol="1" rtlCol="0" anchor="ctr" anchorCtr="0" compatLnSpc="1">
            <a:prstTxWarp prst="textNoShape">
              <a:avLst/>
            </a:prstTxWarp>
            <a:noAutofit/>
          </a:bodyPr>
          <a:lstStyle/>
          <a:p>
            <a:r>
              <a:rPr lang="en-US" altLang="zh-CN">
                <a:latin typeface="Arial" panose="020B0604020202020204" pitchFamily="34" charset="0"/>
                <a:ea typeface="Arial Unicode MS" panose="020B0604020202020204" pitchFamily="34" charset="-122"/>
                <a:cs typeface="Arial" panose="020B0604020202020204" pitchFamily="34" charset="0"/>
              </a:rPr>
              <a:t>LZMA Compression</a:t>
            </a:r>
          </a:p>
        </p:txBody>
      </p:sp>
      <p:sp>
        <p:nvSpPr>
          <p:cNvPr id="13" name="TextBox 12">
            <a:extLst>
              <a:ext uri="{FF2B5EF4-FFF2-40B4-BE49-F238E27FC236}">
                <a16:creationId xmlns:a16="http://schemas.microsoft.com/office/drawing/2014/main" id="{840EBD22-8111-4350-BEF8-7F1205301423}"/>
              </a:ext>
            </a:extLst>
          </p:cNvPr>
          <p:cNvSpPr txBox="1"/>
          <p:nvPr/>
        </p:nvSpPr>
        <p:spPr>
          <a:xfrm>
            <a:off x="685800" y="987426"/>
            <a:ext cx="10405872" cy="3139321"/>
          </a:xfrm>
          <a:prstGeom prst="rect">
            <a:avLst/>
          </a:prstGeom>
          <a:noFill/>
        </p:spPr>
        <p:txBody>
          <a:bodyPr wrap="square" lIns="91440" tIns="45720" rIns="91440" bIns="45720" rtlCol="0" anchor="t">
            <a:spAutoFit/>
          </a:bodyPr>
          <a:lstStyle/>
          <a:p>
            <a:pPr indent="-285750">
              <a:buClr>
                <a:srgbClr val="C00000"/>
              </a:buClr>
              <a:buFont typeface="Wingdings" panose="05000000000000000000" pitchFamily="2" charset="2"/>
              <a:buChar char="u"/>
            </a:pPr>
            <a:r>
              <a:rPr lang="en-US" altLang="zh-CN" dirty="0">
                <a:ea typeface="等线"/>
              </a:rPr>
              <a:t>A compressed *.</a:t>
            </a:r>
            <a:r>
              <a:rPr lang="en-US" altLang="zh-CN" dirty="0" err="1">
                <a:ea typeface="等线"/>
              </a:rPr>
              <a:t>lzma</a:t>
            </a:r>
            <a:r>
              <a:rPr lang="en-US" altLang="zh-CN" dirty="0">
                <a:ea typeface="等线"/>
              </a:rPr>
              <a:t> file comes with a header and its trailing compressed data</a:t>
            </a:r>
            <a:endParaRPr lang="en-US" altLang="zh-CN" dirty="0">
              <a:ea typeface="等线"/>
              <a:cs typeface="Calibri"/>
            </a:endParaRPr>
          </a:p>
          <a:p>
            <a:pPr indent="-285750">
              <a:buClr>
                <a:srgbClr val="C00000"/>
              </a:buClr>
              <a:buFont typeface="Wingdings" panose="05000000000000000000" pitchFamily="2" charset="2"/>
              <a:buChar char="u"/>
            </a:pPr>
            <a:r>
              <a:rPr lang="en-US" altLang="zh-CN" dirty="0">
                <a:ea typeface="等线"/>
              </a:rPr>
              <a:t>In the header we have 1 byte of properties, 4 bytes of dictionary size and 8 bytes of uncompressed size</a:t>
            </a:r>
            <a:endParaRPr lang="en-US" altLang="zh-CN" dirty="0">
              <a:ea typeface="等线"/>
              <a:cs typeface="Calibri"/>
            </a:endParaRPr>
          </a:p>
          <a:p>
            <a:pPr indent="-285750">
              <a:buClr>
                <a:srgbClr val="C00000"/>
              </a:buClr>
              <a:buFont typeface="Wingdings" panose="05000000000000000000" pitchFamily="2" charset="2"/>
              <a:buChar char="u"/>
            </a:pPr>
            <a:r>
              <a:rPr lang="en-US" altLang="zh-CN" dirty="0">
                <a:ea typeface="等线"/>
              </a:rPr>
              <a:t>Below shows the calculation of properties. Please execute the formula sequentially in C in order to obtain </a:t>
            </a:r>
            <a:r>
              <a:rPr lang="en-US" altLang="zh-CN" dirty="0" err="1">
                <a:ea typeface="等线"/>
              </a:rPr>
              <a:t>lp</a:t>
            </a:r>
            <a:r>
              <a:rPr lang="en-US" altLang="zh-CN" dirty="0">
                <a:ea typeface="等线"/>
              </a:rPr>
              <a:t> and lc using known properties. </a:t>
            </a:r>
            <a:endParaRPr lang="en-US" altLang="zh-CN" dirty="0">
              <a:ea typeface="等线"/>
              <a:cs typeface="Calibri"/>
            </a:endParaRPr>
          </a:p>
          <a:p>
            <a:pPr indent="-285750">
              <a:buClr>
                <a:srgbClr val="C00000"/>
              </a:buClr>
              <a:buFont typeface="Wingdings" panose="05000000000000000000" pitchFamily="2" charset="2"/>
              <a:buChar char="u"/>
            </a:pPr>
            <a:r>
              <a:rPr lang="en-US" altLang="zh-CN" dirty="0">
                <a:ea typeface="等线"/>
              </a:rPr>
              <a:t>Note : we use lc=3, </a:t>
            </a:r>
            <a:r>
              <a:rPr lang="en-US" altLang="zh-CN" dirty="0" err="1">
                <a:ea typeface="等线"/>
              </a:rPr>
              <a:t>lp</a:t>
            </a:r>
            <a:r>
              <a:rPr lang="en-US" altLang="zh-CN" dirty="0">
                <a:ea typeface="等线"/>
              </a:rPr>
              <a:t>=0, pb=2 in this project</a:t>
            </a:r>
            <a:endParaRPr lang="en-US" altLang="zh-CN" dirty="0">
              <a:ea typeface="等线"/>
              <a:cs typeface="Calibri"/>
            </a:endParaRPr>
          </a:p>
          <a:p>
            <a:pPr lvl="1" indent="-285750">
              <a:buClr>
                <a:srgbClr val="C00000"/>
              </a:buClr>
              <a:buFont typeface="Wingdings" panose="05000000000000000000" pitchFamily="2" charset="2"/>
              <a:buChar char="u"/>
            </a:pPr>
            <a:r>
              <a:rPr lang="en-US" altLang="zh-CN" dirty="0"/>
              <a:t>Properties = (pb * 5 + </a:t>
            </a:r>
            <a:r>
              <a:rPr lang="en-US" altLang="zh-CN" dirty="0" err="1"/>
              <a:t>lp</a:t>
            </a:r>
            <a:r>
              <a:rPr lang="en-US" altLang="zh-CN" dirty="0"/>
              <a:t>) * 9 + lc    -&gt;  prop = (2 * 5 + 0) * 9 + 3    -&gt;  prop = 93 (0x5D)</a:t>
            </a:r>
          </a:p>
          <a:p>
            <a:pPr lvl="2" indent="-285750">
              <a:buClr>
                <a:srgbClr val="C00000"/>
              </a:buClr>
              <a:buFont typeface="Wingdings" panose="05000000000000000000" pitchFamily="2" charset="2"/>
              <a:buChar char="u"/>
            </a:pPr>
            <a:r>
              <a:rPr lang="en-US" altLang="zh-CN" dirty="0"/>
              <a:t>pb = prop / ( 9 * 5)		-&gt; pb = 93 / 45      		-&gt; pb = 2		 </a:t>
            </a:r>
          </a:p>
          <a:p>
            <a:pPr lvl="2" indent="-285750">
              <a:buClr>
                <a:srgbClr val="C00000"/>
              </a:buClr>
              <a:buFont typeface="Wingdings" panose="05000000000000000000" pitchFamily="2" charset="2"/>
              <a:buChar char="u"/>
            </a:pPr>
            <a:r>
              <a:rPr lang="en-US" altLang="zh-CN" dirty="0">
                <a:ea typeface="等线"/>
              </a:rPr>
              <a:t>prop -= pb * 9 * 5;		-&gt; prop = prop – 2*9*5 -&gt; prop = 3</a:t>
            </a:r>
            <a:endParaRPr lang="en-US" altLang="zh-CN" dirty="0">
              <a:ea typeface="等线"/>
              <a:cs typeface="Calibri"/>
            </a:endParaRPr>
          </a:p>
          <a:p>
            <a:pPr lvl="2" indent="-285750">
              <a:buClr>
                <a:srgbClr val="C00000"/>
              </a:buClr>
              <a:buFont typeface="Wingdings" panose="05000000000000000000" pitchFamily="2" charset="2"/>
              <a:buChar char="u"/>
            </a:pPr>
            <a:r>
              <a:rPr lang="en-US" altLang="zh-CN" dirty="0" err="1"/>
              <a:t>lp</a:t>
            </a:r>
            <a:r>
              <a:rPr lang="en-US" altLang="zh-CN" dirty="0"/>
              <a:t> = prop / 9;		-&gt; </a:t>
            </a:r>
            <a:r>
              <a:rPr lang="en-US" altLang="zh-CN" dirty="0" err="1"/>
              <a:t>lp</a:t>
            </a:r>
            <a:r>
              <a:rPr lang="en-US" altLang="zh-CN" dirty="0"/>
              <a:t> = 3 / 9		-&gt; </a:t>
            </a:r>
            <a:r>
              <a:rPr lang="en-US" altLang="zh-CN" dirty="0" err="1"/>
              <a:t>lp</a:t>
            </a:r>
            <a:r>
              <a:rPr lang="en-US" altLang="zh-CN" dirty="0"/>
              <a:t> = 0</a:t>
            </a:r>
          </a:p>
          <a:p>
            <a:pPr lvl="2" indent="-285750">
              <a:buClr>
                <a:srgbClr val="C00000"/>
              </a:buClr>
              <a:buFont typeface="Wingdings" panose="05000000000000000000" pitchFamily="2" charset="2"/>
              <a:buChar char="u"/>
            </a:pPr>
            <a:r>
              <a:rPr lang="en-US" altLang="zh-CN" dirty="0"/>
              <a:t>lc = prop – </a:t>
            </a:r>
            <a:r>
              <a:rPr lang="en-US" altLang="zh-CN" dirty="0" err="1"/>
              <a:t>lp</a:t>
            </a:r>
            <a:r>
              <a:rPr lang="en-US" altLang="zh-CN" dirty="0"/>
              <a:t> * 9;		-&gt; lc = 3 – 0 * 9		-&gt; lc = 3</a:t>
            </a:r>
          </a:p>
          <a:p>
            <a:pPr indent="-285750">
              <a:buClr>
                <a:srgbClr val="C00000"/>
              </a:buClr>
              <a:buFont typeface="Wingdings" panose="05000000000000000000" pitchFamily="2" charset="2"/>
              <a:buChar char="u"/>
            </a:pPr>
            <a:r>
              <a:rPr lang="en-US" altLang="zh-CN" dirty="0">
                <a:ea typeface="等线"/>
              </a:rPr>
              <a:t>Below depicts the LZMA header of each LZMA file</a:t>
            </a:r>
            <a:endParaRPr lang="en-US" altLang="zh-CN" dirty="0">
              <a:ea typeface="等线"/>
              <a:cs typeface="Calibri"/>
            </a:endParaRPr>
          </a:p>
        </p:txBody>
      </p:sp>
      <p:grpSp>
        <p:nvGrpSpPr>
          <p:cNvPr id="14" name="Group 13">
            <a:extLst>
              <a:ext uri="{FF2B5EF4-FFF2-40B4-BE49-F238E27FC236}">
                <a16:creationId xmlns:a16="http://schemas.microsoft.com/office/drawing/2014/main" id="{7EE552FC-D457-4D48-BD31-0EC4BA53A08A}"/>
              </a:ext>
            </a:extLst>
          </p:cNvPr>
          <p:cNvGrpSpPr/>
          <p:nvPr/>
        </p:nvGrpSpPr>
        <p:grpSpPr>
          <a:xfrm>
            <a:off x="1264616" y="4126747"/>
            <a:ext cx="8620019" cy="698648"/>
            <a:chOff x="1253445" y="5350996"/>
            <a:chExt cx="8620019" cy="698648"/>
          </a:xfrm>
        </p:grpSpPr>
        <p:sp>
          <p:nvSpPr>
            <p:cNvPr id="15" name="Rectangle 14">
              <a:extLst>
                <a:ext uri="{FF2B5EF4-FFF2-40B4-BE49-F238E27FC236}">
                  <a16:creationId xmlns:a16="http://schemas.microsoft.com/office/drawing/2014/main" id="{C9B4E4B4-70ED-4C33-BDCD-2BA7E27B9D34}"/>
                </a:ext>
              </a:extLst>
            </p:cNvPr>
            <p:cNvSpPr/>
            <p:nvPr/>
          </p:nvSpPr>
          <p:spPr>
            <a:xfrm>
              <a:off x="1253445" y="5351003"/>
              <a:ext cx="1150703" cy="69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Properties (1 byte)</a:t>
              </a:r>
              <a:endParaRPr lang="en-SG"/>
            </a:p>
          </p:txBody>
        </p:sp>
        <p:sp>
          <p:nvSpPr>
            <p:cNvPr id="16" name="Rectangle 15">
              <a:extLst>
                <a:ext uri="{FF2B5EF4-FFF2-40B4-BE49-F238E27FC236}">
                  <a16:creationId xmlns:a16="http://schemas.microsoft.com/office/drawing/2014/main" id="{3544AAF0-D07D-4D00-817E-3F8729D04ED8}"/>
                </a:ext>
              </a:extLst>
            </p:cNvPr>
            <p:cNvSpPr/>
            <p:nvPr/>
          </p:nvSpPr>
          <p:spPr>
            <a:xfrm>
              <a:off x="2404149" y="5350997"/>
              <a:ext cx="1623322" cy="69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Dictionary Size (4 bytes)</a:t>
              </a:r>
              <a:endParaRPr lang="en-SG"/>
            </a:p>
          </p:txBody>
        </p:sp>
        <p:sp>
          <p:nvSpPr>
            <p:cNvPr id="18" name="Rectangle 17">
              <a:extLst>
                <a:ext uri="{FF2B5EF4-FFF2-40B4-BE49-F238E27FC236}">
                  <a16:creationId xmlns:a16="http://schemas.microsoft.com/office/drawing/2014/main" id="{59FEDA74-5412-4E3D-A5F9-7D44020930A7}"/>
                </a:ext>
              </a:extLst>
            </p:cNvPr>
            <p:cNvSpPr/>
            <p:nvPr/>
          </p:nvSpPr>
          <p:spPr>
            <a:xfrm>
              <a:off x="4027472" y="5350997"/>
              <a:ext cx="1695232" cy="69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Uncompressed Size (8 bytes)</a:t>
              </a:r>
              <a:endParaRPr lang="en-SG"/>
            </a:p>
          </p:txBody>
        </p:sp>
        <p:sp>
          <p:nvSpPr>
            <p:cNvPr id="20" name="Rectangle 19">
              <a:extLst>
                <a:ext uri="{FF2B5EF4-FFF2-40B4-BE49-F238E27FC236}">
                  <a16:creationId xmlns:a16="http://schemas.microsoft.com/office/drawing/2014/main" id="{1A54B87D-500A-471A-B88D-27D9FA339918}"/>
                </a:ext>
              </a:extLst>
            </p:cNvPr>
            <p:cNvSpPr/>
            <p:nvPr/>
          </p:nvSpPr>
          <p:spPr>
            <a:xfrm>
              <a:off x="5722703" y="5350996"/>
              <a:ext cx="4150761" cy="69864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LZMA Data ( &lt;16k bytes)</a:t>
              </a:r>
              <a:endParaRPr lang="en-SG"/>
            </a:p>
          </p:txBody>
        </p:sp>
      </p:grpSp>
      <p:pic>
        <p:nvPicPr>
          <p:cNvPr id="21" name="Picture 20" descr="Calendar&#10;&#10;Description automatically generated with low confidence">
            <a:extLst>
              <a:ext uri="{FF2B5EF4-FFF2-40B4-BE49-F238E27FC236}">
                <a16:creationId xmlns:a16="http://schemas.microsoft.com/office/drawing/2014/main" id="{0EF6245D-713A-4661-B8F2-7E25DFF85546}"/>
              </a:ext>
            </a:extLst>
          </p:cNvPr>
          <p:cNvPicPr>
            <a:picLocks noChangeAspect="1"/>
          </p:cNvPicPr>
          <p:nvPr/>
        </p:nvPicPr>
        <p:blipFill>
          <a:blip r:embed="rId3"/>
          <a:stretch>
            <a:fillRect/>
          </a:stretch>
        </p:blipFill>
        <p:spPr>
          <a:xfrm>
            <a:off x="1748159" y="4976389"/>
            <a:ext cx="7723027" cy="1110086"/>
          </a:xfrm>
          <a:prstGeom prst="rect">
            <a:avLst/>
          </a:prstGeom>
        </p:spPr>
      </p:pic>
    </p:spTree>
    <p:extLst>
      <p:ext uri="{BB962C8B-B14F-4D97-AF65-F5344CB8AC3E}">
        <p14:creationId xmlns:p14="http://schemas.microsoft.com/office/powerpoint/2010/main" val="4238918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4294967295"/>
          </p:nvPr>
        </p:nvSpPr>
        <p:spPr>
          <a:xfrm>
            <a:off x="9448800" y="6492875"/>
            <a:ext cx="2743200" cy="365125"/>
          </a:xfrm>
        </p:spPr>
        <p:txBody>
          <a:bodyPr/>
          <a:lstStyle/>
          <a:p>
            <a:pPr>
              <a:defRPr/>
            </a:pPr>
            <a:r>
              <a:rPr lang="en-US" altLang="zh-TW"/>
              <a:t>-</a:t>
            </a:r>
            <a:fld id="{5C0B81E0-69B9-4759-B9A5-B3564AB9E0A0}" type="slidenum">
              <a:rPr lang="en-US" altLang="zh-TW" smtClean="0"/>
              <a:pPr>
                <a:defRPr/>
              </a:pPr>
              <a:t>11</a:t>
            </a:fld>
            <a:r>
              <a:rPr lang="en-US" altLang="zh-TW"/>
              <a:t>-</a:t>
            </a:r>
          </a:p>
        </p:txBody>
      </p:sp>
      <p:sp>
        <p:nvSpPr>
          <p:cNvPr id="3"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9"/>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3"/>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0"/>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标题 1">
            <a:extLst>
              <a:ext uri="{FF2B5EF4-FFF2-40B4-BE49-F238E27FC236}">
                <a16:creationId xmlns:a16="http://schemas.microsoft.com/office/drawing/2014/main" id="{8E63E568-F342-44B2-84B6-C37A56853BFA}"/>
              </a:ext>
            </a:extLst>
          </p:cNvPr>
          <p:cNvSpPr>
            <a:spLocks noGrp="1"/>
          </p:cNvSpPr>
          <p:nvPr>
            <p:ph type="ctrTitle"/>
          </p:nvPr>
        </p:nvSpPr>
        <p:spPr>
          <a:xfrm>
            <a:off x="386080" y="338592"/>
            <a:ext cx="6997359" cy="529627"/>
          </a:xfrm>
          <a:noFill/>
          <a:ln w="9525">
            <a:noFill/>
            <a:miter lim="800000"/>
            <a:headEnd/>
            <a:tailEnd/>
          </a:ln>
        </p:spPr>
        <p:txBody>
          <a:bodyPr vert="horz" wrap="square" lIns="91440" tIns="45720" rIns="91440" bIns="45720" numCol="1" rtlCol="0" anchor="ctr" anchorCtr="0" compatLnSpc="1">
            <a:prstTxWarp prst="textNoShape">
              <a:avLst/>
            </a:prstTxWarp>
            <a:noAutofit/>
          </a:bodyPr>
          <a:lstStyle/>
          <a:p>
            <a:r>
              <a:rPr lang="en-US" altLang="zh-CN">
                <a:latin typeface="Arial" panose="020B0604020202020204" pitchFamily="34" charset="0"/>
                <a:ea typeface="Arial Unicode MS" panose="020B0604020202020204" pitchFamily="34" charset="-122"/>
                <a:cs typeface="Arial" panose="020B0604020202020204" pitchFamily="34" charset="0"/>
              </a:rPr>
              <a:t>LZMA Decompression</a:t>
            </a:r>
          </a:p>
        </p:txBody>
      </p:sp>
      <p:sp>
        <p:nvSpPr>
          <p:cNvPr id="13" name="TextBox 12">
            <a:extLst>
              <a:ext uri="{FF2B5EF4-FFF2-40B4-BE49-F238E27FC236}">
                <a16:creationId xmlns:a16="http://schemas.microsoft.com/office/drawing/2014/main" id="{840EBD22-8111-4350-BEF8-7F1205301423}"/>
              </a:ext>
            </a:extLst>
          </p:cNvPr>
          <p:cNvSpPr txBox="1"/>
          <p:nvPr/>
        </p:nvSpPr>
        <p:spPr>
          <a:xfrm>
            <a:off x="600342" y="868219"/>
            <a:ext cx="10405872" cy="4524315"/>
          </a:xfrm>
          <a:prstGeom prst="rect">
            <a:avLst/>
          </a:prstGeom>
          <a:noFill/>
        </p:spPr>
        <p:txBody>
          <a:bodyPr wrap="square" lIns="91440" tIns="45720" rIns="91440" bIns="45720" rtlCol="0" anchor="t">
            <a:spAutoFit/>
          </a:bodyPr>
          <a:lstStyle/>
          <a:p>
            <a:pPr indent="-285750">
              <a:buClr>
                <a:srgbClr val="C00000"/>
              </a:buClr>
              <a:buFont typeface="Wingdings" panose="05000000000000000000" pitchFamily="2" charset="2"/>
              <a:buChar char="u"/>
            </a:pPr>
            <a:r>
              <a:rPr lang="en-US" altLang="zh-CN" dirty="0">
                <a:ea typeface="等线"/>
              </a:rPr>
              <a:t>All procedure in this chapter are performed in the bootloader </a:t>
            </a:r>
            <a:endParaRPr lang="en-US" altLang="zh-CN" dirty="0"/>
          </a:p>
          <a:p>
            <a:pPr indent="-285750">
              <a:buClr>
                <a:srgbClr val="C00000"/>
              </a:buClr>
              <a:buFont typeface="Wingdings" panose="05000000000000000000" pitchFamily="2" charset="2"/>
              <a:buChar char="u"/>
            </a:pPr>
            <a:r>
              <a:rPr lang="en-US" altLang="zh-CN" dirty="0">
                <a:ea typeface="等线"/>
              </a:rPr>
              <a:t>Bootloader </a:t>
            </a:r>
            <a:r>
              <a:rPr lang="en-US" altLang="zh-CN" dirty="0" err="1">
                <a:ea typeface="等线"/>
              </a:rPr>
              <a:t>user_boot_fw_selection</a:t>
            </a:r>
            <a:r>
              <a:rPr lang="en-US" altLang="zh-CN" dirty="0">
                <a:ea typeface="等线"/>
              </a:rPr>
              <a:t> function decides which FW to be loaded. </a:t>
            </a:r>
            <a:endParaRPr lang="en-US" altLang="zh-CN" dirty="0">
              <a:ea typeface="等线"/>
              <a:cs typeface="Calibri"/>
            </a:endParaRPr>
          </a:p>
          <a:p>
            <a:pPr lvl="1" indent="-285750">
              <a:buClr>
                <a:srgbClr val="C00000"/>
              </a:buClr>
              <a:buFont typeface="Wingdings" panose="05000000000000000000" pitchFamily="2" charset="2"/>
              <a:buChar char="u"/>
            </a:pPr>
            <a:r>
              <a:rPr lang="en-US" altLang="zh-CN" dirty="0"/>
              <a:t>If FW1 is valid and serial number is later or equal to FW2, FW1 will be loaded </a:t>
            </a:r>
          </a:p>
          <a:p>
            <a:pPr lvl="1" indent="-285750">
              <a:buClr>
                <a:srgbClr val="C00000"/>
              </a:buClr>
              <a:buFont typeface="Wingdings" panose="05000000000000000000" pitchFamily="2" charset="2"/>
              <a:buChar char="u"/>
            </a:pPr>
            <a:r>
              <a:rPr lang="en-US" altLang="zh-CN" dirty="0"/>
              <a:t>If FW1 is invalid while FW2 is valid, FW2 decompression will be started</a:t>
            </a:r>
          </a:p>
          <a:p>
            <a:pPr lvl="1" indent="-285750">
              <a:buClr>
                <a:srgbClr val="C00000"/>
              </a:buClr>
              <a:buFont typeface="Wingdings" panose="05000000000000000000" pitchFamily="2" charset="2"/>
              <a:buChar char="u"/>
            </a:pPr>
            <a:r>
              <a:rPr lang="en-US" altLang="zh-CN" dirty="0"/>
              <a:t>If FW1 is valid but serial number is older than FW2 and FW2 is valid, FW2 decompression will be started</a:t>
            </a:r>
          </a:p>
          <a:p>
            <a:pPr lvl="1" indent="-285750">
              <a:buClr>
                <a:srgbClr val="C00000"/>
              </a:buClr>
              <a:buFont typeface="Wingdings" panose="05000000000000000000" pitchFamily="2" charset="2"/>
              <a:buChar char="u"/>
            </a:pPr>
            <a:r>
              <a:rPr lang="en-US" altLang="zh-CN" dirty="0"/>
              <a:t>Otherwise, bootloader will report an error</a:t>
            </a:r>
          </a:p>
          <a:p>
            <a:pPr indent="-285750">
              <a:buClr>
                <a:srgbClr val="C00000"/>
              </a:buClr>
              <a:buFont typeface="Wingdings" panose="05000000000000000000" pitchFamily="2" charset="2"/>
              <a:buChar char="u"/>
            </a:pPr>
            <a:r>
              <a:rPr lang="en-US" altLang="zh-CN" dirty="0">
                <a:ea typeface="等线"/>
              </a:rPr>
              <a:t>In </a:t>
            </a:r>
            <a:r>
              <a:rPr lang="en-US" altLang="zh-CN" dirty="0" err="1">
                <a:ea typeface="等线"/>
              </a:rPr>
              <a:t>boot_lzma</a:t>
            </a:r>
            <a:r>
              <a:rPr lang="en-US" altLang="zh-CN" dirty="0">
                <a:ea typeface="等线"/>
              </a:rPr>
              <a:t>, </a:t>
            </a:r>
            <a:r>
              <a:rPr lang="en-US" altLang="zh-CN" dirty="0" err="1">
                <a:ea typeface="等线"/>
              </a:rPr>
              <a:t>bootLzma_main_task</a:t>
            </a:r>
            <a:r>
              <a:rPr lang="en-US" altLang="zh-CN" dirty="0">
                <a:ea typeface="等线"/>
              </a:rPr>
              <a:t> will proceed with the main decompression steps</a:t>
            </a:r>
            <a:endParaRPr lang="en-US" altLang="zh-CN" dirty="0">
              <a:ea typeface="等线"/>
              <a:cs typeface="Calibri"/>
            </a:endParaRPr>
          </a:p>
          <a:p>
            <a:pPr lvl="1" indent="-285750">
              <a:buClr>
                <a:srgbClr val="C00000"/>
              </a:buClr>
              <a:buFont typeface="Wingdings" panose="05000000000000000000" pitchFamily="2" charset="2"/>
              <a:buChar char="u"/>
            </a:pPr>
            <a:r>
              <a:rPr lang="en-US" altLang="zh-CN" dirty="0">
                <a:ea typeface="等线"/>
              </a:rPr>
              <a:t>First, the function gets the offset of read and write address.</a:t>
            </a:r>
            <a:endParaRPr lang="en-US" altLang="zh-CN" dirty="0">
              <a:ea typeface="等线"/>
              <a:cs typeface="Calibri"/>
            </a:endParaRPr>
          </a:p>
          <a:p>
            <a:pPr lvl="2" indent="-285750">
              <a:buClr>
                <a:srgbClr val="C00000"/>
              </a:buClr>
              <a:buFont typeface="Wingdings" panose="05000000000000000000" pitchFamily="2" charset="2"/>
              <a:buChar char="u"/>
            </a:pPr>
            <a:r>
              <a:rPr lang="en-US" altLang="zh-CN" dirty="0">
                <a:ea typeface="等线"/>
              </a:rPr>
              <a:t>Read address, </a:t>
            </a:r>
            <a:r>
              <a:rPr lang="en-US" altLang="zh-CN" dirty="0" err="1">
                <a:ea typeface="等线"/>
              </a:rPr>
              <a:t>read_addr</a:t>
            </a:r>
            <a:r>
              <a:rPr lang="en-US" altLang="zh-CN" dirty="0">
                <a:ea typeface="等线"/>
              </a:rPr>
              <a:t> is FW2 address </a:t>
            </a:r>
            <a:r>
              <a:rPr lang="en-US" altLang="zh-CN" dirty="0" err="1">
                <a:ea typeface="等线"/>
              </a:rPr>
              <a:t>offsetted</a:t>
            </a:r>
            <a:r>
              <a:rPr lang="en-US" altLang="zh-CN" dirty="0">
                <a:ea typeface="等线"/>
              </a:rPr>
              <a:t> by ROM bootloader validation size, which is consist of OTA Signature (32 byte) + 6 x Public Keys (6 * 32bytes) + Sub-Image 0 Header (96 bytes) then further </a:t>
            </a:r>
            <a:r>
              <a:rPr lang="en-US" altLang="zh-CN" dirty="0" err="1">
                <a:ea typeface="等线"/>
              </a:rPr>
              <a:t>offsett</a:t>
            </a:r>
            <a:r>
              <a:rPr lang="en-US" altLang="zh-CN" dirty="0">
                <a:ea typeface="等线"/>
              </a:rPr>
              <a:t> by Flash memory address base (0x98000000)</a:t>
            </a:r>
            <a:endParaRPr lang="en-US" altLang="zh-CN" dirty="0">
              <a:ea typeface="等线"/>
              <a:cs typeface="Calibri"/>
            </a:endParaRPr>
          </a:p>
          <a:p>
            <a:pPr lvl="2" indent="-285750">
              <a:buClr>
                <a:srgbClr val="C00000"/>
              </a:buClr>
              <a:buFont typeface="Wingdings" panose="05000000000000000000" pitchFamily="2" charset="2"/>
              <a:buChar char="u"/>
            </a:pPr>
            <a:r>
              <a:rPr lang="en-US" altLang="zh-CN" dirty="0">
                <a:ea typeface="等线"/>
              </a:rPr>
              <a:t>LZMA File read address, </a:t>
            </a:r>
            <a:r>
              <a:rPr lang="en-US" altLang="zh-CN" dirty="0" err="1">
                <a:ea typeface="等线"/>
              </a:rPr>
              <a:t>offset_lzmafile_read_addr</a:t>
            </a:r>
            <a:r>
              <a:rPr lang="en-US" altLang="zh-CN" dirty="0">
                <a:ea typeface="等线"/>
              </a:rPr>
              <a:t>, is </a:t>
            </a:r>
            <a:r>
              <a:rPr lang="en-US" altLang="zh-CN" dirty="0" err="1">
                <a:ea typeface="等线"/>
              </a:rPr>
              <a:t>read_addr</a:t>
            </a:r>
            <a:r>
              <a:rPr lang="en-US" altLang="zh-CN" dirty="0">
                <a:ea typeface="等线"/>
              </a:rPr>
              <a:t> </a:t>
            </a:r>
            <a:r>
              <a:rPr lang="en-US" altLang="zh-CN" dirty="0" err="1">
                <a:ea typeface="等线"/>
              </a:rPr>
              <a:t>offsetted</a:t>
            </a:r>
            <a:r>
              <a:rPr lang="en-US" altLang="zh-CN" dirty="0">
                <a:ea typeface="等线"/>
              </a:rPr>
              <a:t> again by </a:t>
            </a:r>
            <a:r>
              <a:rPr lang="en-US" altLang="zh-CN" dirty="0" err="1">
                <a:ea typeface="等线"/>
              </a:rPr>
              <a:t>comp_file</a:t>
            </a:r>
            <a:r>
              <a:rPr lang="en-US" altLang="zh-CN" dirty="0">
                <a:ea typeface="等线"/>
              </a:rPr>
              <a:t> header which is consist of total compressed file (2 bytes) + truncated hash start address (2 bytes) + total compressed file x LZMA file size (n * 2 bytes) in order to get to the start of 1st LZMA file.</a:t>
            </a:r>
            <a:endParaRPr lang="en-US" altLang="zh-CN" dirty="0">
              <a:ea typeface="等线"/>
              <a:cs typeface="Calibri"/>
            </a:endParaRPr>
          </a:p>
          <a:p>
            <a:pPr lvl="2" indent="-285750">
              <a:buClr>
                <a:srgbClr val="C00000"/>
              </a:buClr>
              <a:buFont typeface="Wingdings" panose="05000000000000000000" pitchFamily="2" charset="2"/>
              <a:buChar char="u"/>
            </a:pPr>
            <a:r>
              <a:rPr lang="en-US" altLang="zh-CN" dirty="0">
                <a:ea typeface="等线"/>
              </a:rPr>
              <a:t>Write address, in this case, is the start of FW1</a:t>
            </a:r>
            <a:endParaRPr lang="en-US" altLang="zh-CN" dirty="0">
              <a:ea typeface="等线"/>
              <a:cs typeface="Calibri"/>
            </a:endParaRPr>
          </a:p>
          <a:p>
            <a:pPr>
              <a:buClr>
                <a:srgbClr val="C00000"/>
              </a:buClr>
            </a:pPr>
            <a:endParaRPr lang="en-US" altLang="zh-CN" dirty="0"/>
          </a:p>
        </p:txBody>
      </p:sp>
    </p:spTree>
    <p:extLst>
      <p:ext uri="{BB962C8B-B14F-4D97-AF65-F5344CB8AC3E}">
        <p14:creationId xmlns:p14="http://schemas.microsoft.com/office/powerpoint/2010/main" val="1828149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4294967295"/>
          </p:nvPr>
        </p:nvSpPr>
        <p:spPr>
          <a:xfrm>
            <a:off x="9448800" y="6492875"/>
            <a:ext cx="2743200" cy="365125"/>
          </a:xfrm>
        </p:spPr>
        <p:txBody>
          <a:bodyPr/>
          <a:lstStyle/>
          <a:p>
            <a:pPr>
              <a:defRPr/>
            </a:pPr>
            <a:r>
              <a:rPr lang="en-US" altLang="zh-TW"/>
              <a:t>-</a:t>
            </a:r>
            <a:fld id="{5C0B81E0-69B9-4759-B9A5-B3564AB9E0A0}" type="slidenum">
              <a:rPr lang="en-US" altLang="zh-TW" smtClean="0"/>
              <a:pPr>
                <a:defRPr/>
              </a:pPr>
              <a:t>12</a:t>
            </a:fld>
            <a:r>
              <a:rPr lang="en-US" altLang="zh-TW"/>
              <a:t>-</a:t>
            </a:r>
          </a:p>
        </p:txBody>
      </p:sp>
      <p:sp>
        <p:nvSpPr>
          <p:cNvPr id="3"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9"/>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3"/>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0"/>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标题 1">
            <a:extLst>
              <a:ext uri="{FF2B5EF4-FFF2-40B4-BE49-F238E27FC236}">
                <a16:creationId xmlns:a16="http://schemas.microsoft.com/office/drawing/2014/main" id="{8E63E568-F342-44B2-84B6-C37A56853BFA}"/>
              </a:ext>
            </a:extLst>
          </p:cNvPr>
          <p:cNvSpPr>
            <a:spLocks noGrp="1"/>
          </p:cNvSpPr>
          <p:nvPr>
            <p:ph type="ctrTitle"/>
          </p:nvPr>
        </p:nvSpPr>
        <p:spPr>
          <a:xfrm>
            <a:off x="386080" y="338592"/>
            <a:ext cx="6997359" cy="529627"/>
          </a:xfrm>
          <a:noFill/>
          <a:ln w="9525">
            <a:noFill/>
            <a:miter lim="800000"/>
            <a:headEnd/>
            <a:tailEnd/>
          </a:ln>
        </p:spPr>
        <p:txBody>
          <a:bodyPr vert="horz" wrap="square" lIns="91440" tIns="45720" rIns="91440" bIns="45720" numCol="1" rtlCol="0" anchor="ctr" anchorCtr="0" compatLnSpc="1">
            <a:prstTxWarp prst="textNoShape">
              <a:avLst/>
            </a:prstTxWarp>
            <a:noAutofit/>
          </a:bodyPr>
          <a:lstStyle/>
          <a:p>
            <a:r>
              <a:rPr lang="en-US" altLang="zh-CN">
                <a:latin typeface="Arial" panose="020B0604020202020204" pitchFamily="34" charset="0"/>
                <a:ea typeface="Arial Unicode MS" panose="020B0604020202020204" pitchFamily="34" charset="-122"/>
                <a:cs typeface="Arial" panose="020B0604020202020204" pitchFamily="34" charset="0"/>
              </a:rPr>
              <a:t>LZMA Decompression (cont.)</a:t>
            </a:r>
          </a:p>
        </p:txBody>
      </p:sp>
      <p:sp>
        <p:nvSpPr>
          <p:cNvPr id="13" name="TextBox 12">
            <a:extLst>
              <a:ext uri="{FF2B5EF4-FFF2-40B4-BE49-F238E27FC236}">
                <a16:creationId xmlns:a16="http://schemas.microsoft.com/office/drawing/2014/main" id="{840EBD22-8111-4350-BEF8-7F1205301423}"/>
              </a:ext>
            </a:extLst>
          </p:cNvPr>
          <p:cNvSpPr txBox="1"/>
          <p:nvPr/>
        </p:nvSpPr>
        <p:spPr>
          <a:xfrm>
            <a:off x="600342" y="868219"/>
            <a:ext cx="10405872" cy="4985980"/>
          </a:xfrm>
          <a:prstGeom prst="rect">
            <a:avLst/>
          </a:prstGeom>
          <a:noFill/>
        </p:spPr>
        <p:txBody>
          <a:bodyPr wrap="square" lIns="91440" tIns="45720" rIns="91440" bIns="45720" rtlCol="0" anchor="t">
            <a:spAutoFit/>
          </a:bodyPr>
          <a:lstStyle/>
          <a:p>
            <a:pPr indent="-285750">
              <a:buClr>
                <a:srgbClr val="C00000"/>
              </a:buClr>
              <a:buFont typeface="Wingdings" panose="05000000000000000000" pitchFamily="2" charset="2"/>
              <a:buChar char="u"/>
            </a:pPr>
            <a:r>
              <a:rPr lang="en-US" altLang="zh-CN" dirty="0">
                <a:ea typeface="等线"/>
              </a:rPr>
              <a:t>Next, bootloader will perform the first decompression of FW2</a:t>
            </a:r>
            <a:endParaRPr lang="en-US" altLang="zh-CN" dirty="0">
              <a:ea typeface="等线"/>
              <a:cs typeface="Calibri"/>
            </a:endParaRPr>
          </a:p>
          <a:p>
            <a:pPr lvl="1" indent="-285750">
              <a:buClr>
                <a:srgbClr val="C00000"/>
              </a:buClr>
              <a:buFont typeface="Wingdings" panose="05000000000000000000" pitchFamily="2" charset="2"/>
              <a:buChar char="u"/>
            </a:pPr>
            <a:r>
              <a:rPr lang="en-US" sz="1600" dirty="0">
                <a:ea typeface="+mn-lt"/>
                <a:cs typeface="+mn-lt"/>
              </a:rPr>
              <a:t>Checks for the LZMA header format, byte 13th is always 0, properties size should be (pb * 5 + </a:t>
            </a:r>
            <a:r>
              <a:rPr lang="en-US" sz="1600" dirty="0" err="1">
                <a:ea typeface="+mn-lt"/>
                <a:cs typeface="+mn-lt"/>
              </a:rPr>
              <a:t>lp</a:t>
            </a:r>
            <a:r>
              <a:rPr lang="en-US" sz="1600" dirty="0">
                <a:ea typeface="+mn-lt"/>
                <a:cs typeface="+mn-lt"/>
              </a:rPr>
              <a:t>) * 9 + lc, where lc=3, </a:t>
            </a:r>
            <a:r>
              <a:rPr lang="en-US" sz="1600" dirty="0" err="1">
                <a:ea typeface="+mn-lt"/>
                <a:cs typeface="+mn-lt"/>
              </a:rPr>
              <a:t>lp</a:t>
            </a:r>
            <a:r>
              <a:rPr lang="en-US" sz="1600" dirty="0">
                <a:ea typeface="+mn-lt"/>
                <a:cs typeface="+mn-lt"/>
              </a:rPr>
              <a:t>=0, pb=2</a:t>
            </a:r>
          </a:p>
          <a:p>
            <a:pPr lvl="1" indent="-285750">
              <a:buClr>
                <a:srgbClr val="C00000"/>
              </a:buClr>
              <a:buFont typeface="Wingdings" panose="05000000000000000000" pitchFamily="2" charset="2"/>
              <a:buChar char="u"/>
            </a:pPr>
            <a:r>
              <a:rPr lang="en-US" sz="1600" dirty="0"/>
              <a:t>Pass in the data to LZMA Decode from 7z SDK to perform decompression, the start address of data is offset due to LZMA header size is (5+8 bytes), Decompressed data will be available in </a:t>
            </a:r>
            <a:r>
              <a:rPr lang="en-US" sz="1600" dirty="0" err="1"/>
              <a:t>output_buf</a:t>
            </a:r>
            <a:r>
              <a:rPr lang="en-US" sz="1600" dirty="0"/>
              <a:t>.</a:t>
            </a:r>
            <a:endParaRPr lang="en-US" sz="1600" dirty="0">
              <a:cs typeface="Calibri"/>
            </a:endParaRPr>
          </a:p>
          <a:p>
            <a:pPr lvl="1" indent="-285750">
              <a:buClr>
                <a:srgbClr val="C00000"/>
              </a:buClr>
              <a:buFont typeface="Wingdings" panose="05000000000000000000" pitchFamily="2" charset="2"/>
              <a:buChar char="u"/>
            </a:pPr>
            <a:r>
              <a:rPr lang="en-US" sz="1600" dirty="0"/>
              <a:t>Hash is updated each cycle based on the decompressed data of 16kb size.</a:t>
            </a:r>
            <a:endParaRPr lang="en-US" sz="1600" dirty="0">
              <a:cs typeface="Calibri"/>
            </a:endParaRPr>
          </a:p>
          <a:p>
            <a:pPr lvl="1" indent="-285750">
              <a:buClr>
                <a:srgbClr val="C00000"/>
              </a:buClr>
              <a:buFont typeface="Wingdings" panose="05000000000000000000" pitchFamily="2" charset="2"/>
              <a:buChar char="u"/>
            </a:pPr>
            <a:r>
              <a:rPr lang="en-US" altLang="zh-CN" sz="1600" dirty="0">
                <a:ea typeface="等线"/>
              </a:rPr>
              <a:t>Then, updated Hash is matched with the stored Hash from decompressed data to check for any discrepancy.</a:t>
            </a:r>
            <a:endParaRPr lang="en-US" altLang="zh-CN" sz="1600" dirty="0">
              <a:ea typeface="等线"/>
              <a:cs typeface="Calibri"/>
            </a:endParaRPr>
          </a:p>
          <a:p>
            <a:pPr lvl="1" indent="-285750">
              <a:buClr>
                <a:srgbClr val="C00000"/>
              </a:buClr>
              <a:buFont typeface="Wingdings" panose="05000000000000000000" pitchFamily="2" charset="2"/>
              <a:buChar char="u"/>
            </a:pPr>
            <a:r>
              <a:rPr lang="en-US" altLang="zh-CN" sz="1600" dirty="0">
                <a:ea typeface="等线"/>
              </a:rPr>
              <a:t>If the Hash is mismatched, bootloader will fall back to boot FW1 only if FW1 is valid, else, bootloader would report an error</a:t>
            </a:r>
            <a:endParaRPr lang="en-US" altLang="zh-CN" sz="1600" dirty="0">
              <a:ea typeface="等线"/>
              <a:cs typeface="Calibri" panose="020F0502020204030204"/>
            </a:endParaRPr>
          </a:p>
          <a:p>
            <a:pPr indent="-285750">
              <a:buClr>
                <a:srgbClr val="C00000"/>
              </a:buClr>
              <a:buFont typeface="Wingdings" panose="05000000000000000000" pitchFamily="2" charset="2"/>
              <a:buChar char="u"/>
            </a:pPr>
            <a:r>
              <a:rPr lang="en-US" altLang="zh-CN" dirty="0">
                <a:ea typeface="等线"/>
              </a:rPr>
              <a:t>Then, bootloader check for available region to flash between FW1 and FW2. </a:t>
            </a:r>
            <a:endParaRPr lang="en-US" altLang="zh-CN" dirty="0">
              <a:ea typeface="等线"/>
              <a:cs typeface="Calibri"/>
            </a:endParaRPr>
          </a:p>
          <a:p>
            <a:pPr lvl="1" indent="-285750">
              <a:buClr>
                <a:srgbClr val="C00000"/>
              </a:buClr>
              <a:buFont typeface="Wingdings" panose="05000000000000000000" pitchFamily="2" charset="2"/>
              <a:buChar char="u"/>
            </a:pPr>
            <a:r>
              <a:rPr lang="en-US" altLang="zh-CN" sz="1600" dirty="0"/>
              <a:t>If decompressed size is larger than this region, error will be reported and fall back to boot FW1 if FW1 is valid </a:t>
            </a:r>
          </a:p>
          <a:p>
            <a:pPr lvl="1" indent="-285750">
              <a:buClr>
                <a:srgbClr val="C00000"/>
              </a:buClr>
              <a:buFont typeface="Wingdings" panose="05000000000000000000" pitchFamily="2" charset="2"/>
              <a:buChar char="u"/>
            </a:pPr>
            <a:r>
              <a:rPr lang="en-US" altLang="zh-CN" sz="1600" dirty="0"/>
              <a:t>If precheck is OK, function proceeds to erase needed space in the manner of 4kb per cycle</a:t>
            </a:r>
          </a:p>
          <a:p>
            <a:pPr indent="-285750">
              <a:buClr>
                <a:srgbClr val="C00000"/>
              </a:buClr>
              <a:buFont typeface="Wingdings" panose="05000000000000000000" pitchFamily="2" charset="2"/>
              <a:buChar char="u"/>
            </a:pPr>
            <a:r>
              <a:rPr lang="en-US" altLang="zh-CN" dirty="0">
                <a:ea typeface="等线"/>
              </a:rPr>
              <a:t>Once first decompression complete and hash checking is OK, bootloader loops LZMA files one by one for second decompression</a:t>
            </a:r>
            <a:endParaRPr lang="en-US" altLang="zh-CN" dirty="0">
              <a:ea typeface="等线"/>
              <a:cs typeface="Calibri"/>
            </a:endParaRPr>
          </a:p>
          <a:p>
            <a:pPr lvl="1" indent="-285750">
              <a:buClr>
                <a:srgbClr val="C00000"/>
              </a:buClr>
              <a:buFont typeface="Wingdings" panose="05000000000000000000" pitchFamily="2" charset="2"/>
              <a:buChar char="u"/>
            </a:pPr>
            <a:r>
              <a:rPr lang="en-US" altLang="zh-CN" sz="1600" dirty="0">
                <a:ea typeface="等线"/>
                <a:cs typeface="Calibri"/>
              </a:rPr>
              <a:t>Repeats the same decompression steps in first decompression without updating and checking the hash</a:t>
            </a:r>
          </a:p>
          <a:p>
            <a:pPr lvl="1" indent="-285750">
              <a:buClr>
                <a:srgbClr val="C00000"/>
              </a:buClr>
              <a:buFont typeface="Wingdings" panose="05000000000000000000" pitchFamily="2" charset="2"/>
              <a:buChar char="u"/>
            </a:pPr>
            <a:r>
              <a:rPr lang="en-US" altLang="zh-CN" sz="1600" dirty="0">
                <a:ea typeface="等线"/>
              </a:rPr>
              <a:t>From </a:t>
            </a:r>
            <a:r>
              <a:rPr lang="en-US" altLang="zh-CN" sz="1600" dirty="0" err="1">
                <a:ea typeface="等线"/>
              </a:rPr>
              <a:t>output_buf</a:t>
            </a:r>
            <a:r>
              <a:rPr lang="en-US" altLang="zh-CN" sz="1600" dirty="0">
                <a:ea typeface="等线"/>
              </a:rPr>
              <a:t>, these decompressed data are flashed to FW1 using </a:t>
            </a:r>
            <a:r>
              <a:rPr lang="en-US" altLang="zh-CN" sz="1600" dirty="0" err="1">
                <a:ea typeface="等线"/>
              </a:rPr>
              <a:t>hal_flash_burst_write</a:t>
            </a:r>
            <a:endParaRPr lang="en-US" altLang="zh-CN" sz="1600" dirty="0">
              <a:ea typeface="等线"/>
            </a:endParaRPr>
          </a:p>
          <a:p>
            <a:pPr indent="-285750">
              <a:buClr>
                <a:srgbClr val="C00000"/>
              </a:buClr>
              <a:buFont typeface="Wingdings" panose="05000000000000000000" pitchFamily="2" charset="2"/>
              <a:buChar char="u"/>
            </a:pPr>
            <a:r>
              <a:rPr lang="en-US" altLang="zh-CN" dirty="0">
                <a:ea typeface="等线"/>
              </a:rPr>
              <a:t>After decompression and writing to FW1 is completed. Bootloader should continue to boot from FW1 for the newly decompressed firmware</a:t>
            </a:r>
            <a:endParaRPr lang="en-US" altLang="zh-CN" dirty="0">
              <a:ea typeface="等线"/>
              <a:cs typeface="Calibri"/>
            </a:endParaRPr>
          </a:p>
          <a:p>
            <a:pPr indent="-285750">
              <a:buClr>
                <a:srgbClr val="C00000"/>
              </a:buClr>
              <a:buFont typeface="Wingdings" panose="05000000000000000000" pitchFamily="2" charset="2"/>
              <a:buChar char="u"/>
            </a:pPr>
            <a:endParaRPr lang="en-US" altLang="zh-CN" dirty="0"/>
          </a:p>
        </p:txBody>
      </p:sp>
    </p:spTree>
    <p:extLst>
      <p:ext uri="{BB962C8B-B14F-4D97-AF65-F5344CB8AC3E}">
        <p14:creationId xmlns:p14="http://schemas.microsoft.com/office/powerpoint/2010/main" val="445231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C1C03-11E7-4439-8E5C-2AC3E4DFEA71}"/>
              </a:ext>
            </a:extLst>
          </p:cNvPr>
          <p:cNvSpPr>
            <a:spLocks noGrp="1"/>
          </p:cNvSpPr>
          <p:nvPr>
            <p:ph type="ctrTitle"/>
          </p:nvPr>
        </p:nvSpPr>
        <p:spPr>
          <a:xfrm>
            <a:off x="386080" y="338592"/>
            <a:ext cx="7213205" cy="529627"/>
          </a:xfrm>
        </p:spPr>
        <p:txBody>
          <a:bodyPr/>
          <a:lstStyle/>
          <a:p>
            <a:r>
              <a:rPr lang="en-US" dirty="0"/>
              <a:t>LZMA Decompression Scope</a:t>
            </a:r>
            <a:endParaRPr lang="en-SG" dirty="0"/>
          </a:p>
        </p:txBody>
      </p:sp>
      <p:sp>
        <p:nvSpPr>
          <p:cNvPr id="3" name="Slide Number Placeholder 2">
            <a:extLst>
              <a:ext uri="{FF2B5EF4-FFF2-40B4-BE49-F238E27FC236}">
                <a16:creationId xmlns:a16="http://schemas.microsoft.com/office/drawing/2014/main" id="{2923356C-5836-47CC-A200-4E22CB94E4B9}"/>
              </a:ext>
            </a:extLst>
          </p:cNvPr>
          <p:cNvSpPr>
            <a:spLocks noGrp="1"/>
          </p:cNvSpPr>
          <p:nvPr>
            <p:ph type="sldNum" sz="quarter" idx="12"/>
          </p:nvPr>
        </p:nvSpPr>
        <p:spPr/>
        <p:txBody>
          <a:bodyPr/>
          <a:lstStyle/>
          <a:p>
            <a:fld id="{0B5B4039-CDDE-46DD-8545-0A5633482654}" type="slidenum">
              <a:rPr lang="zh-TW" altLang="en-US" smtClean="0"/>
              <a:pPr/>
              <a:t>13</a:t>
            </a:fld>
            <a:endParaRPr lang="zh-TW" altLang="en-US"/>
          </a:p>
        </p:txBody>
      </p:sp>
      <p:sp>
        <p:nvSpPr>
          <p:cNvPr id="4" name="Content Placeholder 3">
            <a:extLst>
              <a:ext uri="{FF2B5EF4-FFF2-40B4-BE49-F238E27FC236}">
                <a16:creationId xmlns:a16="http://schemas.microsoft.com/office/drawing/2014/main" id="{4BF7FC0C-4F9E-4571-8247-7DA56226A2D9}"/>
              </a:ext>
            </a:extLst>
          </p:cNvPr>
          <p:cNvSpPr>
            <a:spLocks noGrp="1"/>
          </p:cNvSpPr>
          <p:nvPr>
            <p:ph idx="1"/>
          </p:nvPr>
        </p:nvSpPr>
        <p:spPr/>
        <p:txBody>
          <a:bodyPr/>
          <a:lstStyle/>
          <a:p>
            <a:r>
              <a:rPr lang="en-US" dirty="0"/>
              <a:t>Note: In current implementation, LZMA Decode capable of decoding different dictionary size *.</a:t>
            </a:r>
            <a:r>
              <a:rPr lang="en-US" dirty="0" err="1"/>
              <a:t>lzma</a:t>
            </a:r>
            <a:r>
              <a:rPr lang="en-US" dirty="0"/>
              <a:t> data, as long as the properties used are the same (0x5D).</a:t>
            </a:r>
          </a:p>
          <a:p>
            <a:r>
              <a:rPr lang="en-US" dirty="0"/>
              <a:t>This is because we are using static dictionary buffer for dictionary interface as bootloader does not support dynamic memory.</a:t>
            </a:r>
            <a:endParaRPr lang="en-SG" dirty="0"/>
          </a:p>
        </p:txBody>
      </p:sp>
    </p:spTree>
    <p:extLst>
      <p:ext uri="{BB962C8B-B14F-4D97-AF65-F5344CB8AC3E}">
        <p14:creationId xmlns:p14="http://schemas.microsoft.com/office/powerpoint/2010/main" val="2901096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4294967295"/>
          </p:nvPr>
        </p:nvSpPr>
        <p:spPr>
          <a:xfrm>
            <a:off x="9448800" y="6492875"/>
            <a:ext cx="2743200" cy="365125"/>
          </a:xfrm>
        </p:spPr>
        <p:txBody>
          <a:bodyPr/>
          <a:lstStyle/>
          <a:p>
            <a:pPr>
              <a:defRPr/>
            </a:pPr>
            <a:r>
              <a:rPr lang="en-US" altLang="zh-TW"/>
              <a:t>-</a:t>
            </a:r>
            <a:fld id="{5C0B81E0-69B9-4759-B9A5-B3564AB9E0A0}" type="slidenum">
              <a:rPr lang="en-US" altLang="zh-TW" smtClean="0"/>
              <a:pPr>
                <a:defRPr/>
              </a:pPr>
              <a:t>14</a:t>
            </a:fld>
            <a:r>
              <a:rPr lang="en-US" altLang="zh-TW"/>
              <a:t>-</a:t>
            </a:r>
          </a:p>
        </p:txBody>
      </p:sp>
      <p:sp>
        <p:nvSpPr>
          <p:cNvPr id="3"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9"/>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3"/>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0"/>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标题 1">
            <a:extLst>
              <a:ext uri="{FF2B5EF4-FFF2-40B4-BE49-F238E27FC236}">
                <a16:creationId xmlns:a16="http://schemas.microsoft.com/office/drawing/2014/main" id="{8E63E568-F342-44B2-84B6-C37A56853BFA}"/>
              </a:ext>
            </a:extLst>
          </p:cNvPr>
          <p:cNvSpPr>
            <a:spLocks noGrp="1"/>
          </p:cNvSpPr>
          <p:nvPr>
            <p:ph type="ctrTitle"/>
          </p:nvPr>
        </p:nvSpPr>
        <p:spPr>
          <a:xfrm>
            <a:off x="386080" y="338592"/>
            <a:ext cx="6997359" cy="529627"/>
          </a:xfrm>
          <a:noFill/>
          <a:ln w="9525">
            <a:noFill/>
            <a:miter lim="800000"/>
            <a:headEnd/>
            <a:tailEnd/>
          </a:ln>
        </p:spPr>
        <p:txBody>
          <a:bodyPr vert="horz" wrap="square" lIns="91440" tIns="45720" rIns="91440" bIns="45720" numCol="1" rtlCol="0" anchor="ctr" anchorCtr="0" compatLnSpc="1">
            <a:prstTxWarp prst="textNoShape">
              <a:avLst/>
            </a:prstTxWarp>
            <a:noAutofit/>
          </a:bodyPr>
          <a:lstStyle/>
          <a:p>
            <a:r>
              <a:rPr lang="en-US" altLang="zh-CN">
                <a:latin typeface="Arial" panose="020B0604020202020204" pitchFamily="34" charset="0"/>
                <a:ea typeface="Arial Unicode MS" panose="020B0604020202020204" pitchFamily="34" charset="-122"/>
                <a:cs typeface="Arial" panose="020B0604020202020204" pitchFamily="34" charset="0"/>
              </a:rPr>
              <a:t>Current version vs. LZMA version</a:t>
            </a:r>
          </a:p>
        </p:txBody>
      </p:sp>
      <p:graphicFrame>
        <p:nvGraphicFramePr>
          <p:cNvPr id="5" name="Table 5">
            <a:extLst>
              <a:ext uri="{FF2B5EF4-FFF2-40B4-BE49-F238E27FC236}">
                <a16:creationId xmlns:a16="http://schemas.microsoft.com/office/drawing/2014/main" id="{49C5F62D-27B2-45BF-8C8C-B05102A1B40E}"/>
              </a:ext>
            </a:extLst>
          </p:cNvPr>
          <p:cNvGraphicFramePr>
            <a:graphicFrameLocks noGrp="1"/>
          </p:cNvGraphicFramePr>
          <p:nvPr>
            <p:extLst>
              <p:ext uri="{D42A27DB-BD31-4B8C-83A1-F6EECF244321}">
                <p14:modId xmlns:p14="http://schemas.microsoft.com/office/powerpoint/2010/main" val="1283204472"/>
              </p:ext>
            </p:extLst>
          </p:nvPr>
        </p:nvGraphicFramePr>
        <p:xfrm>
          <a:off x="530746" y="1022145"/>
          <a:ext cx="8127999" cy="20269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428571557"/>
                    </a:ext>
                  </a:extLst>
                </a:gridCol>
                <a:gridCol w="2709333">
                  <a:extLst>
                    <a:ext uri="{9D8B030D-6E8A-4147-A177-3AD203B41FA5}">
                      <a16:colId xmlns:a16="http://schemas.microsoft.com/office/drawing/2014/main" val="2252260870"/>
                    </a:ext>
                  </a:extLst>
                </a:gridCol>
                <a:gridCol w="2709333">
                  <a:extLst>
                    <a:ext uri="{9D8B030D-6E8A-4147-A177-3AD203B41FA5}">
                      <a16:colId xmlns:a16="http://schemas.microsoft.com/office/drawing/2014/main" val="3406564236"/>
                    </a:ext>
                  </a:extLst>
                </a:gridCol>
              </a:tblGrid>
              <a:tr h="370840">
                <a:tc>
                  <a:txBody>
                    <a:bodyPr/>
                    <a:lstStyle/>
                    <a:p>
                      <a:endParaRPr lang="en-SG"/>
                    </a:p>
                  </a:txBody>
                  <a:tcPr/>
                </a:tc>
                <a:tc>
                  <a:txBody>
                    <a:bodyPr/>
                    <a:lstStyle/>
                    <a:p>
                      <a:r>
                        <a:rPr lang="en-US"/>
                        <a:t>Current version</a:t>
                      </a:r>
                      <a:endParaRPr lang="en-SG"/>
                    </a:p>
                  </a:txBody>
                  <a:tcPr/>
                </a:tc>
                <a:tc>
                  <a:txBody>
                    <a:bodyPr/>
                    <a:lstStyle/>
                    <a:p>
                      <a:r>
                        <a:rPr lang="en-US"/>
                        <a:t>LZMA version</a:t>
                      </a:r>
                      <a:endParaRPr lang="en-SG"/>
                    </a:p>
                  </a:txBody>
                  <a:tcPr/>
                </a:tc>
                <a:extLst>
                  <a:ext uri="{0D108BD9-81ED-4DB2-BD59-A6C34878D82A}">
                    <a16:rowId xmlns:a16="http://schemas.microsoft.com/office/drawing/2014/main" val="3806067035"/>
                  </a:ext>
                </a:extLst>
              </a:tr>
              <a:tr h="370840">
                <a:tc>
                  <a:txBody>
                    <a:bodyPr/>
                    <a:lstStyle/>
                    <a:p>
                      <a:r>
                        <a:rPr lang="en-US"/>
                        <a:t>Boot time</a:t>
                      </a:r>
                      <a:endParaRPr lang="en-SG"/>
                    </a:p>
                  </a:txBody>
                  <a:tcPr/>
                </a:tc>
                <a:tc>
                  <a:txBody>
                    <a:bodyPr/>
                    <a:lstStyle/>
                    <a:p>
                      <a:r>
                        <a:rPr lang="en-US"/>
                        <a:t>~100ms</a:t>
                      </a:r>
                      <a:endParaRPr lang="en-SG"/>
                    </a:p>
                  </a:txBody>
                  <a:tcPr/>
                </a:tc>
                <a:tc>
                  <a:txBody>
                    <a:bodyPr/>
                    <a:lstStyle/>
                    <a:p>
                      <a:r>
                        <a:rPr lang="en-US"/>
                        <a:t>~2.6s </a:t>
                      </a:r>
                      <a:r>
                        <a:rPr lang="en-US" altLang="zh-CN"/>
                        <a:t>+ 6.1s</a:t>
                      </a:r>
                      <a:endParaRPr lang="en-SG"/>
                    </a:p>
                  </a:txBody>
                  <a:tcPr/>
                </a:tc>
                <a:extLst>
                  <a:ext uri="{0D108BD9-81ED-4DB2-BD59-A6C34878D82A}">
                    <a16:rowId xmlns:a16="http://schemas.microsoft.com/office/drawing/2014/main" val="1621766684"/>
                  </a:ext>
                </a:extLst>
              </a:tr>
              <a:tr h="370840">
                <a:tc>
                  <a:txBody>
                    <a:bodyPr/>
                    <a:lstStyle/>
                    <a:p>
                      <a:r>
                        <a:rPr lang="en-US"/>
                        <a:t>Support secure boot</a:t>
                      </a:r>
                      <a:endParaRPr lang="en-SG"/>
                    </a:p>
                  </a:txBody>
                  <a:tcPr/>
                </a:tc>
                <a:tc>
                  <a:txBody>
                    <a:bodyPr/>
                    <a:lstStyle/>
                    <a:p>
                      <a:r>
                        <a:rPr lang="en-US"/>
                        <a:t>Yes</a:t>
                      </a:r>
                      <a:endParaRPr lang="en-SG"/>
                    </a:p>
                  </a:txBody>
                  <a:tcPr/>
                </a:tc>
                <a:tc>
                  <a:txBody>
                    <a:bodyPr/>
                    <a:lstStyle/>
                    <a:p>
                      <a:r>
                        <a:rPr lang="en-US" altLang="zh-CN"/>
                        <a:t>Yes</a:t>
                      </a:r>
                      <a:endParaRPr lang="en-SG"/>
                    </a:p>
                  </a:txBody>
                  <a:tcPr/>
                </a:tc>
                <a:extLst>
                  <a:ext uri="{0D108BD9-81ED-4DB2-BD59-A6C34878D82A}">
                    <a16:rowId xmlns:a16="http://schemas.microsoft.com/office/drawing/2014/main" val="1031021653"/>
                  </a:ext>
                </a:extLst>
              </a:tr>
              <a:tr h="370840">
                <a:tc>
                  <a:txBody>
                    <a:bodyPr/>
                    <a:lstStyle/>
                    <a:p>
                      <a:r>
                        <a:rPr lang="en-US"/>
                        <a:t>Flash size</a:t>
                      </a:r>
                      <a:endParaRPr lang="en-SG"/>
                    </a:p>
                  </a:txBody>
                  <a:tcPr/>
                </a:tc>
                <a:tc>
                  <a:txBody>
                    <a:bodyPr/>
                    <a:lstStyle/>
                    <a:p>
                      <a:r>
                        <a:rPr lang="en-US"/>
                        <a:t>FW size * 2</a:t>
                      </a:r>
                      <a:endParaRPr lang="en-SG"/>
                    </a:p>
                  </a:txBody>
                  <a:tcPr/>
                </a:tc>
                <a:tc>
                  <a:txBody>
                    <a:bodyPr/>
                    <a:lstStyle/>
                    <a:p>
                      <a:r>
                        <a:rPr lang="en-US"/>
                        <a:t>FW size + LZMA FW size(~60 – 70%)</a:t>
                      </a:r>
                      <a:br>
                        <a:rPr lang="en-US"/>
                      </a:br>
                      <a:r>
                        <a:rPr lang="en-US"/>
                        <a:t>e.g. 286kb/443kb</a:t>
                      </a:r>
                      <a:endParaRPr lang="en-SG"/>
                    </a:p>
                  </a:txBody>
                  <a:tcPr/>
                </a:tc>
                <a:extLst>
                  <a:ext uri="{0D108BD9-81ED-4DB2-BD59-A6C34878D82A}">
                    <a16:rowId xmlns:a16="http://schemas.microsoft.com/office/drawing/2014/main" val="1527391765"/>
                  </a:ext>
                </a:extLst>
              </a:tr>
            </a:tbl>
          </a:graphicData>
        </a:graphic>
      </p:graphicFrame>
      <p:graphicFrame>
        <p:nvGraphicFramePr>
          <p:cNvPr id="13" name="Table 5">
            <a:extLst>
              <a:ext uri="{FF2B5EF4-FFF2-40B4-BE49-F238E27FC236}">
                <a16:creationId xmlns:a16="http://schemas.microsoft.com/office/drawing/2014/main" id="{C1EEE67D-61F5-4208-9B5C-0F600AD50D3B}"/>
              </a:ext>
            </a:extLst>
          </p:cNvPr>
          <p:cNvGraphicFramePr>
            <a:graphicFrameLocks noGrp="1"/>
          </p:cNvGraphicFramePr>
          <p:nvPr>
            <p:extLst>
              <p:ext uri="{D42A27DB-BD31-4B8C-83A1-F6EECF244321}">
                <p14:modId xmlns:p14="http://schemas.microsoft.com/office/powerpoint/2010/main" val="396217801"/>
              </p:ext>
            </p:extLst>
          </p:nvPr>
        </p:nvGraphicFramePr>
        <p:xfrm>
          <a:off x="3179942" y="4472916"/>
          <a:ext cx="5418666" cy="1670685"/>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428571557"/>
                    </a:ext>
                  </a:extLst>
                </a:gridCol>
                <a:gridCol w="2709333">
                  <a:extLst>
                    <a:ext uri="{9D8B030D-6E8A-4147-A177-3AD203B41FA5}">
                      <a16:colId xmlns:a16="http://schemas.microsoft.com/office/drawing/2014/main" val="2252260870"/>
                    </a:ext>
                  </a:extLst>
                </a:gridCol>
              </a:tblGrid>
              <a:tr h="370840">
                <a:tc>
                  <a:txBody>
                    <a:bodyPr/>
                    <a:lstStyle/>
                    <a:p>
                      <a:r>
                        <a:rPr lang="en-US" sz="1800"/>
                        <a:t>Task</a:t>
                      </a:r>
                      <a:endParaRPr lang="en-SG" sz="1800"/>
                    </a:p>
                  </a:txBody>
                  <a:tcPr/>
                </a:tc>
                <a:tc>
                  <a:txBody>
                    <a:bodyPr/>
                    <a:lstStyle/>
                    <a:p>
                      <a:r>
                        <a:rPr lang="en-US" sz="1800"/>
                        <a:t>Time (s)</a:t>
                      </a:r>
                      <a:endParaRPr lang="en-SG" sz="1800"/>
                    </a:p>
                  </a:txBody>
                  <a:tcPr/>
                </a:tc>
                <a:extLst>
                  <a:ext uri="{0D108BD9-81ED-4DB2-BD59-A6C34878D82A}">
                    <a16:rowId xmlns:a16="http://schemas.microsoft.com/office/drawing/2014/main" val="3806067035"/>
                  </a:ext>
                </a:extLst>
              </a:tr>
              <a:tr h="370840">
                <a:tc>
                  <a:txBody>
                    <a:bodyPr/>
                    <a:lstStyle/>
                    <a:p>
                      <a:pPr algn="l" fontAlgn="b"/>
                      <a:r>
                        <a:rPr lang="en-SG" sz="1800" b="0" i="0" u="none" strike="noStrike">
                          <a:solidFill>
                            <a:srgbClr val="000000"/>
                          </a:solidFill>
                          <a:effectLst/>
                          <a:latin typeface="Calibri"/>
                        </a:rPr>
                        <a:t>First Decompression</a:t>
                      </a:r>
                    </a:p>
                  </a:txBody>
                  <a:tcPr marL="9525" marR="9525" marT="9525" marB="0" anchor="b"/>
                </a:tc>
                <a:tc>
                  <a:txBody>
                    <a:bodyPr/>
                    <a:lstStyle/>
                    <a:p>
                      <a:pPr algn="r" fontAlgn="b"/>
                      <a:r>
                        <a:rPr lang="en-SG" sz="1800" b="0" i="0" u="none" strike="noStrike">
                          <a:solidFill>
                            <a:srgbClr val="000000"/>
                          </a:solidFill>
                          <a:effectLst/>
                          <a:latin typeface="Calibri"/>
                        </a:rPr>
                        <a:t>0.875397</a:t>
                      </a:r>
                    </a:p>
                  </a:txBody>
                  <a:tcPr marL="9525" marR="9525" marT="9525" marB="0" anchor="b"/>
                </a:tc>
                <a:extLst>
                  <a:ext uri="{0D108BD9-81ED-4DB2-BD59-A6C34878D82A}">
                    <a16:rowId xmlns:a16="http://schemas.microsoft.com/office/drawing/2014/main" val="1621766684"/>
                  </a:ext>
                </a:extLst>
              </a:tr>
              <a:tr h="370840">
                <a:tc>
                  <a:txBody>
                    <a:bodyPr/>
                    <a:lstStyle/>
                    <a:p>
                      <a:pPr algn="l" fontAlgn="b"/>
                      <a:r>
                        <a:rPr lang="en-SG" sz="1800" b="0" i="0" u="none" strike="noStrike">
                          <a:solidFill>
                            <a:srgbClr val="000000"/>
                          </a:solidFill>
                          <a:effectLst/>
                          <a:latin typeface="Calibri"/>
                        </a:rPr>
                        <a:t>Memory Erasure</a:t>
                      </a:r>
                      <a:endParaRPr lang="en-SG"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G" sz="1800" b="0" i="0" u="none" strike="noStrike">
                          <a:solidFill>
                            <a:srgbClr val="000000"/>
                          </a:solidFill>
                          <a:effectLst/>
                          <a:latin typeface="Calibri" panose="020F0502020204030204" pitchFamily="34" charset="0"/>
                        </a:rPr>
                        <a:t>6.129008</a:t>
                      </a:r>
                    </a:p>
                  </a:txBody>
                  <a:tcPr marL="9525" marR="9525" marT="9525" marB="0" anchor="b"/>
                </a:tc>
                <a:extLst>
                  <a:ext uri="{0D108BD9-81ED-4DB2-BD59-A6C34878D82A}">
                    <a16:rowId xmlns:a16="http://schemas.microsoft.com/office/drawing/2014/main" val="1031021653"/>
                  </a:ext>
                </a:extLst>
              </a:tr>
              <a:tr h="370840">
                <a:tc>
                  <a:txBody>
                    <a:bodyPr/>
                    <a:lstStyle/>
                    <a:p>
                      <a:pPr algn="l" fontAlgn="b"/>
                      <a:r>
                        <a:rPr lang="en-SG" sz="1800" b="0" i="0" u="none" strike="noStrike">
                          <a:solidFill>
                            <a:srgbClr val="000000"/>
                          </a:solidFill>
                          <a:effectLst/>
                          <a:latin typeface="Calibri"/>
                        </a:rPr>
                        <a:t>2nd Decompression and Write</a:t>
                      </a:r>
                    </a:p>
                  </a:txBody>
                  <a:tcPr marL="9525" marR="9525" marT="9525" marB="0" anchor="b"/>
                </a:tc>
                <a:tc>
                  <a:txBody>
                    <a:bodyPr/>
                    <a:lstStyle/>
                    <a:p>
                      <a:pPr algn="r" fontAlgn="b"/>
                      <a:r>
                        <a:rPr lang="en-SG" sz="1800" b="0" i="0" u="none" strike="noStrike">
                          <a:solidFill>
                            <a:srgbClr val="000000"/>
                          </a:solidFill>
                          <a:effectLst/>
                          <a:latin typeface="Calibri" panose="020F0502020204030204" pitchFamily="34" charset="0"/>
                        </a:rPr>
                        <a:t>1.736571</a:t>
                      </a:r>
                    </a:p>
                  </a:txBody>
                  <a:tcPr marL="9525" marR="9525" marT="9525" marB="0" anchor="b"/>
                </a:tc>
                <a:extLst>
                  <a:ext uri="{0D108BD9-81ED-4DB2-BD59-A6C34878D82A}">
                    <a16:rowId xmlns:a16="http://schemas.microsoft.com/office/drawing/2014/main" val="1527391765"/>
                  </a:ext>
                </a:extLst>
              </a:tr>
            </a:tbl>
          </a:graphicData>
        </a:graphic>
      </p:graphicFrame>
    </p:spTree>
    <p:extLst>
      <p:ext uri="{BB962C8B-B14F-4D97-AF65-F5344CB8AC3E}">
        <p14:creationId xmlns:p14="http://schemas.microsoft.com/office/powerpoint/2010/main" val="3140691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D4552-C39E-4ED3-A6FE-D1B981317D3E}"/>
              </a:ext>
            </a:extLst>
          </p:cNvPr>
          <p:cNvSpPr>
            <a:spLocks noGrp="1"/>
          </p:cNvSpPr>
          <p:nvPr>
            <p:ph type="ctrTitle"/>
          </p:nvPr>
        </p:nvSpPr>
        <p:spPr/>
        <p:txBody>
          <a:bodyPr/>
          <a:lstStyle/>
          <a:p>
            <a:r>
              <a:rPr lang="en-US" dirty="0"/>
              <a:t>User Guide: IAR build</a:t>
            </a:r>
            <a:endParaRPr lang="en-SG" dirty="0"/>
          </a:p>
        </p:txBody>
      </p:sp>
      <p:sp>
        <p:nvSpPr>
          <p:cNvPr id="3" name="Slide Number Placeholder 2">
            <a:extLst>
              <a:ext uri="{FF2B5EF4-FFF2-40B4-BE49-F238E27FC236}">
                <a16:creationId xmlns:a16="http://schemas.microsoft.com/office/drawing/2014/main" id="{FE96E150-CEEB-4F62-BFB3-B1A9E54A40F5}"/>
              </a:ext>
            </a:extLst>
          </p:cNvPr>
          <p:cNvSpPr>
            <a:spLocks noGrp="1"/>
          </p:cNvSpPr>
          <p:nvPr>
            <p:ph type="sldNum" sz="quarter" idx="12"/>
          </p:nvPr>
        </p:nvSpPr>
        <p:spPr/>
        <p:txBody>
          <a:bodyPr/>
          <a:lstStyle/>
          <a:p>
            <a:fld id="{0B5B4039-CDDE-46DD-8545-0A5633482654}" type="slidenum">
              <a:rPr lang="zh-TW" altLang="en-US" smtClean="0"/>
              <a:pPr/>
              <a:t>15</a:t>
            </a:fld>
            <a:endParaRPr lang="zh-TW" altLang="en-US"/>
          </a:p>
        </p:txBody>
      </p:sp>
      <p:sp>
        <p:nvSpPr>
          <p:cNvPr id="4" name="Content Placeholder 3">
            <a:extLst>
              <a:ext uri="{FF2B5EF4-FFF2-40B4-BE49-F238E27FC236}">
                <a16:creationId xmlns:a16="http://schemas.microsoft.com/office/drawing/2014/main" id="{DEECB984-378D-4B48-B091-11FE2A896125}"/>
              </a:ext>
            </a:extLst>
          </p:cNvPr>
          <p:cNvSpPr>
            <a:spLocks noGrp="1"/>
          </p:cNvSpPr>
          <p:nvPr>
            <p:ph idx="1"/>
          </p:nvPr>
        </p:nvSpPr>
        <p:spPr>
          <a:xfrm>
            <a:off x="386080" y="868219"/>
            <a:ext cx="10597226" cy="1795143"/>
          </a:xfrm>
        </p:spPr>
        <p:txBody>
          <a:bodyPr>
            <a:normAutofit/>
          </a:bodyPr>
          <a:lstStyle/>
          <a:p>
            <a:r>
              <a:rPr lang="en-US" sz="2000" dirty="0"/>
              <a:t>This chapter provide guides on generating a compressed FW copy -&gt; </a:t>
            </a:r>
            <a:r>
              <a:rPr lang="en-US" sz="2000" b="1" dirty="0" err="1"/>
              <a:t>firmware_is_lzma.bin</a:t>
            </a:r>
            <a:endParaRPr lang="en-US" sz="2000" b="1" dirty="0"/>
          </a:p>
          <a:p>
            <a:r>
              <a:rPr lang="en-US" sz="2000" dirty="0"/>
              <a:t>In </a:t>
            </a:r>
            <a:r>
              <a:rPr lang="en-US" sz="2000" dirty="0" err="1"/>
              <a:t>sdk</a:t>
            </a:r>
            <a:r>
              <a:rPr lang="en-US" sz="2000" dirty="0"/>
              <a:t>\project\realtek_amebaz2_v0_example\</a:t>
            </a:r>
            <a:r>
              <a:rPr lang="en-US" sz="2000" b="1" dirty="0"/>
              <a:t>EWARM-RELEASE\</a:t>
            </a:r>
            <a:r>
              <a:rPr lang="en-US" sz="2000" b="1" dirty="0" err="1"/>
              <a:t>partition.json</a:t>
            </a:r>
            <a:r>
              <a:rPr lang="en-US" sz="2000" dirty="0"/>
              <a:t>, change </a:t>
            </a:r>
            <a:r>
              <a:rPr lang="en-US" sz="2000" dirty="0" err="1"/>
              <a:t>user_ext</a:t>
            </a:r>
            <a:r>
              <a:rPr lang="en-US" sz="2000" dirty="0"/>
              <a:t>": "</a:t>
            </a:r>
            <a:r>
              <a:rPr lang="en-US" sz="2000" b="1" dirty="0"/>
              <a:t>FF</a:t>
            </a:r>
            <a:r>
              <a:rPr lang="en-US" sz="2000" dirty="0"/>
              <a:t>FFFFFFFFFFFFFFFFFFFFFF” to “</a:t>
            </a:r>
            <a:r>
              <a:rPr lang="en-US" sz="2000" b="1" dirty="0"/>
              <a:t>01</a:t>
            </a:r>
            <a:r>
              <a:rPr lang="en-US" sz="2000" dirty="0"/>
              <a:t>FFFFFFFFFFFFFFFFFFFFFF”, as the first byte is used for enabling LZMA feature</a:t>
            </a:r>
          </a:p>
          <a:p>
            <a:endParaRPr lang="en-SG" sz="2000" dirty="0"/>
          </a:p>
          <a:p>
            <a:endParaRPr lang="en-SG" sz="2000" dirty="0"/>
          </a:p>
        </p:txBody>
      </p:sp>
      <p:pic>
        <p:nvPicPr>
          <p:cNvPr id="8" name="Picture 7">
            <a:extLst>
              <a:ext uri="{FF2B5EF4-FFF2-40B4-BE49-F238E27FC236}">
                <a16:creationId xmlns:a16="http://schemas.microsoft.com/office/drawing/2014/main" id="{356888FC-F510-4683-BEBD-EF698195084E}"/>
              </a:ext>
            </a:extLst>
          </p:cNvPr>
          <p:cNvPicPr>
            <a:picLocks noChangeAspect="1"/>
          </p:cNvPicPr>
          <p:nvPr/>
        </p:nvPicPr>
        <p:blipFill>
          <a:blip r:embed="rId2"/>
          <a:stretch>
            <a:fillRect/>
          </a:stretch>
        </p:blipFill>
        <p:spPr>
          <a:xfrm>
            <a:off x="914400" y="2545750"/>
            <a:ext cx="3788556" cy="3844996"/>
          </a:xfrm>
          <a:prstGeom prst="rect">
            <a:avLst/>
          </a:prstGeom>
        </p:spPr>
      </p:pic>
    </p:spTree>
    <p:extLst>
      <p:ext uri="{BB962C8B-B14F-4D97-AF65-F5344CB8AC3E}">
        <p14:creationId xmlns:p14="http://schemas.microsoft.com/office/powerpoint/2010/main" val="710098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DA47-49B4-4616-81DF-1CC9BCD6F237}"/>
              </a:ext>
            </a:extLst>
          </p:cNvPr>
          <p:cNvSpPr>
            <a:spLocks noGrp="1"/>
          </p:cNvSpPr>
          <p:nvPr>
            <p:ph type="ctrTitle"/>
          </p:nvPr>
        </p:nvSpPr>
        <p:spPr/>
        <p:txBody>
          <a:bodyPr/>
          <a:lstStyle/>
          <a:p>
            <a:r>
              <a:rPr lang="en-US" dirty="0"/>
              <a:t>User Guide: IAR build</a:t>
            </a:r>
            <a:endParaRPr lang="en-SG" dirty="0"/>
          </a:p>
        </p:txBody>
      </p:sp>
      <p:sp>
        <p:nvSpPr>
          <p:cNvPr id="3" name="Slide Number Placeholder 2">
            <a:extLst>
              <a:ext uri="{FF2B5EF4-FFF2-40B4-BE49-F238E27FC236}">
                <a16:creationId xmlns:a16="http://schemas.microsoft.com/office/drawing/2014/main" id="{214DD050-4C58-4A19-9386-D9914ED50263}"/>
              </a:ext>
            </a:extLst>
          </p:cNvPr>
          <p:cNvSpPr>
            <a:spLocks noGrp="1"/>
          </p:cNvSpPr>
          <p:nvPr>
            <p:ph type="sldNum" sz="quarter" idx="12"/>
          </p:nvPr>
        </p:nvSpPr>
        <p:spPr/>
        <p:txBody>
          <a:bodyPr/>
          <a:lstStyle/>
          <a:p>
            <a:fld id="{0B5B4039-CDDE-46DD-8545-0A5633482654}" type="slidenum">
              <a:rPr lang="zh-TW" altLang="en-US" smtClean="0"/>
              <a:pPr/>
              <a:t>16</a:t>
            </a:fld>
            <a:endParaRPr lang="zh-TW" altLang="en-US"/>
          </a:p>
        </p:txBody>
      </p:sp>
      <p:sp>
        <p:nvSpPr>
          <p:cNvPr id="4" name="Content Placeholder 3">
            <a:extLst>
              <a:ext uri="{FF2B5EF4-FFF2-40B4-BE49-F238E27FC236}">
                <a16:creationId xmlns:a16="http://schemas.microsoft.com/office/drawing/2014/main" id="{5B3089B5-BF4C-40E6-9BA2-C7597E8E3A2E}"/>
              </a:ext>
            </a:extLst>
          </p:cNvPr>
          <p:cNvSpPr>
            <a:spLocks noGrp="1"/>
          </p:cNvSpPr>
          <p:nvPr>
            <p:ph idx="1"/>
          </p:nvPr>
        </p:nvSpPr>
        <p:spPr>
          <a:xfrm>
            <a:off x="431800" y="1250222"/>
            <a:ext cx="4102878" cy="4777353"/>
          </a:xfrm>
        </p:spPr>
        <p:txBody>
          <a:bodyPr>
            <a:normAutofit lnSpcReduction="10000"/>
          </a:bodyPr>
          <a:lstStyle/>
          <a:p>
            <a:r>
              <a:rPr lang="en-SG" sz="2400"/>
              <a:t>Replace content of </a:t>
            </a:r>
            <a:r>
              <a:rPr lang="en-US" sz="2400" dirty="0" err="1"/>
              <a:t>sdk</a:t>
            </a:r>
            <a:r>
              <a:rPr lang="en-US" sz="2400" dirty="0"/>
              <a:t>\project\realtek_amebaz2_v0_example\EWARM-RELEASE\</a:t>
            </a:r>
            <a:r>
              <a:rPr lang="en-SG" sz="2400" b="1" dirty="0" err="1"/>
              <a:t>bootloader.icf</a:t>
            </a:r>
            <a:r>
              <a:rPr lang="en-SG" sz="2400" b="1" dirty="0"/>
              <a:t> </a:t>
            </a:r>
            <a:r>
              <a:rPr lang="en-SG" sz="2400" dirty="0"/>
              <a:t>with </a:t>
            </a:r>
            <a:r>
              <a:rPr lang="en-SG" sz="2400" b="1" dirty="0" err="1"/>
              <a:t>bootloader_lzma.icf</a:t>
            </a:r>
            <a:r>
              <a:rPr lang="en-SG" sz="2400" dirty="0"/>
              <a:t>, this is to enlarge the flash memory to use</a:t>
            </a:r>
            <a:endParaRPr lang="en-SG" dirty="0"/>
          </a:p>
          <a:p>
            <a:r>
              <a:rPr lang="en-SG" sz="2400" dirty="0"/>
              <a:t>In </a:t>
            </a:r>
            <a:r>
              <a:rPr lang="en-US" sz="2400" dirty="0" err="1"/>
              <a:t>sdk</a:t>
            </a:r>
            <a:r>
              <a:rPr lang="en-US" sz="2400" dirty="0"/>
              <a:t>\component\soc\</a:t>
            </a:r>
            <a:r>
              <a:rPr lang="en-US" sz="2400" dirty="0" err="1"/>
              <a:t>realtek</a:t>
            </a:r>
            <a:r>
              <a:rPr lang="en-US" sz="2400" dirty="0"/>
              <a:t>\8710c\</a:t>
            </a:r>
            <a:r>
              <a:rPr lang="en-US" sz="2400" dirty="0" err="1"/>
              <a:t>misc</a:t>
            </a:r>
            <a:r>
              <a:rPr lang="en-US" sz="2400" dirty="0"/>
              <a:t>\</a:t>
            </a:r>
            <a:r>
              <a:rPr lang="en-US" sz="2400" dirty="0" err="1"/>
              <a:t>iar_utility</a:t>
            </a:r>
            <a:r>
              <a:rPr lang="en-US" sz="2400" dirty="0"/>
              <a:t>\</a:t>
            </a:r>
            <a:r>
              <a:rPr lang="en-SG" sz="2400" b="1" dirty="0"/>
              <a:t>postbuild_is.bat</a:t>
            </a:r>
            <a:r>
              <a:rPr lang="en-SG" sz="2400" dirty="0"/>
              <a:t>, uncomment these highlighted lines</a:t>
            </a:r>
          </a:p>
          <a:p>
            <a:endParaRPr lang="en-SG" dirty="0"/>
          </a:p>
        </p:txBody>
      </p:sp>
      <p:pic>
        <p:nvPicPr>
          <p:cNvPr id="7" name="Picture 6">
            <a:extLst>
              <a:ext uri="{FF2B5EF4-FFF2-40B4-BE49-F238E27FC236}">
                <a16:creationId xmlns:a16="http://schemas.microsoft.com/office/drawing/2014/main" id="{1A6985FA-828D-4829-B5D8-7865689C9E6F}"/>
              </a:ext>
            </a:extLst>
          </p:cNvPr>
          <p:cNvPicPr>
            <a:picLocks noChangeAspect="1"/>
          </p:cNvPicPr>
          <p:nvPr/>
        </p:nvPicPr>
        <p:blipFill>
          <a:blip r:embed="rId2"/>
          <a:stretch>
            <a:fillRect/>
          </a:stretch>
        </p:blipFill>
        <p:spPr>
          <a:xfrm>
            <a:off x="4777272" y="1250222"/>
            <a:ext cx="6438511" cy="4620067"/>
          </a:xfrm>
          <a:prstGeom prst="rect">
            <a:avLst/>
          </a:prstGeom>
        </p:spPr>
      </p:pic>
      <p:sp>
        <p:nvSpPr>
          <p:cNvPr id="5" name="Rectangle 4">
            <a:extLst>
              <a:ext uri="{FF2B5EF4-FFF2-40B4-BE49-F238E27FC236}">
                <a16:creationId xmlns:a16="http://schemas.microsoft.com/office/drawing/2014/main" id="{9A477B2C-1D24-ED23-F486-9F235963CD59}"/>
              </a:ext>
            </a:extLst>
          </p:cNvPr>
          <p:cNvSpPr/>
          <p:nvPr/>
        </p:nvSpPr>
        <p:spPr>
          <a:xfrm>
            <a:off x="4794587" y="4901937"/>
            <a:ext cx="6495068" cy="2168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63485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7EED-DE8A-4EA9-976C-88A3B86470C4}"/>
              </a:ext>
            </a:extLst>
          </p:cNvPr>
          <p:cNvSpPr>
            <a:spLocks noGrp="1"/>
          </p:cNvSpPr>
          <p:nvPr>
            <p:ph type="ctrTitle"/>
          </p:nvPr>
        </p:nvSpPr>
        <p:spPr/>
        <p:txBody>
          <a:bodyPr/>
          <a:lstStyle/>
          <a:p>
            <a:r>
              <a:rPr lang="en-US" dirty="0"/>
              <a:t>User Guide: IAR build</a:t>
            </a:r>
            <a:endParaRPr lang="en-SG" dirty="0"/>
          </a:p>
        </p:txBody>
      </p:sp>
      <p:sp>
        <p:nvSpPr>
          <p:cNvPr id="3" name="Slide Number Placeholder 2">
            <a:extLst>
              <a:ext uri="{FF2B5EF4-FFF2-40B4-BE49-F238E27FC236}">
                <a16:creationId xmlns:a16="http://schemas.microsoft.com/office/drawing/2014/main" id="{ACC82D03-0EF5-4F7F-8EA5-122611971AF1}"/>
              </a:ext>
            </a:extLst>
          </p:cNvPr>
          <p:cNvSpPr>
            <a:spLocks noGrp="1"/>
          </p:cNvSpPr>
          <p:nvPr>
            <p:ph type="sldNum" sz="quarter" idx="12"/>
          </p:nvPr>
        </p:nvSpPr>
        <p:spPr/>
        <p:txBody>
          <a:bodyPr/>
          <a:lstStyle/>
          <a:p>
            <a:fld id="{0B5B4039-CDDE-46DD-8545-0A5633482654}" type="slidenum">
              <a:rPr lang="zh-TW" altLang="en-US" smtClean="0"/>
              <a:pPr/>
              <a:t>17</a:t>
            </a:fld>
            <a:endParaRPr lang="zh-TW" altLang="en-US"/>
          </a:p>
        </p:txBody>
      </p:sp>
      <p:sp>
        <p:nvSpPr>
          <p:cNvPr id="4" name="Content Placeholder 3">
            <a:extLst>
              <a:ext uri="{FF2B5EF4-FFF2-40B4-BE49-F238E27FC236}">
                <a16:creationId xmlns:a16="http://schemas.microsoft.com/office/drawing/2014/main" id="{D7D7C96F-385E-46DD-AA56-8DBA5649DB49}"/>
              </a:ext>
            </a:extLst>
          </p:cNvPr>
          <p:cNvSpPr>
            <a:spLocks noGrp="1"/>
          </p:cNvSpPr>
          <p:nvPr>
            <p:ph idx="1"/>
          </p:nvPr>
        </p:nvSpPr>
        <p:spPr>
          <a:xfrm>
            <a:off x="431800" y="1250223"/>
            <a:ext cx="10515600" cy="1716912"/>
          </a:xfrm>
        </p:spPr>
        <p:txBody>
          <a:bodyPr>
            <a:normAutofit fontScale="92500" lnSpcReduction="20000"/>
          </a:bodyPr>
          <a:lstStyle/>
          <a:p>
            <a:r>
              <a:rPr lang="en-US" dirty="0"/>
              <a:t>In </a:t>
            </a:r>
            <a:r>
              <a:rPr lang="en-US" sz="2400" dirty="0" err="1"/>
              <a:t>sdk</a:t>
            </a:r>
            <a:r>
              <a:rPr lang="en-US" sz="2400" dirty="0"/>
              <a:t>\project\realtek_amebaz2_v0_example\EWARM-RELEASE\ </a:t>
            </a:r>
            <a:r>
              <a:rPr lang="en-US" b="1" dirty="0"/>
              <a:t>amebaz2_firmware_is.json</a:t>
            </a:r>
            <a:r>
              <a:rPr lang="en-US" dirty="0"/>
              <a:t>, increase the serial number by 1, this is for the bootloader to recognize the newly build compressed FW as a new one. </a:t>
            </a:r>
          </a:p>
          <a:p>
            <a:r>
              <a:rPr lang="en-US" dirty="0"/>
              <a:t>Note: Assuming that user has already flashed a working FW at FW1 location with the serial number 100, user should ideally increase serial number for compressed FW to 101.</a:t>
            </a:r>
            <a:endParaRPr lang="en-SG" dirty="0"/>
          </a:p>
        </p:txBody>
      </p:sp>
      <p:pic>
        <p:nvPicPr>
          <p:cNvPr id="10" name="Picture 9">
            <a:extLst>
              <a:ext uri="{FF2B5EF4-FFF2-40B4-BE49-F238E27FC236}">
                <a16:creationId xmlns:a16="http://schemas.microsoft.com/office/drawing/2014/main" id="{3DEDB9BF-CA2B-438F-808E-EAE670D06CDB}"/>
              </a:ext>
            </a:extLst>
          </p:cNvPr>
          <p:cNvPicPr>
            <a:picLocks noChangeAspect="1"/>
          </p:cNvPicPr>
          <p:nvPr/>
        </p:nvPicPr>
        <p:blipFill>
          <a:blip r:embed="rId2"/>
          <a:stretch>
            <a:fillRect/>
          </a:stretch>
        </p:blipFill>
        <p:spPr>
          <a:xfrm>
            <a:off x="2160587" y="3005092"/>
            <a:ext cx="7058025" cy="3181350"/>
          </a:xfrm>
          <a:prstGeom prst="rect">
            <a:avLst/>
          </a:prstGeom>
        </p:spPr>
      </p:pic>
    </p:spTree>
    <p:extLst>
      <p:ext uri="{BB962C8B-B14F-4D97-AF65-F5344CB8AC3E}">
        <p14:creationId xmlns:p14="http://schemas.microsoft.com/office/powerpoint/2010/main" val="1737138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2EEC-D295-4F07-A338-7C5C40274D1B}"/>
              </a:ext>
            </a:extLst>
          </p:cNvPr>
          <p:cNvSpPr>
            <a:spLocks noGrp="1"/>
          </p:cNvSpPr>
          <p:nvPr>
            <p:ph type="ctrTitle"/>
          </p:nvPr>
        </p:nvSpPr>
        <p:spPr/>
        <p:txBody>
          <a:bodyPr/>
          <a:lstStyle/>
          <a:p>
            <a:r>
              <a:rPr lang="en-US" dirty="0"/>
              <a:t>User Guide: IAR build</a:t>
            </a:r>
            <a:endParaRPr lang="en-SG" dirty="0"/>
          </a:p>
        </p:txBody>
      </p:sp>
      <p:sp>
        <p:nvSpPr>
          <p:cNvPr id="3" name="Slide Number Placeholder 2">
            <a:extLst>
              <a:ext uri="{FF2B5EF4-FFF2-40B4-BE49-F238E27FC236}">
                <a16:creationId xmlns:a16="http://schemas.microsoft.com/office/drawing/2014/main" id="{E9C0A14C-702F-4580-B95A-8A4C77903762}"/>
              </a:ext>
            </a:extLst>
          </p:cNvPr>
          <p:cNvSpPr>
            <a:spLocks noGrp="1"/>
          </p:cNvSpPr>
          <p:nvPr>
            <p:ph type="sldNum" sz="quarter" idx="12"/>
          </p:nvPr>
        </p:nvSpPr>
        <p:spPr/>
        <p:txBody>
          <a:bodyPr/>
          <a:lstStyle/>
          <a:p>
            <a:fld id="{0B5B4039-CDDE-46DD-8545-0A5633482654}" type="slidenum">
              <a:rPr lang="zh-TW" altLang="en-US" smtClean="0"/>
              <a:pPr/>
              <a:t>18</a:t>
            </a:fld>
            <a:endParaRPr lang="zh-TW" altLang="en-US"/>
          </a:p>
        </p:txBody>
      </p:sp>
      <p:sp>
        <p:nvSpPr>
          <p:cNvPr id="4" name="Content Placeholder 3">
            <a:extLst>
              <a:ext uri="{FF2B5EF4-FFF2-40B4-BE49-F238E27FC236}">
                <a16:creationId xmlns:a16="http://schemas.microsoft.com/office/drawing/2014/main" id="{C99F0666-561F-4126-AFC6-2969C652B3DC}"/>
              </a:ext>
            </a:extLst>
          </p:cNvPr>
          <p:cNvSpPr>
            <a:spLocks noGrp="1"/>
          </p:cNvSpPr>
          <p:nvPr>
            <p:ph idx="1"/>
          </p:nvPr>
        </p:nvSpPr>
        <p:spPr/>
        <p:txBody>
          <a:bodyPr>
            <a:normAutofit fontScale="92500" lnSpcReduction="20000"/>
          </a:bodyPr>
          <a:lstStyle/>
          <a:p>
            <a:r>
              <a:rPr lang="en-US" dirty="0"/>
              <a:t>Make sure you have </a:t>
            </a:r>
            <a:r>
              <a:rPr lang="en-US" b="1" dirty="0"/>
              <a:t>LZMA_GenCompressedFW.exe </a:t>
            </a:r>
            <a:r>
              <a:rPr lang="en-US" dirty="0"/>
              <a:t>and </a:t>
            </a:r>
            <a:r>
              <a:rPr lang="en-US" b="1" dirty="0"/>
              <a:t>lzma.exe </a:t>
            </a:r>
            <a:r>
              <a:rPr lang="en-US" dirty="0"/>
              <a:t>in \component\soc\Realtek\8710c\</a:t>
            </a:r>
            <a:r>
              <a:rPr lang="en-US" dirty="0" err="1"/>
              <a:t>misc</a:t>
            </a:r>
            <a:r>
              <a:rPr lang="en-US" dirty="0"/>
              <a:t>\</a:t>
            </a:r>
            <a:r>
              <a:rPr lang="en-US" dirty="0" err="1"/>
              <a:t>iar_utility</a:t>
            </a:r>
            <a:r>
              <a:rPr lang="en-US" dirty="0"/>
              <a:t>, these files are meant for the compression steps.</a:t>
            </a:r>
            <a:r>
              <a:rPr lang="en-SG" dirty="0"/>
              <a:t> Users can run these standalone executable without having Python installed.</a:t>
            </a:r>
          </a:p>
          <a:p>
            <a:r>
              <a:rPr lang="en-SG" dirty="0"/>
              <a:t>Build firmware as normal, user will be able to see generated compressed FW, </a:t>
            </a:r>
            <a:r>
              <a:rPr lang="en-SG" b="1" dirty="0" err="1"/>
              <a:t>firmware_is_lzma.bin</a:t>
            </a:r>
            <a:r>
              <a:rPr lang="en-SG" dirty="0"/>
              <a:t> in </a:t>
            </a:r>
            <a:r>
              <a:rPr lang="en-US" dirty="0" err="1"/>
              <a:t>sdk</a:t>
            </a:r>
            <a:r>
              <a:rPr lang="en-US" dirty="0"/>
              <a:t>\project\realtek_amebaz2_v0_example\GCC-RELEASE\</a:t>
            </a:r>
            <a:r>
              <a:rPr lang="en-US" dirty="0" err="1"/>
              <a:t>application_is</a:t>
            </a:r>
            <a:r>
              <a:rPr lang="en-US" dirty="0"/>
              <a:t>\Debug\bin </a:t>
            </a:r>
          </a:p>
          <a:p>
            <a:r>
              <a:rPr lang="en-US" b="1" dirty="0"/>
              <a:t>Note: Please flash FW1 with updated bootloader first (e.g. </a:t>
            </a:r>
            <a:r>
              <a:rPr lang="en-US" b="1" dirty="0" err="1"/>
              <a:t>flash_is.bin</a:t>
            </a:r>
            <a:r>
              <a:rPr lang="en-US" b="1" dirty="0"/>
              <a:t> with serial number 100) then only proceed to this step to generate new FW with latest serial number (e.g. 102)</a:t>
            </a:r>
          </a:p>
          <a:p>
            <a:r>
              <a:rPr lang="en-SG" dirty="0"/>
              <a:t>If user has not been using bootloader with updated LZMA feature, then, copy this generated compressed file and try to generate current FW1 with updated bootloader and serial number 100; else, user can proceed to flashing </a:t>
            </a:r>
            <a:r>
              <a:rPr lang="en-SG" b="1" dirty="0" err="1"/>
              <a:t>firmware_is_lzma.bin</a:t>
            </a:r>
            <a:endParaRPr lang="en-SG" b="1" dirty="0"/>
          </a:p>
          <a:p>
            <a:r>
              <a:rPr lang="en-SG" dirty="0"/>
              <a:t>Refer to Flashing chapter to flash compressed FW</a:t>
            </a:r>
          </a:p>
        </p:txBody>
      </p:sp>
    </p:spTree>
    <p:extLst>
      <p:ext uri="{BB962C8B-B14F-4D97-AF65-F5344CB8AC3E}">
        <p14:creationId xmlns:p14="http://schemas.microsoft.com/office/powerpoint/2010/main" val="4262702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D4552-C39E-4ED3-A6FE-D1B981317D3E}"/>
              </a:ext>
            </a:extLst>
          </p:cNvPr>
          <p:cNvSpPr>
            <a:spLocks noGrp="1"/>
          </p:cNvSpPr>
          <p:nvPr>
            <p:ph type="ctrTitle"/>
          </p:nvPr>
        </p:nvSpPr>
        <p:spPr/>
        <p:txBody>
          <a:bodyPr/>
          <a:lstStyle/>
          <a:p>
            <a:r>
              <a:rPr lang="en-US" dirty="0"/>
              <a:t>User Guide: GCC build</a:t>
            </a:r>
            <a:endParaRPr lang="en-SG" dirty="0"/>
          </a:p>
        </p:txBody>
      </p:sp>
      <p:sp>
        <p:nvSpPr>
          <p:cNvPr id="3" name="Slide Number Placeholder 2">
            <a:extLst>
              <a:ext uri="{FF2B5EF4-FFF2-40B4-BE49-F238E27FC236}">
                <a16:creationId xmlns:a16="http://schemas.microsoft.com/office/drawing/2014/main" id="{FE96E150-CEEB-4F62-BFB3-B1A9E54A40F5}"/>
              </a:ext>
            </a:extLst>
          </p:cNvPr>
          <p:cNvSpPr>
            <a:spLocks noGrp="1"/>
          </p:cNvSpPr>
          <p:nvPr>
            <p:ph type="sldNum" sz="quarter" idx="12"/>
          </p:nvPr>
        </p:nvSpPr>
        <p:spPr/>
        <p:txBody>
          <a:bodyPr/>
          <a:lstStyle/>
          <a:p>
            <a:fld id="{0B5B4039-CDDE-46DD-8545-0A5633482654}" type="slidenum">
              <a:rPr lang="zh-TW" altLang="en-US" smtClean="0"/>
              <a:pPr/>
              <a:t>19</a:t>
            </a:fld>
            <a:endParaRPr lang="zh-TW" altLang="en-US"/>
          </a:p>
        </p:txBody>
      </p:sp>
      <p:sp>
        <p:nvSpPr>
          <p:cNvPr id="4" name="Content Placeholder 3">
            <a:extLst>
              <a:ext uri="{FF2B5EF4-FFF2-40B4-BE49-F238E27FC236}">
                <a16:creationId xmlns:a16="http://schemas.microsoft.com/office/drawing/2014/main" id="{DEECB984-378D-4B48-B091-11FE2A896125}"/>
              </a:ext>
            </a:extLst>
          </p:cNvPr>
          <p:cNvSpPr>
            <a:spLocks noGrp="1"/>
          </p:cNvSpPr>
          <p:nvPr>
            <p:ph idx="1"/>
          </p:nvPr>
        </p:nvSpPr>
        <p:spPr>
          <a:xfrm>
            <a:off x="386080" y="868219"/>
            <a:ext cx="10597226" cy="1795143"/>
          </a:xfrm>
        </p:spPr>
        <p:txBody>
          <a:bodyPr>
            <a:normAutofit fontScale="92500" lnSpcReduction="20000"/>
          </a:bodyPr>
          <a:lstStyle/>
          <a:p>
            <a:r>
              <a:rPr lang="en-US" sz="2000" dirty="0"/>
              <a:t>This chapter provide guides on generating a compressed FW copy -&gt; </a:t>
            </a:r>
            <a:r>
              <a:rPr lang="en-US" sz="2000" b="1" dirty="0" err="1"/>
              <a:t>firmware_is_lzma.bin</a:t>
            </a:r>
            <a:r>
              <a:rPr lang="en-US" sz="2000" b="1" dirty="0"/>
              <a:t> </a:t>
            </a:r>
            <a:r>
              <a:rPr lang="en-US" sz="2000" dirty="0"/>
              <a:t>using GCC</a:t>
            </a:r>
            <a:endParaRPr lang="en-US" sz="2000" b="1" dirty="0"/>
          </a:p>
          <a:p>
            <a:r>
              <a:rPr lang="en-US" sz="2000" dirty="0"/>
              <a:t>In </a:t>
            </a:r>
            <a:r>
              <a:rPr lang="en-US" sz="2000" dirty="0" err="1"/>
              <a:t>sdk</a:t>
            </a:r>
            <a:r>
              <a:rPr lang="en-US" sz="2000" dirty="0"/>
              <a:t>\project\realtek_amebaz2_v0_example\GCC-RELEASE\</a:t>
            </a:r>
            <a:r>
              <a:rPr lang="en-US" sz="2000" b="1" dirty="0" err="1"/>
              <a:t>partition.json</a:t>
            </a:r>
            <a:r>
              <a:rPr lang="en-US" sz="2000" dirty="0"/>
              <a:t>, change </a:t>
            </a:r>
            <a:r>
              <a:rPr lang="en-US" sz="2000" dirty="0" err="1"/>
              <a:t>user_ext</a:t>
            </a:r>
            <a:r>
              <a:rPr lang="en-US" sz="2000" dirty="0"/>
              <a:t>": "</a:t>
            </a:r>
            <a:r>
              <a:rPr lang="en-US" sz="2000" b="1" dirty="0"/>
              <a:t>FF</a:t>
            </a:r>
            <a:r>
              <a:rPr lang="en-US" sz="2000" dirty="0"/>
              <a:t>FFFFFFFFFFFFFFFFFFFFFF” to “</a:t>
            </a:r>
            <a:r>
              <a:rPr lang="en-US" sz="2000" b="1" dirty="0"/>
              <a:t>01</a:t>
            </a:r>
            <a:r>
              <a:rPr lang="en-US" sz="2000" dirty="0"/>
              <a:t>FFFFFFFFFFFFFFFFFFFFFF”, as the first byte is used for enabling LZMA feature</a:t>
            </a:r>
          </a:p>
          <a:p>
            <a:r>
              <a:rPr lang="en-US" sz="2000" dirty="0"/>
              <a:t>In AmebaSDK_Z2\</a:t>
            </a:r>
            <a:r>
              <a:rPr lang="en-US" sz="2000" dirty="0" err="1"/>
              <a:t>sdk</a:t>
            </a:r>
            <a:r>
              <a:rPr lang="en-US" sz="2000" dirty="0"/>
              <a:t>\component\soc\</a:t>
            </a:r>
            <a:r>
              <a:rPr lang="en-US" sz="2000" dirty="0" err="1"/>
              <a:t>realtek</a:t>
            </a:r>
            <a:r>
              <a:rPr lang="en-US" sz="2000" dirty="0"/>
              <a:t>\8710c\</a:t>
            </a:r>
            <a:r>
              <a:rPr lang="en-US" sz="2000" dirty="0" err="1"/>
              <a:t>misc</a:t>
            </a:r>
            <a:r>
              <a:rPr lang="en-US" sz="2000" dirty="0"/>
              <a:t>\platform\</a:t>
            </a:r>
            <a:r>
              <a:rPr lang="en-US" sz="2000" b="1" dirty="0" err="1"/>
              <a:t>boot_usr.c</a:t>
            </a:r>
            <a:r>
              <a:rPr lang="en-US" sz="2000" dirty="0"/>
              <a:t>, enable the first and second </a:t>
            </a:r>
            <a:r>
              <a:rPr lang="en-US" sz="2000" b="1" dirty="0"/>
              <a:t>#if 0</a:t>
            </a:r>
            <a:r>
              <a:rPr lang="en-US" sz="2000" dirty="0"/>
              <a:t> to </a:t>
            </a:r>
            <a:r>
              <a:rPr lang="en-US" sz="2000" b="1" dirty="0"/>
              <a:t>#if 1</a:t>
            </a:r>
          </a:p>
          <a:p>
            <a:endParaRPr lang="en-SG" sz="2000" dirty="0"/>
          </a:p>
          <a:p>
            <a:endParaRPr lang="en-SG" sz="2000" dirty="0"/>
          </a:p>
        </p:txBody>
      </p:sp>
      <p:pic>
        <p:nvPicPr>
          <p:cNvPr id="8" name="Picture 7">
            <a:extLst>
              <a:ext uri="{FF2B5EF4-FFF2-40B4-BE49-F238E27FC236}">
                <a16:creationId xmlns:a16="http://schemas.microsoft.com/office/drawing/2014/main" id="{356888FC-F510-4683-BEBD-EF698195084E}"/>
              </a:ext>
            </a:extLst>
          </p:cNvPr>
          <p:cNvPicPr>
            <a:picLocks noChangeAspect="1"/>
          </p:cNvPicPr>
          <p:nvPr/>
        </p:nvPicPr>
        <p:blipFill>
          <a:blip r:embed="rId2"/>
          <a:stretch>
            <a:fillRect/>
          </a:stretch>
        </p:blipFill>
        <p:spPr>
          <a:xfrm>
            <a:off x="914400" y="2545750"/>
            <a:ext cx="3788556" cy="3844996"/>
          </a:xfrm>
          <a:prstGeom prst="rect">
            <a:avLst/>
          </a:prstGeom>
        </p:spPr>
      </p:pic>
      <p:pic>
        <p:nvPicPr>
          <p:cNvPr id="14" name="Picture 13">
            <a:extLst>
              <a:ext uri="{FF2B5EF4-FFF2-40B4-BE49-F238E27FC236}">
                <a16:creationId xmlns:a16="http://schemas.microsoft.com/office/drawing/2014/main" id="{62B19646-C172-4F03-B88F-BA8F31CBC1BB}"/>
              </a:ext>
            </a:extLst>
          </p:cNvPr>
          <p:cNvPicPr>
            <a:picLocks noChangeAspect="1"/>
          </p:cNvPicPr>
          <p:nvPr/>
        </p:nvPicPr>
        <p:blipFill>
          <a:blip r:embed="rId3"/>
          <a:stretch>
            <a:fillRect/>
          </a:stretch>
        </p:blipFill>
        <p:spPr>
          <a:xfrm>
            <a:off x="5368805" y="2503853"/>
            <a:ext cx="6142821" cy="4103504"/>
          </a:xfrm>
          <a:prstGeom prst="rect">
            <a:avLst/>
          </a:prstGeom>
        </p:spPr>
      </p:pic>
    </p:spTree>
    <p:extLst>
      <p:ext uri="{BB962C8B-B14F-4D97-AF65-F5344CB8AC3E}">
        <p14:creationId xmlns:p14="http://schemas.microsoft.com/office/powerpoint/2010/main" val="3677326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4294967295"/>
          </p:nvPr>
        </p:nvSpPr>
        <p:spPr>
          <a:xfrm>
            <a:off x="9448800" y="6492875"/>
            <a:ext cx="2743200" cy="365125"/>
          </a:xfrm>
        </p:spPr>
        <p:txBody>
          <a:bodyPr/>
          <a:lstStyle/>
          <a:p>
            <a:pPr>
              <a:defRPr/>
            </a:pPr>
            <a:r>
              <a:rPr lang="en-US" altLang="zh-TW"/>
              <a:t>-</a:t>
            </a:r>
            <a:fld id="{5C0B81E0-69B9-4759-B9A5-B3564AB9E0A0}" type="slidenum">
              <a:rPr lang="en-US" altLang="zh-TW" smtClean="0"/>
              <a:pPr>
                <a:defRPr/>
              </a:pPr>
              <a:t>2</a:t>
            </a:fld>
            <a:r>
              <a:rPr lang="en-US" altLang="zh-TW"/>
              <a:t>-</a:t>
            </a:r>
          </a:p>
        </p:txBody>
      </p:sp>
      <p:sp>
        <p:nvSpPr>
          <p:cNvPr id="3"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9"/>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3"/>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0"/>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4" name="Picture 13">
            <a:extLst>
              <a:ext uri="{FF2B5EF4-FFF2-40B4-BE49-F238E27FC236}">
                <a16:creationId xmlns:a16="http://schemas.microsoft.com/office/drawing/2014/main" id="{11BEA737-FCD1-45AD-8961-E3CE99ACC0B4}"/>
              </a:ext>
            </a:extLst>
          </p:cNvPr>
          <p:cNvPicPr>
            <a:picLocks noChangeAspect="1"/>
          </p:cNvPicPr>
          <p:nvPr/>
        </p:nvPicPr>
        <p:blipFill>
          <a:blip r:embed="rId3"/>
          <a:stretch>
            <a:fillRect/>
          </a:stretch>
        </p:blipFill>
        <p:spPr>
          <a:xfrm>
            <a:off x="190694" y="911858"/>
            <a:ext cx="6191250" cy="5495925"/>
          </a:xfrm>
          <a:prstGeom prst="rect">
            <a:avLst/>
          </a:prstGeom>
        </p:spPr>
      </p:pic>
      <p:pic>
        <p:nvPicPr>
          <p:cNvPr id="18" name="Picture 17">
            <a:extLst>
              <a:ext uri="{FF2B5EF4-FFF2-40B4-BE49-F238E27FC236}">
                <a16:creationId xmlns:a16="http://schemas.microsoft.com/office/drawing/2014/main" id="{28D8E66C-19DF-4CC8-B9AA-AC9392F2710C}"/>
              </a:ext>
            </a:extLst>
          </p:cNvPr>
          <p:cNvPicPr>
            <a:picLocks noChangeAspect="1"/>
          </p:cNvPicPr>
          <p:nvPr/>
        </p:nvPicPr>
        <p:blipFill>
          <a:blip r:embed="rId4"/>
          <a:stretch>
            <a:fillRect/>
          </a:stretch>
        </p:blipFill>
        <p:spPr>
          <a:xfrm>
            <a:off x="5729928" y="996950"/>
            <a:ext cx="6191250" cy="5495925"/>
          </a:xfrm>
          <a:prstGeom prst="rect">
            <a:avLst/>
          </a:prstGeom>
        </p:spPr>
      </p:pic>
      <p:sp>
        <p:nvSpPr>
          <p:cNvPr id="5" name="TextBox 4">
            <a:extLst>
              <a:ext uri="{FF2B5EF4-FFF2-40B4-BE49-F238E27FC236}">
                <a16:creationId xmlns:a16="http://schemas.microsoft.com/office/drawing/2014/main" id="{8CD42A9E-D4E7-41A0-B422-C07B86A88E1D}"/>
              </a:ext>
            </a:extLst>
          </p:cNvPr>
          <p:cNvSpPr txBox="1"/>
          <p:nvPr/>
        </p:nvSpPr>
        <p:spPr>
          <a:xfrm>
            <a:off x="1707938" y="510487"/>
            <a:ext cx="1578381" cy="369332"/>
          </a:xfrm>
          <a:prstGeom prst="rect">
            <a:avLst/>
          </a:prstGeom>
          <a:noFill/>
        </p:spPr>
        <p:txBody>
          <a:bodyPr wrap="none" rtlCol="0">
            <a:spAutoFit/>
          </a:bodyPr>
          <a:lstStyle/>
          <a:p>
            <a:r>
              <a:rPr lang="en-US" altLang="zh-CN"/>
              <a:t>Current Layout</a:t>
            </a:r>
            <a:endParaRPr lang="en-SG"/>
          </a:p>
        </p:txBody>
      </p:sp>
      <p:sp>
        <p:nvSpPr>
          <p:cNvPr id="13" name="TextBox 12">
            <a:extLst>
              <a:ext uri="{FF2B5EF4-FFF2-40B4-BE49-F238E27FC236}">
                <a16:creationId xmlns:a16="http://schemas.microsoft.com/office/drawing/2014/main" id="{E8F6E4F8-2BFE-45BE-BA2C-B377DAF85AB1}"/>
              </a:ext>
            </a:extLst>
          </p:cNvPr>
          <p:cNvSpPr txBox="1"/>
          <p:nvPr/>
        </p:nvSpPr>
        <p:spPr>
          <a:xfrm>
            <a:off x="8125970" y="595579"/>
            <a:ext cx="1399166" cy="369332"/>
          </a:xfrm>
          <a:prstGeom prst="rect">
            <a:avLst/>
          </a:prstGeom>
          <a:noFill/>
        </p:spPr>
        <p:txBody>
          <a:bodyPr wrap="none" rtlCol="0">
            <a:spAutoFit/>
          </a:bodyPr>
          <a:lstStyle/>
          <a:p>
            <a:r>
              <a:rPr lang="en-US" altLang="zh-CN"/>
              <a:t>LZMA Layout</a:t>
            </a:r>
            <a:endParaRPr lang="en-SG"/>
          </a:p>
        </p:txBody>
      </p:sp>
    </p:spTree>
    <p:extLst>
      <p:ext uri="{BB962C8B-B14F-4D97-AF65-F5344CB8AC3E}">
        <p14:creationId xmlns:p14="http://schemas.microsoft.com/office/powerpoint/2010/main" val="1576788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DA47-49B4-4616-81DF-1CC9BCD6F237}"/>
              </a:ext>
            </a:extLst>
          </p:cNvPr>
          <p:cNvSpPr>
            <a:spLocks noGrp="1"/>
          </p:cNvSpPr>
          <p:nvPr>
            <p:ph type="ctrTitle"/>
          </p:nvPr>
        </p:nvSpPr>
        <p:spPr/>
        <p:txBody>
          <a:bodyPr/>
          <a:lstStyle/>
          <a:p>
            <a:r>
              <a:rPr lang="en-US" dirty="0"/>
              <a:t>User Guide: GCC build</a:t>
            </a:r>
            <a:endParaRPr lang="en-SG" dirty="0"/>
          </a:p>
        </p:txBody>
      </p:sp>
      <p:sp>
        <p:nvSpPr>
          <p:cNvPr id="3" name="Slide Number Placeholder 2">
            <a:extLst>
              <a:ext uri="{FF2B5EF4-FFF2-40B4-BE49-F238E27FC236}">
                <a16:creationId xmlns:a16="http://schemas.microsoft.com/office/drawing/2014/main" id="{214DD050-4C58-4A19-9386-D9914ED50263}"/>
              </a:ext>
            </a:extLst>
          </p:cNvPr>
          <p:cNvSpPr>
            <a:spLocks noGrp="1"/>
          </p:cNvSpPr>
          <p:nvPr>
            <p:ph type="sldNum" sz="quarter" idx="12"/>
          </p:nvPr>
        </p:nvSpPr>
        <p:spPr/>
        <p:txBody>
          <a:bodyPr/>
          <a:lstStyle/>
          <a:p>
            <a:fld id="{0B5B4039-CDDE-46DD-8545-0A5633482654}" type="slidenum">
              <a:rPr lang="zh-TW" altLang="en-US" smtClean="0"/>
              <a:pPr/>
              <a:t>20</a:t>
            </a:fld>
            <a:endParaRPr lang="zh-TW" altLang="en-US"/>
          </a:p>
        </p:txBody>
      </p:sp>
      <p:sp>
        <p:nvSpPr>
          <p:cNvPr id="4" name="Content Placeholder 3">
            <a:extLst>
              <a:ext uri="{FF2B5EF4-FFF2-40B4-BE49-F238E27FC236}">
                <a16:creationId xmlns:a16="http://schemas.microsoft.com/office/drawing/2014/main" id="{5B3089B5-BF4C-40E6-9BA2-C7597E8E3A2E}"/>
              </a:ext>
            </a:extLst>
          </p:cNvPr>
          <p:cNvSpPr>
            <a:spLocks noGrp="1"/>
          </p:cNvSpPr>
          <p:nvPr>
            <p:ph idx="1"/>
          </p:nvPr>
        </p:nvSpPr>
        <p:spPr>
          <a:xfrm>
            <a:off x="431800" y="1250222"/>
            <a:ext cx="4102878" cy="4777353"/>
          </a:xfrm>
        </p:spPr>
        <p:txBody>
          <a:bodyPr>
            <a:normAutofit lnSpcReduction="10000"/>
          </a:bodyPr>
          <a:lstStyle/>
          <a:p>
            <a:r>
              <a:rPr lang="en-SG" sz="2400" dirty="0"/>
              <a:t>Replace </a:t>
            </a:r>
            <a:r>
              <a:rPr lang="en-US" sz="2400" dirty="0" err="1"/>
              <a:t>sdk</a:t>
            </a:r>
            <a:r>
              <a:rPr lang="en-US" sz="2400" dirty="0"/>
              <a:t>\project\realtek_amebaz2_v0_example\GCC-RELEASE\</a:t>
            </a:r>
            <a:r>
              <a:rPr lang="en-SG" sz="2400" b="1" dirty="0"/>
              <a:t>rtl8710c_img1.ld </a:t>
            </a:r>
            <a:r>
              <a:rPr lang="en-SG" sz="2400" dirty="0"/>
              <a:t>with</a:t>
            </a:r>
            <a:r>
              <a:rPr lang="en-SG" sz="2400" b="1" dirty="0"/>
              <a:t> rtl8710c_img1_lzma.ld</a:t>
            </a:r>
            <a:r>
              <a:rPr lang="en-SG" sz="2400" dirty="0"/>
              <a:t>, this is to enlarge the flash memory to use, then</a:t>
            </a:r>
            <a:endParaRPr lang="en-SG" dirty="0"/>
          </a:p>
          <a:p>
            <a:r>
              <a:rPr lang="en-SG" sz="2400" dirty="0"/>
              <a:t>In </a:t>
            </a:r>
            <a:r>
              <a:rPr lang="en-US" sz="2400" dirty="0" err="1"/>
              <a:t>sdk</a:t>
            </a:r>
            <a:r>
              <a:rPr lang="en-US" sz="2400" dirty="0"/>
              <a:t>\project\realtek_amebaz2_v0_example\GCC-RELEASE\</a:t>
            </a:r>
            <a:r>
              <a:rPr lang="en-SG" sz="2400" b="1" dirty="0"/>
              <a:t>application.is.mk</a:t>
            </a:r>
            <a:r>
              <a:rPr lang="en-SG" sz="2400" dirty="0"/>
              <a:t>, uncomment these lines</a:t>
            </a:r>
          </a:p>
          <a:p>
            <a:endParaRPr lang="en-SG" dirty="0"/>
          </a:p>
        </p:txBody>
      </p:sp>
      <p:pic>
        <p:nvPicPr>
          <p:cNvPr id="9" name="Picture 8">
            <a:extLst>
              <a:ext uri="{FF2B5EF4-FFF2-40B4-BE49-F238E27FC236}">
                <a16:creationId xmlns:a16="http://schemas.microsoft.com/office/drawing/2014/main" id="{E0C3B3A8-E14C-4A3D-BF8A-BBE514DF7228}"/>
              </a:ext>
            </a:extLst>
          </p:cNvPr>
          <p:cNvPicPr>
            <a:picLocks noChangeAspect="1"/>
          </p:cNvPicPr>
          <p:nvPr/>
        </p:nvPicPr>
        <p:blipFill>
          <a:blip r:embed="rId2"/>
          <a:stretch>
            <a:fillRect/>
          </a:stretch>
        </p:blipFill>
        <p:spPr>
          <a:xfrm>
            <a:off x="5600311" y="1704975"/>
            <a:ext cx="4686300" cy="3448050"/>
          </a:xfrm>
          <a:prstGeom prst="rect">
            <a:avLst/>
          </a:prstGeom>
        </p:spPr>
      </p:pic>
    </p:spTree>
    <p:extLst>
      <p:ext uri="{BB962C8B-B14F-4D97-AF65-F5344CB8AC3E}">
        <p14:creationId xmlns:p14="http://schemas.microsoft.com/office/powerpoint/2010/main" val="3038130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CBB05-0D74-A620-CCF7-67611B5C10C9}"/>
              </a:ext>
            </a:extLst>
          </p:cNvPr>
          <p:cNvSpPr>
            <a:spLocks noGrp="1"/>
          </p:cNvSpPr>
          <p:nvPr>
            <p:ph type="ctrTitle"/>
          </p:nvPr>
        </p:nvSpPr>
        <p:spPr/>
        <p:txBody>
          <a:bodyPr/>
          <a:lstStyle/>
          <a:p>
            <a:r>
              <a:rPr lang="en-US" dirty="0"/>
              <a:t>User Guide: GCC build</a:t>
            </a:r>
            <a:endParaRPr lang="en-SG" dirty="0"/>
          </a:p>
        </p:txBody>
      </p:sp>
      <p:sp>
        <p:nvSpPr>
          <p:cNvPr id="3" name="Slide Number Placeholder 2">
            <a:extLst>
              <a:ext uri="{FF2B5EF4-FFF2-40B4-BE49-F238E27FC236}">
                <a16:creationId xmlns:a16="http://schemas.microsoft.com/office/drawing/2014/main" id="{271D14FC-4D0B-B4BC-4099-CD4EE35D7E4D}"/>
              </a:ext>
            </a:extLst>
          </p:cNvPr>
          <p:cNvSpPr>
            <a:spLocks noGrp="1"/>
          </p:cNvSpPr>
          <p:nvPr>
            <p:ph type="sldNum" sz="quarter" idx="12"/>
          </p:nvPr>
        </p:nvSpPr>
        <p:spPr/>
        <p:txBody>
          <a:bodyPr/>
          <a:lstStyle/>
          <a:p>
            <a:fld id="{0B5B4039-CDDE-46DD-8545-0A5633482654}" type="slidenum">
              <a:rPr lang="zh-TW" altLang="en-US" smtClean="0"/>
              <a:pPr/>
              <a:t>21</a:t>
            </a:fld>
            <a:endParaRPr lang="zh-TW" altLang="en-US"/>
          </a:p>
        </p:txBody>
      </p:sp>
      <p:sp>
        <p:nvSpPr>
          <p:cNvPr id="4" name="Content Placeholder 3">
            <a:extLst>
              <a:ext uri="{FF2B5EF4-FFF2-40B4-BE49-F238E27FC236}">
                <a16:creationId xmlns:a16="http://schemas.microsoft.com/office/drawing/2014/main" id="{B54DEB3A-DF97-6AF3-9C53-8A5E023BB771}"/>
              </a:ext>
            </a:extLst>
          </p:cNvPr>
          <p:cNvSpPr>
            <a:spLocks noGrp="1"/>
          </p:cNvSpPr>
          <p:nvPr>
            <p:ph idx="1"/>
          </p:nvPr>
        </p:nvSpPr>
        <p:spPr>
          <a:xfrm>
            <a:off x="458433" y="883104"/>
            <a:ext cx="10515600" cy="4351338"/>
          </a:xfrm>
        </p:spPr>
        <p:txBody>
          <a:bodyPr/>
          <a:lstStyle/>
          <a:p>
            <a:r>
              <a:rPr lang="en-US" dirty="0"/>
              <a:t>Uncomment toolchain.mk to enable python generated exe to do compression</a:t>
            </a:r>
          </a:p>
          <a:p>
            <a:endParaRPr lang="en-SG" dirty="0"/>
          </a:p>
        </p:txBody>
      </p:sp>
      <p:pic>
        <p:nvPicPr>
          <p:cNvPr id="6" name="Picture 5">
            <a:extLst>
              <a:ext uri="{FF2B5EF4-FFF2-40B4-BE49-F238E27FC236}">
                <a16:creationId xmlns:a16="http://schemas.microsoft.com/office/drawing/2014/main" id="{63326FA3-32ED-208B-0E29-1FFD95E54364}"/>
              </a:ext>
            </a:extLst>
          </p:cNvPr>
          <p:cNvPicPr>
            <a:picLocks noChangeAspect="1"/>
          </p:cNvPicPr>
          <p:nvPr/>
        </p:nvPicPr>
        <p:blipFill>
          <a:blip r:embed="rId2"/>
          <a:stretch>
            <a:fillRect/>
          </a:stretch>
        </p:blipFill>
        <p:spPr>
          <a:xfrm>
            <a:off x="1054567" y="1623558"/>
            <a:ext cx="8620125" cy="4895850"/>
          </a:xfrm>
          <a:prstGeom prst="rect">
            <a:avLst/>
          </a:prstGeom>
        </p:spPr>
      </p:pic>
    </p:spTree>
    <p:extLst>
      <p:ext uri="{BB962C8B-B14F-4D97-AF65-F5344CB8AC3E}">
        <p14:creationId xmlns:p14="http://schemas.microsoft.com/office/powerpoint/2010/main" val="617258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7EED-DE8A-4EA9-976C-88A3B86470C4}"/>
              </a:ext>
            </a:extLst>
          </p:cNvPr>
          <p:cNvSpPr>
            <a:spLocks noGrp="1"/>
          </p:cNvSpPr>
          <p:nvPr>
            <p:ph type="ctrTitle"/>
          </p:nvPr>
        </p:nvSpPr>
        <p:spPr/>
        <p:txBody>
          <a:bodyPr/>
          <a:lstStyle/>
          <a:p>
            <a:r>
              <a:rPr lang="en-US" dirty="0"/>
              <a:t>User Guide: GCC build</a:t>
            </a:r>
            <a:endParaRPr lang="en-SG" dirty="0"/>
          </a:p>
        </p:txBody>
      </p:sp>
      <p:sp>
        <p:nvSpPr>
          <p:cNvPr id="3" name="Slide Number Placeholder 2">
            <a:extLst>
              <a:ext uri="{FF2B5EF4-FFF2-40B4-BE49-F238E27FC236}">
                <a16:creationId xmlns:a16="http://schemas.microsoft.com/office/drawing/2014/main" id="{ACC82D03-0EF5-4F7F-8EA5-122611971AF1}"/>
              </a:ext>
            </a:extLst>
          </p:cNvPr>
          <p:cNvSpPr>
            <a:spLocks noGrp="1"/>
          </p:cNvSpPr>
          <p:nvPr>
            <p:ph type="sldNum" sz="quarter" idx="12"/>
          </p:nvPr>
        </p:nvSpPr>
        <p:spPr/>
        <p:txBody>
          <a:bodyPr/>
          <a:lstStyle/>
          <a:p>
            <a:fld id="{0B5B4039-CDDE-46DD-8545-0A5633482654}" type="slidenum">
              <a:rPr lang="zh-TW" altLang="en-US" smtClean="0"/>
              <a:pPr/>
              <a:t>22</a:t>
            </a:fld>
            <a:endParaRPr lang="zh-TW" altLang="en-US"/>
          </a:p>
        </p:txBody>
      </p:sp>
      <p:sp>
        <p:nvSpPr>
          <p:cNvPr id="4" name="Content Placeholder 3">
            <a:extLst>
              <a:ext uri="{FF2B5EF4-FFF2-40B4-BE49-F238E27FC236}">
                <a16:creationId xmlns:a16="http://schemas.microsoft.com/office/drawing/2014/main" id="{D7D7C96F-385E-46DD-AA56-8DBA5649DB49}"/>
              </a:ext>
            </a:extLst>
          </p:cNvPr>
          <p:cNvSpPr>
            <a:spLocks noGrp="1"/>
          </p:cNvSpPr>
          <p:nvPr>
            <p:ph idx="1"/>
          </p:nvPr>
        </p:nvSpPr>
        <p:spPr>
          <a:xfrm>
            <a:off x="431800" y="1250223"/>
            <a:ext cx="10515600" cy="1716912"/>
          </a:xfrm>
        </p:spPr>
        <p:txBody>
          <a:bodyPr>
            <a:normAutofit fontScale="70000" lnSpcReduction="20000"/>
          </a:bodyPr>
          <a:lstStyle/>
          <a:p>
            <a:r>
              <a:rPr lang="en-US" b="1" dirty="0"/>
              <a:t>Note</a:t>
            </a:r>
            <a:r>
              <a:rPr lang="en-US" dirty="0"/>
              <a:t>: Assuming that user has already flashed a working FW at FW1 location with the serial number 100, user should ideally increase serial number for compressed FW to 101.</a:t>
            </a:r>
          </a:p>
          <a:p>
            <a:r>
              <a:rPr lang="en-US" b="1" dirty="0"/>
              <a:t>Note: Please flash FW1 with updated bootloader first (e.g. </a:t>
            </a:r>
            <a:r>
              <a:rPr lang="en-US" b="1" dirty="0" err="1"/>
              <a:t>flash_is.bin</a:t>
            </a:r>
            <a:r>
              <a:rPr lang="en-US" b="1" dirty="0"/>
              <a:t> with serial number 100) then only proceed to this step to generate new FW with latest serial number (e.g. 102)</a:t>
            </a:r>
          </a:p>
          <a:p>
            <a:r>
              <a:rPr lang="en-US" dirty="0"/>
              <a:t>In </a:t>
            </a:r>
            <a:r>
              <a:rPr lang="en-US" sz="2400" dirty="0" err="1"/>
              <a:t>sdk</a:t>
            </a:r>
            <a:r>
              <a:rPr lang="en-US" sz="2400" dirty="0"/>
              <a:t>\project\realtek_amebaz2_v0_example\GCC-RELEASE\ </a:t>
            </a:r>
            <a:r>
              <a:rPr lang="en-US" b="1" dirty="0"/>
              <a:t>amebaz2_firmware_is.json</a:t>
            </a:r>
            <a:r>
              <a:rPr lang="en-US" dirty="0"/>
              <a:t>, increase the serial number by 1, this is for the bootloader to recognize the newly build compressed FW as a new one. </a:t>
            </a:r>
          </a:p>
        </p:txBody>
      </p:sp>
      <p:pic>
        <p:nvPicPr>
          <p:cNvPr id="10" name="Picture 9">
            <a:extLst>
              <a:ext uri="{FF2B5EF4-FFF2-40B4-BE49-F238E27FC236}">
                <a16:creationId xmlns:a16="http://schemas.microsoft.com/office/drawing/2014/main" id="{3DEDB9BF-CA2B-438F-808E-EAE670D06CDB}"/>
              </a:ext>
            </a:extLst>
          </p:cNvPr>
          <p:cNvPicPr>
            <a:picLocks noChangeAspect="1"/>
          </p:cNvPicPr>
          <p:nvPr/>
        </p:nvPicPr>
        <p:blipFill>
          <a:blip r:embed="rId2"/>
          <a:stretch>
            <a:fillRect/>
          </a:stretch>
        </p:blipFill>
        <p:spPr>
          <a:xfrm>
            <a:off x="2160587" y="3005092"/>
            <a:ext cx="7058025" cy="3181350"/>
          </a:xfrm>
          <a:prstGeom prst="rect">
            <a:avLst/>
          </a:prstGeom>
        </p:spPr>
      </p:pic>
    </p:spTree>
    <p:extLst>
      <p:ext uri="{BB962C8B-B14F-4D97-AF65-F5344CB8AC3E}">
        <p14:creationId xmlns:p14="http://schemas.microsoft.com/office/powerpoint/2010/main" val="1614468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2EEC-D295-4F07-A338-7C5C40274D1B}"/>
              </a:ext>
            </a:extLst>
          </p:cNvPr>
          <p:cNvSpPr>
            <a:spLocks noGrp="1"/>
          </p:cNvSpPr>
          <p:nvPr>
            <p:ph type="ctrTitle"/>
          </p:nvPr>
        </p:nvSpPr>
        <p:spPr/>
        <p:txBody>
          <a:bodyPr/>
          <a:lstStyle/>
          <a:p>
            <a:r>
              <a:rPr lang="en-US" dirty="0"/>
              <a:t>User Guide: GCC build</a:t>
            </a:r>
            <a:endParaRPr lang="en-SG" dirty="0"/>
          </a:p>
        </p:txBody>
      </p:sp>
      <p:sp>
        <p:nvSpPr>
          <p:cNvPr id="3" name="Slide Number Placeholder 2">
            <a:extLst>
              <a:ext uri="{FF2B5EF4-FFF2-40B4-BE49-F238E27FC236}">
                <a16:creationId xmlns:a16="http://schemas.microsoft.com/office/drawing/2014/main" id="{E9C0A14C-702F-4580-B95A-8A4C77903762}"/>
              </a:ext>
            </a:extLst>
          </p:cNvPr>
          <p:cNvSpPr>
            <a:spLocks noGrp="1"/>
          </p:cNvSpPr>
          <p:nvPr>
            <p:ph type="sldNum" sz="quarter" idx="12"/>
          </p:nvPr>
        </p:nvSpPr>
        <p:spPr/>
        <p:txBody>
          <a:bodyPr/>
          <a:lstStyle/>
          <a:p>
            <a:fld id="{0B5B4039-CDDE-46DD-8545-0A5633482654}" type="slidenum">
              <a:rPr lang="zh-TW" altLang="en-US" smtClean="0"/>
              <a:pPr/>
              <a:t>23</a:t>
            </a:fld>
            <a:endParaRPr lang="zh-TW" altLang="en-US"/>
          </a:p>
        </p:txBody>
      </p:sp>
      <p:sp>
        <p:nvSpPr>
          <p:cNvPr id="4" name="Content Placeholder 3">
            <a:extLst>
              <a:ext uri="{FF2B5EF4-FFF2-40B4-BE49-F238E27FC236}">
                <a16:creationId xmlns:a16="http://schemas.microsoft.com/office/drawing/2014/main" id="{C99F0666-561F-4126-AFC6-2969C652B3DC}"/>
              </a:ext>
            </a:extLst>
          </p:cNvPr>
          <p:cNvSpPr>
            <a:spLocks noGrp="1"/>
          </p:cNvSpPr>
          <p:nvPr>
            <p:ph idx="1"/>
          </p:nvPr>
        </p:nvSpPr>
        <p:spPr/>
        <p:txBody>
          <a:bodyPr>
            <a:normAutofit/>
          </a:bodyPr>
          <a:lstStyle/>
          <a:p>
            <a:r>
              <a:rPr lang="en-US" dirty="0"/>
              <a:t>Make sure you have </a:t>
            </a:r>
            <a:r>
              <a:rPr lang="en-US" b="1" dirty="0"/>
              <a:t>LZMA_GenCompressedFW.exe </a:t>
            </a:r>
            <a:r>
              <a:rPr lang="en-US" dirty="0"/>
              <a:t>and </a:t>
            </a:r>
            <a:r>
              <a:rPr lang="en-US" b="1" dirty="0"/>
              <a:t>lzma.exe </a:t>
            </a:r>
            <a:r>
              <a:rPr lang="en-US" dirty="0"/>
              <a:t>in \component\soc\Realtek\8710c\</a:t>
            </a:r>
            <a:r>
              <a:rPr lang="en-US" dirty="0" err="1"/>
              <a:t>misc</a:t>
            </a:r>
            <a:r>
              <a:rPr lang="en-US" dirty="0"/>
              <a:t>\</a:t>
            </a:r>
            <a:r>
              <a:rPr lang="en-US" dirty="0" err="1"/>
              <a:t>iar_utility</a:t>
            </a:r>
            <a:r>
              <a:rPr lang="en-US" dirty="0"/>
              <a:t>, these files are meant for the compression steps.</a:t>
            </a:r>
            <a:r>
              <a:rPr lang="en-SG" dirty="0"/>
              <a:t> Users can run these standalone executable without having Python installed.</a:t>
            </a:r>
          </a:p>
          <a:p>
            <a:r>
              <a:rPr lang="en-SG" dirty="0"/>
              <a:t>Build firmware as normal, user will be able to see generated compressed FW, </a:t>
            </a:r>
            <a:r>
              <a:rPr lang="en-SG" b="1" dirty="0" err="1"/>
              <a:t>firmware_is_lzma.bin</a:t>
            </a:r>
            <a:r>
              <a:rPr lang="en-SG" dirty="0"/>
              <a:t> in </a:t>
            </a:r>
            <a:r>
              <a:rPr lang="en-US" dirty="0" err="1"/>
              <a:t>sdk</a:t>
            </a:r>
            <a:r>
              <a:rPr lang="en-US" dirty="0"/>
              <a:t>\project\realtek_amebaz2_v0_example\GCC-RELEASE\</a:t>
            </a:r>
            <a:r>
              <a:rPr lang="en-US" dirty="0" err="1"/>
              <a:t>application_is</a:t>
            </a:r>
            <a:r>
              <a:rPr lang="en-US" dirty="0"/>
              <a:t>\Debug\bin </a:t>
            </a:r>
          </a:p>
          <a:p>
            <a:r>
              <a:rPr lang="en-SG" dirty="0"/>
              <a:t>If user has not been using bootloader with updated LZMA feature, then, copy this generated compressed file and try to generate current FW1 with updated bootloader and serial number 100; else, user can proceed to flashing </a:t>
            </a:r>
            <a:r>
              <a:rPr lang="en-SG" b="1" dirty="0" err="1"/>
              <a:t>firmware_is_lzma.bin</a:t>
            </a:r>
            <a:endParaRPr lang="en-SG" dirty="0"/>
          </a:p>
        </p:txBody>
      </p:sp>
    </p:spTree>
    <p:extLst>
      <p:ext uri="{BB962C8B-B14F-4D97-AF65-F5344CB8AC3E}">
        <p14:creationId xmlns:p14="http://schemas.microsoft.com/office/powerpoint/2010/main" val="1902048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D4552-C39E-4ED3-A6FE-D1B981317D3E}"/>
              </a:ext>
            </a:extLst>
          </p:cNvPr>
          <p:cNvSpPr>
            <a:spLocks noGrp="1"/>
          </p:cNvSpPr>
          <p:nvPr>
            <p:ph type="ctrTitle"/>
          </p:nvPr>
        </p:nvSpPr>
        <p:spPr>
          <a:xfrm>
            <a:off x="386081" y="338592"/>
            <a:ext cx="6724934" cy="529627"/>
          </a:xfrm>
        </p:spPr>
        <p:txBody>
          <a:bodyPr/>
          <a:lstStyle/>
          <a:p>
            <a:r>
              <a:rPr lang="en-US" dirty="0"/>
              <a:t>User Guide: GCC build in Linux</a:t>
            </a:r>
            <a:endParaRPr lang="en-SG" dirty="0"/>
          </a:p>
        </p:txBody>
      </p:sp>
      <p:sp>
        <p:nvSpPr>
          <p:cNvPr id="3" name="Slide Number Placeholder 2">
            <a:extLst>
              <a:ext uri="{FF2B5EF4-FFF2-40B4-BE49-F238E27FC236}">
                <a16:creationId xmlns:a16="http://schemas.microsoft.com/office/drawing/2014/main" id="{FE96E150-CEEB-4F62-BFB3-B1A9E54A40F5}"/>
              </a:ext>
            </a:extLst>
          </p:cNvPr>
          <p:cNvSpPr>
            <a:spLocks noGrp="1"/>
          </p:cNvSpPr>
          <p:nvPr>
            <p:ph type="sldNum" sz="quarter" idx="12"/>
          </p:nvPr>
        </p:nvSpPr>
        <p:spPr/>
        <p:txBody>
          <a:bodyPr/>
          <a:lstStyle/>
          <a:p>
            <a:fld id="{0B5B4039-CDDE-46DD-8545-0A5633482654}" type="slidenum">
              <a:rPr lang="zh-TW" altLang="en-US" smtClean="0"/>
              <a:pPr/>
              <a:t>24</a:t>
            </a:fld>
            <a:endParaRPr lang="zh-TW" altLang="en-US"/>
          </a:p>
        </p:txBody>
      </p:sp>
      <p:sp>
        <p:nvSpPr>
          <p:cNvPr id="4" name="Content Placeholder 3">
            <a:extLst>
              <a:ext uri="{FF2B5EF4-FFF2-40B4-BE49-F238E27FC236}">
                <a16:creationId xmlns:a16="http://schemas.microsoft.com/office/drawing/2014/main" id="{DEECB984-378D-4B48-B091-11FE2A896125}"/>
              </a:ext>
            </a:extLst>
          </p:cNvPr>
          <p:cNvSpPr>
            <a:spLocks noGrp="1"/>
          </p:cNvSpPr>
          <p:nvPr>
            <p:ph idx="1"/>
          </p:nvPr>
        </p:nvSpPr>
        <p:spPr>
          <a:xfrm>
            <a:off x="386080" y="868219"/>
            <a:ext cx="10597226" cy="1795143"/>
          </a:xfrm>
        </p:spPr>
        <p:txBody>
          <a:bodyPr>
            <a:normAutofit/>
          </a:bodyPr>
          <a:lstStyle/>
          <a:p>
            <a:r>
              <a:rPr lang="en-US" sz="2000" dirty="0"/>
              <a:t>This chapter provide guides on generating a compressed FW copy -&gt; </a:t>
            </a:r>
            <a:r>
              <a:rPr lang="en-US" sz="2000" b="1" dirty="0" err="1"/>
              <a:t>firmware_is_lzma.bin</a:t>
            </a:r>
            <a:r>
              <a:rPr lang="en-US" sz="2000" b="1" dirty="0"/>
              <a:t> </a:t>
            </a:r>
            <a:r>
              <a:rPr lang="en-US" sz="2000" dirty="0"/>
              <a:t>using GCC in Linux </a:t>
            </a:r>
            <a:r>
              <a:rPr lang="en-US" sz="2000" dirty="0" err="1"/>
              <a:t>enviroment</a:t>
            </a:r>
            <a:endParaRPr lang="en-US" sz="2000" b="1" dirty="0"/>
          </a:p>
          <a:p>
            <a:r>
              <a:rPr lang="en-US" sz="2000" dirty="0"/>
              <a:t>In </a:t>
            </a:r>
            <a:r>
              <a:rPr lang="en-US" sz="2000" dirty="0" err="1"/>
              <a:t>sdk</a:t>
            </a:r>
            <a:r>
              <a:rPr lang="en-US" sz="2000" dirty="0"/>
              <a:t>\project\realtek_amebaz2_v0_example\GCC-RELEASE\</a:t>
            </a:r>
            <a:r>
              <a:rPr lang="en-US" sz="2000" b="1" dirty="0" err="1"/>
              <a:t>partition.json</a:t>
            </a:r>
            <a:r>
              <a:rPr lang="en-US" sz="2000" dirty="0"/>
              <a:t>, change </a:t>
            </a:r>
            <a:r>
              <a:rPr lang="en-US" sz="2000" dirty="0" err="1"/>
              <a:t>user_ext</a:t>
            </a:r>
            <a:r>
              <a:rPr lang="en-US" sz="2000" dirty="0"/>
              <a:t>": "</a:t>
            </a:r>
            <a:r>
              <a:rPr lang="en-US" sz="2000" b="1" dirty="0"/>
              <a:t>FF</a:t>
            </a:r>
            <a:r>
              <a:rPr lang="en-US" sz="2000" dirty="0"/>
              <a:t>FFFFFFFFFFFFFFFFFFFFFF” to “</a:t>
            </a:r>
            <a:r>
              <a:rPr lang="en-US" sz="2000" b="1" dirty="0"/>
              <a:t>01</a:t>
            </a:r>
            <a:r>
              <a:rPr lang="en-US" sz="2000" dirty="0"/>
              <a:t>FFFFFFFFFFFFFFFFFFFFFF”, as the first byte is used for enabling LZMA feature</a:t>
            </a:r>
          </a:p>
          <a:p>
            <a:endParaRPr lang="en-SG" sz="2000" dirty="0"/>
          </a:p>
          <a:p>
            <a:endParaRPr lang="en-SG" sz="2000" dirty="0"/>
          </a:p>
        </p:txBody>
      </p:sp>
      <p:pic>
        <p:nvPicPr>
          <p:cNvPr id="8" name="Picture 7">
            <a:extLst>
              <a:ext uri="{FF2B5EF4-FFF2-40B4-BE49-F238E27FC236}">
                <a16:creationId xmlns:a16="http://schemas.microsoft.com/office/drawing/2014/main" id="{356888FC-F510-4683-BEBD-EF698195084E}"/>
              </a:ext>
            </a:extLst>
          </p:cNvPr>
          <p:cNvPicPr>
            <a:picLocks noChangeAspect="1"/>
          </p:cNvPicPr>
          <p:nvPr/>
        </p:nvPicPr>
        <p:blipFill>
          <a:blip r:embed="rId2"/>
          <a:stretch>
            <a:fillRect/>
          </a:stretch>
        </p:blipFill>
        <p:spPr>
          <a:xfrm>
            <a:off x="914400" y="2545750"/>
            <a:ext cx="3788556" cy="3844996"/>
          </a:xfrm>
          <a:prstGeom prst="rect">
            <a:avLst/>
          </a:prstGeom>
        </p:spPr>
      </p:pic>
    </p:spTree>
    <p:extLst>
      <p:ext uri="{BB962C8B-B14F-4D97-AF65-F5344CB8AC3E}">
        <p14:creationId xmlns:p14="http://schemas.microsoft.com/office/powerpoint/2010/main" val="1213862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DA47-49B4-4616-81DF-1CC9BCD6F237}"/>
              </a:ext>
            </a:extLst>
          </p:cNvPr>
          <p:cNvSpPr>
            <a:spLocks noGrp="1"/>
          </p:cNvSpPr>
          <p:nvPr>
            <p:ph type="ctrTitle"/>
          </p:nvPr>
        </p:nvSpPr>
        <p:spPr/>
        <p:txBody>
          <a:bodyPr/>
          <a:lstStyle/>
          <a:p>
            <a:r>
              <a:rPr lang="en-US" dirty="0"/>
              <a:t>User Guide: GCC build</a:t>
            </a:r>
            <a:endParaRPr lang="en-SG" dirty="0"/>
          </a:p>
        </p:txBody>
      </p:sp>
      <p:sp>
        <p:nvSpPr>
          <p:cNvPr id="3" name="Slide Number Placeholder 2">
            <a:extLst>
              <a:ext uri="{FF2B5EF4-FFF2-40B4-BE49-F238E27FC236}">
                <a16:creationId xmlns:a16="http://schemas.microsoft.com/office/drawing/2014/main" id="{214DD050-4C58-4A19-9386-D9914ED50263}"/>
              </a:ext>
            </a:extLst>
          </p:cNvPr>
          <p:cNvSpPr>
            <a:spLocks noGrp="1"/>
          </p:cNvSpPr>
          <p:nvPr>
            <p:ph type="sldNum" sz="quarter" idx="12"/>
          </p:nvPr>
        </p:nvSpPr>
        <p:spPr/>
        <p:txBody>
          <a:bodyPr/>
          <a:lstStyle/>
          <a:p>
            <a:fld id="{0B5B4039-CDDE-46DD-8545-0A5633482654}" type="slidenum">
              <a:rPr lang="zh-TW" altLang="en-US" smtClean="0"/>
              <a:pPr/>
              <a:t>25</a:t>
            </a:fld>
            <a:endParaRPr lang="zh-TW" altLang="en-US"/>
          </a:p>
        </p:txBody>
      </p:sp>
      <p:sp>
        <p:nvSpPr>
          <p:cNvPr id="4" name="Content Placeholder 3">
            <a:extLst>
              <a:ext uri="{FF2B5EF4-FFF2-40B4-BE49-F238E27FC236}">
                <a16:creationId xmlns:a16="http://schemas.microsoft.com/office/drawing/2014/main" id="{5B3089B5-BF4C-40E6-9BA2-C7597E8E3A2E}"/>
              </a:ext>
            </a:extLst>
          </p:cNvPr>
          <p:cNvSpPr>
            <a:spLocks noGrp="1"/>
          </p:cNvSpPr>
          <p:nvPr>
            <p:ph idx="1"/>
          </p:nvPr>
        </p:nvSpPr>
        <p:spPr>
          <a:xfrm>
            <a:off x="431800" y="1250222"/>
            <a:ext cx="4102878" cy="4777353"/>
          </a:xfrm>
        </p:spPr>
        <p:txBody>
          <a:bodyPr>
            <a:normAutofit lnSpcReduction="10000"/>
          </a:bodyPr>
          <a:lstStyle/>
          <a:p>
            <a:r>
              <a:rPr lang="en-SG" sz="2400" dirty="0"/>
              <a:t>Replace </a:t>
            </a:r>
            <a:r>
              <a:rPr lang="en-US" sz="2400" dirty="0" err="1"/>
              <a:t>sdk</a:t>
            </a:r>
            <a:r>
              <a:rPr lang="en-US" sz="2400" dirty="0"/>
              <a:t>\project\realtek_amebaz2_v0_example\GCC-RELEASE\</a:t>
            </a:r>
            <a:r>
              <a:rPr lang="en-SG" sz="2400" b="1" dirty="0"/>
              <a:t>rtl8710c_img1.ld </a:t>
            </a:r>
            <a:r>
              <a:rPr lang="en-SG" sz="2400" dirty="0"/>
              <a:t>with</a:t>
            </a:r>
            <a:r>
              <a:rPr lang="en-SG" sz="2400" b="1" dirty="0"/>
              <a:t> rtl8710c_img1_lzma.ld</a:t>
            </a:r>
            <a:r>
              <a:rPr lang="en-SG" sz="2400" dirty="0"/>
              <a:t>, this is to enlarge the flash memory to use, then</a:t>
            </a:r>
            <a:endParaRPr lang="en-SG" dirty="0"/>
          </a:p>
          <a:p>
            <a:r>
              <a:rPr lang="en-SG" sz="2400" dirty="0"/>
              <a:t>In </a:t>
            </a:r>
            <a:r>
              <a:rPr lang="en-US" sz="2400" dirty="0" err="1"/>
              <a:t>sdk</a:t>
            </a:r>
            <a:r>
              <a:rPr lang="en-US" sz="2400" dirty="0"/>
              <a:t>\project\realtek_amebaz2_v0_example\GCC-RELEASE\</a:t>
            </a:r>
            <a:r>
              <a:rPr lang="en-SG" sz="2400" b="1" dirty="0"/>
              <a:t>application.is.mk</a:t>
            </a:r>
            <a:r>
              <a:rPr lang="en-SG" sz="2400" dirty="0"/>
              <a:t>, uncomment these lines</a:t>
            </a:r>
          </a:p>
          <a:p>
            <a:endParaRPr lang="en-SG" dirty="0"/>
          </a:p>
        </p:txBody>
      </p:sp>
      <p:pic>
        <p:nvPicPr>
          <p:cNvPr id="9" name="Picture 8">
            <a:extLst>
              <a:ext uri="{FF2B5EF4-FFF2-40B4-BE49-F238E27FC236}">
                <a16:creationId xmlns:a16="http://schemas.microsoft.com/office/drawing/2014/main" id="{E0C3B3A8-E14C-4A3D-BF8A-BBE514DF7228}"/>
              </a:ext>
            </a:extLst>
          </p:cNvPr>
          <p:cNvPicPr>
            <a:picLocks noChangeAspect="1"/>
          </p:cNvPicPr>
          <p:nvPr/>
        </p:nvPicPr>
        <p:blipFill>
          <a:blip r:embed="rId2"/>
          <a:stretch>
            <a:fillRect/>
          </a:stretch>
        </p:blipFill>
        <p:spPr>
          <a:xfrm>
            <a:off x="5600311" y="1704975"/>
            <a:ext cx="4686300" cy="3448050"/>
          </a:xfrm>
          <a:prstGeom prst="rect">
            <a:avLst/>
          </a:prstGeom>
        </p:spPr>
      </p:pic>
      <p:sp>
        <p:nvSpPr>
          <p:cNvPr id="6" name="Title 1">
            <a:extLst>
              <a:ext uri="{FF2B5EF4-FFF2-40B4-BE49-F238E27FC236}">
                <a16:creationId xmlns:a16="http://schemas.microsoft.com/office/drawing/2014/main" id="{4F3854D3-3543-4714-BE1A-29A757BC96A8}"/>
              </a:ext>
            </a:extLst>
          </p:cNvPr>
          <p:cNvSpPr txBox="1">
            <a:spLocks/>
          </p:cNvSpPr>
          <p:nvPr/>
        </p:nvSpPr>
        <p:spPr>
          <a:xfrm>
            <a:off x="386081" y="338592"/>
            <a:ext cx="6724934" cy="5296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lang="zh-TW" altLang="en-US" sz="3200" b="1" kern="1200">
                <a:solidFill>
                  <a:srgbClr val="425263"/>
                </a:solidFill>
                <a:latin typeface="Tahoma" panose="020B0604030504040204" pitchFamily="34" charset="0"/>
                <a:ea typeface="微軟正黑體" panose="020B0604030504040204" pitchFamily="34" charset="-120"/>
                <a:cs typeface="Tahoma" panose="020B0604030504040204" pitchFamily="34" charset="0"/>
              </a:defRPr>
            </a:lvl1pPr>
          </a:lstStyle>
          <a:p>
            <a:r>
              <a:rPr lang="en-US"/>
              <a:t>User Guide: GCC build in Linux</a:t>
            </a:r>
            <a:endParaRPr lang="en-SG" dirty="0"/>
          </a:p>
        </p:txBody>
      </p:sp>
    </p:spTree>
    <p:extLst>
      <p:ext uri="{BB962C8B-B14F-4D97-AF65-F5344CB8AC3E}">
        <p14:creationId xmlns:p14="http://schemas.microsoft.com/office/powerpoint/2010/main" val="72253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7EED-DE8A-4EA9-976C-88A3B86470C4}"/>
              </a:ext>
            </a:extLst>
          </p:cNvPr>
          <p:cNvSpPr>
            <a:spLocks noGrp="1"/>
          </p:cNvSpPr>
          <p:nvPr>
            <p:ph type="ctrTitle"/>
          </p:nvPr>
        </p:nvSpPr>
        <p:spPr/>
        <p:txBody>
          <a:bodyPr/>
          <a:lstStyle/>
          <a:p>
            <a:r>
              <a:rPr lang="en-US" dirty="0"/>
              <a:t>User Guide: GCC build</a:t>
            </a:r>
            <a:endParaRPr lang="en-SG" dirty="0"/>
          </a:p>
        </p:txBody>
      </p:sp>
      <p:sp>
        <p:nvSpPr>
          <p:cNvPr id="3" name="Slide Number Placeholder 2">
            <a:extLst>
              <a:ext uri="{FF2B5EF4-FFF2-40B4-BE49-F238E27FC236}">
                <a16:creationId xmlns:a16="http://schemas.microsoft.com/office/drawing/2014/main" id="{ACC82D03-0EF5-4F7F-8EA5-122611971AF1}"/>
              </a:ext>
            </a:extLst>
          </p:cNvPr>
          <p:cNvSpPr>
            <a:spLocks noGrp="1"/>
          </p:cNvSpPr>
          <p:nvPr>
            <p:ph type="sldNum" sz="quarter" idx="12"/>
          </p:nvPr>
        </p:nvSpPr>
        <p:spPr/>
        <p:txBody>
          <a:bodyPr/>
          <a:lstStyle/>
          <a:p>
            <a:fld id="{0B5B4039-CDDE-46DD-8545-0A5633482654}" type="slidenum">
              <a:rPr lang="zh-TW" altLang="en-US" smtClean="0"/>
              <a:pPr/>
              <a:t>26</a:t>
            </a:fld>
            <a:endParaRPr lang="zh-TW" altLang="en-US"/>
          </a:p>
        </p:txBody>
      </p:sp>
      <p:sp>
        <p:nvSpPr>
          <p:cNvPr id="4" name="Content Placeholder 3">
            <a:extLst>
              <a:ext uri="{FF2B5EF4-FFF2-40B4-BE49-F238E27FC236}">
                <a16:creationId xmlns:a16="http://schemas.microsoft.com/office/drawing/2014/main" id="{D7D7C96F-385E-46DD-AA56-8DBA5649DB49}"/>
              </a:ext>
            </a:extLst>
          </p:cNvPr>
          <p:cNvSpPr>
            <a:spLocks noGrp="1"/>
          </p:cNvSpPr>
          <p:nvPr>
            <p:ph idx="1"/>
          </p:nvPr>
        </p:nvSpPr>
        <p:spPr>
          <a:xfrm>
            <a:off x="386080" y="957260"/>
            <a:ext cx="10515600" cy="1716912"/>
          </a:xfrm>
        </p:spPr>
        <p:txBody>
          <a:bodyPr>
            <a:normAutofit fontScale="85000" lnSpcReduction="10000"/>
          </a:bodyPr>
          <a:lstStyle/>
          <a:p>
            <a:r>
              <a:rPr lang="en-US" dirty="0"/>
              <a:t>In </a:t>
            </a:r>
            <a:r>
              <a:rPr lang="en-US" sz="2400" dirty="0" err="1"/>
              <a:t>sdk</a:t>
            </a:r>
            <a:r>
              <a:rPr lang="en-US" sz="2400" dirty="0"/>
              <a:t>\project\realtek_amebaz2_v0_example\GCC-RELEASE\ </a:t>
            </a:r>
            <a:r>
              <a:rPr lang="en-US" b="1" dirty="0"/>
              <a:t>amebaz2_firmware_is.json</a:t>
            </a:r>
            <a:r>
              <a:rPr lang="en-US" dirty="0"/>
              <a:t>, increase the serial number by 1, this is for the bootloader to recognize the newly build compressed FW as a new one. </a:t>
            </a:r>
          </a:p>
          <a:p>
            <a:r>
              <a:rPr lang="en-US" dirty="0"/>
              <a:t>Note: Assuming that user has already flashed a working FW at FW1 location with the serial number 100, user should ideally increase serial number for compressed FW to 101. </a:t>
            </a:r>
          </a:p>
          <a:p>
            <a:r>
              <a:rPr lang="en-SG" dirty="0"/>
              <a:t>The built FW should have 101 Serial Number (0x65)</a:t>
            </a:r>
          </a:p>
        </p:txBody>
      </p:sp>
      <p:pic>
        <p:nvPicPr>
          <p:cNvPr id="10" name="Picture 9">
            <a:extLst>
              <a:ext uri="{FF2B5EF4-FFF2-40B4-BE49-F238E27FC236}">
                <a16:creationId xmlns:a16="http://schemas.microsoft.com/office/drawing/2014/main" id="{3DEDB9BF-CA2B-438F-808E-EAE670D06CDB}"/>
              </a:ext>
            </a:extLst>
          </p:cNvPr>
          <p:cNvPicPr>
            <a:picLocks noChangeAspect="1"/>
          </p:cNvPicPr>
          <p:nvPr/>
        </p:nvPicPr>
        <p:blipFill>
          <a:blip r:embed="rId2"/>
          <a:stretch>
            <a:fillRect/>
          </a:stretch>
        </p:blipFill>
        <p:spPr>
          <a:xfrm>
            <a:off x="219536" y="2967135"/>
            <a:ext cx="6367696" cy="3181350"/>
          </a:xfrm>
          <a:prstGeom prst="rect">
            <a:avLst/>
          </a:prstGeom>
        </p:spPr>
      </p:pic>
      <p:sp>
        <p:nvSpPr>
          <p:cNvPr id="6" name="Title 1">
            <a:extLst>
              <a:ext uri="{FF2B5EF4-FFF2-40B4-BE49-F238E27FC236}">
                <a16:creationId xmlns:a16="http://schemas.microsoft.com/office/drawing/2014/main" id="{805A4A85-E23E-4FFA-AA9D-0D8FF701B648}"/>
              </a:ext>
            </a:extLst>
          </p:cNvPr>
          <p:cNvSpPr txBox="1">
            <a:spLocks/>
          </p:cNvSpPr>
          <p:nvPr/>
        </p:nvSpPr>
        <p:spPr>
          <a:xfrm>
            <a:off x="386081" y="338592"/>
            <a:ext cx="6724934" cy="5296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lang="zh-TW" altLang="en-US" sz="3200" b="1" kern="1200">
                <a:solidFill>
                  <a:srgbClr val="425263"/>
                </a:solidFill>
                <a:latin typeface="Tahoma" panose="020B0604030504040204" pitchFamily="34" charset="0"/>
                <a:ea typeface="微軟正黑體" panose="020B0604030504040204" pitchFamily="34" charset="-120"/>
                <a:cs typeface="Tahoma" panose="020B0604030504040204" pitchFamily="34" charset="0"/>
              </a:defRPr>
            </a:lvl1pPr>
          </a:lstStyle>
          <a:p>
            <a:r>
              <a:rPr lang="en-US"/>
              <a:t>User Guide: GCC build in Linux</a:t>
            </a:r>
            <a:endParaRPr lang="en-SG" dirty="0"/>
          </a:p>
        </p:txBody>
      </p:sp>
      <p:pic>
        <p:nvPicPr>
          <p:cNvPr id="7" name="Picture 6">
            <a:extLst>
              <a:ext uri="{FF2B5EF4-FFF2-40B4-BE49-F238E27FC236}">
                <a16:creationId xmlns:a16="http://schemas.microsoft.com/office/drawing/2014/main" id="{F1C797B3-E96C-4AF7-EBEA-B05FA1AAEBF9}"/>
              </a:ext>
            </a:extLst>
          </p:cNvPr>
          <p:cNvPicPr>
            <a:picLocks noChangeAspect="1"/>
          </p:cNvPicPr>
          <p:nvPr/>
        </p:nvPicPr>
        <p:blipFill>
          <a:blip r:embed="rId3"/>
          <a:stretch>
            <a:fillRect/>
          </a:stretch>
        </p:blipFill>
        <p:spPr>
          <a:xfrm>
            <a:off x="6754803" y="2943420"/>
            <a:ext cx="5208231" cy="3205065"/>
          </a:xfrm>
          <a:prstGeom prst="rect">
            <a:avLst/>
          </a:prstGeom>
        </p:spPr>
      </p:pic>
    </p:spTree>
    <p:extLst>
      <p:ext uri="{BB962C8B-B14F-4D97-AF65-F5344CB8AC3E}">
        <p14:creationId xmlns:p14="http://schemas.microsoft.com/office/powerpoint/2010/main" val="1226614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2EEC-D295-4F07-A338-7C5C40274D1B}"/>
              </a:ext>
            </a:extLst>
          </p:cNvPr>
          <p:cNvSpPr>
            <a:spLocks noGrp="1"/>
          </p:cNvSpPr>
          <p:nvPr>
            <p:ph type="ctrTitle"/>
          </p:nvPr>
        </p:nvSpPr>
        <p:spPr/>
        <p:txBody>
          <a:bodyPr/>
          <a:lstStyle/>
          <a:p>
            <a:r>
              <a:rPr lang="en-US" dirty="0"/>
              <a:t>User Guide: GCC build</a:t>
            </a:r>
            <a:endParaRPr lang="en-SG" dirty="0"/>
          </a:p>
        </p:txBody>
      </p:sp>
      <p:sp>
        <p:nvSpPr>
          <p:cNvPr id="3" name="Slide Number Placeholder 2">
            <a:extLst>
              <a:ext uri="{FF2B5EF4-FFF2-40B4-BE49-F238E27FC236}">
                <a16:creationId xmlns:a16="http://schemas.microsoft.com/office/drawing/2014/main" id="{E9C0A14C-702F-4580-B95A-8A4C77903762}"/>
              </a:ext>
            </a:extLst>
          </p:cNvPr>
          <p:cNvSpPr>
            <a:spLocks noGrp="1"/>
          </p:cNvSpPr>
          <p:nvPr>
            <p:ph type="sldNum" sz="quarter" idx="12"/>
          </p:nvPr>
        </p:nvSpPr>
        <p:spPr/>
        <p:txBody>
          <a:bodyPr/>
          <a:lstStyle/>
          <a:p>
            <a:fld id="{0B5B4039-CDDE-46DD-8545-0A5633482654}" type="slidenum">
              <a:rPr lang="zh-TW" altLang="en-US" smtClean="0"/>
              <a:pPr/>
              <a:t>27</a:t>
            </a:fld>
            <a:endParaRPr lang="zh-TW" altLang="en-US"/>
          </a:p>
        </p:txBody>
      </p:sp>
      <p:sp>
        <p:nvSpPr>
          <p:cNvPr id="4" name="Content Placeholder 3">
            <a:extLst>
              <a:ext uri="{FF2B5EF4-FFF2-40B4-BE49-F238E27FC236}">
                <a16:creationId xmlns:a16="http://schemas.microsoft.com/office/drawing/2014/main" id="{C99F0666-561F-4126-AFC6-2969C652B3DC}"/>
              </a:ext>
            </a:extLst>
          </p:cNvPr>
          <p:cNvSpPr>
            <a:spLocks noGrp="1"/>
          </p:cNvSpPr>
          <p:nvPr>
            <p:ph idx="1"/>
          </p:nvPr>
        </p:nvSpPr>
        <p:spPr/>
        <p:txBody>
          <a:bodyPr>
            <a:normAutofit/>
          </a:bodyPr>
          <a:lstStyle/>
          <a:p>
            <a:r>
              <a:rPr lang="en-US" dirty="0"/>
              <a:t>Make sure you have </a:t>
            </a:r>
            <a:r>
              <a:rPr lang="en-US" b="1" dirty="0" err="1"/>
              <a:t>LZMA_GenCompressedFW_linux</a:t>
            </a:r>
            <a:r>
              <a:rPr lang="en-US" b="1" dirty="0"/>
              <a:t> </a:t>
            </a:r>
            <a:r>
              <a:rPr lang="en-US" dirty="0"/>
              <a:t>and </a:t>
            </a:r>
            <a:r>
              <a:rPr lang="en-US" b="1" dirty="0" err="1"/>
              <a:t>lzma_linux</a:t>
            </a:r>
            <a:r>
              <a:rPr lang="en-US" b="1" dirty="0"/>
              <a:t> </a:t>
            </a:r>
            <a:r>
              <a:rPr lang="en-US" dirty="0"/>
              <a:t>in \component\soc\Realtek\8710c\</a:t>
            </a:r>
            <a:r>
              <a:rPr lang="en-US" dirty="0" err="1"/>
              <a:t>misc</a:t>
            </a:r>
            <a:r>
              <a:rPr lang="en-US" dirty="0"/>
              <a:t>\</a:t>
            </a:r>
            <a:r>
              <a:rPr lang="en-US" dirty="0" err="1"/>
              <a:t>gcc_utility</a:t>
            </a:r>
            <a:r>
              <a:rPr lang="en-US" dirty="0"/>
              <a:t>, these files are meant for the compression steps.</a:t>
            </a:r>
            <a:r>
              <a:rPr lang="en-SG" dirty="0"/>
              <a:t> Users can run these standalone executable without having Python installed.</a:t>
            </a:r>
          </a:p>
          <a:p>
            <a:r>
              <a:rPr lang="en-SG" dirty="0"/>
              <a:t>Build firmware as normal, user will be able to see generated compressed FW, </a:t>
            </a:r>
            <a:r>
              <a:rPr lang="en-SG" b="1" dirty="0" err="1"/>
              <a:t>firmware_is_lzma.bin</a:t>
            </a:r>
            <a:r>
              <a:rPr lang="en-SG" dirty="0"/>
              <a:t> in </a:t>
            </a:r>
            <a:r>
              <a:rPr lang="en-US" dirty="0" err="1"/>
              <a:t>sdk</a:t>
            </a:r>
            <a:r>
              <a:rPr lang="en-US" dirty="0"/>
              <a:t>\project\realtek_amebaz2_v0_example\GCC-RELEASE\</a:t>
            </a:r>
            <a:r>
              <a:rPr lang="en-US" dirty="0" err="1"/>
              <a:t>application_is</a:t>
            </a:r>
            <a:r>
              <a:rPr lang="en-US" dirty="0"/>
              <a:t>\Debug\bin </a:t>
            </a:r>
          </a:p>
          <a:p>
            <a:r>
              <a:rPr lang="en-SG" dirty="0"/>
              <a:t>If user has not been using bootloader with updated LZMA feature, then, copy this generated compressed file and try to generate current FW1 with updated bootloader and serial number 100; else, user can proceed to flashing </a:t>
            </a:r>
            <a:r>
              <a:rPr lang="en-SG" b="1" dirty="0" err="1"/>
              <a:t>firmware_is_lzma.bin</a:t>
            </a:r>
            <a:endParaRPr lang="en-SG" dirty="0"/>
          </a:p>
        </p:txBody>
      </p:sp>
      <p:sp>
        <p:nvSpPr>
          <p:cNvPr id="5" name="Title 1">
            <a:extLst>
              <a:ext uri="{FF2B5EF4-FFF2-40B4-BE49-F238E27FC236}">
                <a16:creationId xmlns:a16="http://schemas.microsoft.com/office/drawing/2014/main" id="{C166C870-6FCF-45C5-B935-044867358067}"/>
              </a:ext>
            </a:extLst>
          </p:cNvPr>
          <p:cNvSpPr txBox="1">
            <a:spLocks/>
          </p:cNvSpPr>
          <p:nvPr/>
        </p:nvSpPr>
        <p:spPr>
          <a:xfrm>
            <a:off x="386081" y="338592"/>
            <a:ext cx="6724934" cy="5296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lang="zh-TW" altLang="en-US" sz="3200" b="1" kern="1200">
                <a:solidFill>
                  <a:srgbClr val="425263"/>
                </a:solidFill>
                <a:latin typeface="Tahoma" panose="020B0604030504040204" pitchFamily="34" charset="0"/>
                <a:ea typeface="微軟正黑體" panose="020B0604030504040204" pitchFamily="34" charset="-120"/>
                <a:cs typeface="Tahoma" panose="020B0604030504040204" pitchFamily="34" charset="0"/>
              </a:defRPr>
            </a:lvl1pPr>
          </a:lstStyle>
          <a:p>
            <a:r>
              <a:rPr lang="en-US"/>
              <a:t>User Guide: GCC build in Linux</a:t>
            </a:r>
            <a:endParaRPr lang="en-SG" dirty="0"/>
          </a:p>
        </p:txBody>
      </p:sp>
    </p:spTree>
    <p:extLst>
      <p:ext uri="{BB962C8B-B14F-4D97-AF65-F5344CB8AC3E}">
        <p14:creationId xmlns:p14="http://schemas.microsoft.com/office/powerpoint/2010/main" val="3307594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7DEE8-C324-429E-9516-A5972EAD7A4C}"/>
              </a:ext>
            </a:extLst>
          </p:cNvPr>
          <p:cNvSpPr>
            <a:spLocks noGrp="1"/>
          </p:cNvSpPr>
          <p:nvPr>
            <p:ph type="ctrTitle"/>
          </p:nvPr>
        </p:nvSpPr>
        <p:spPr/>
        <p:txBody>
          <a:bodyPr/>
          <a:lstStyle/>
          <a:p>
            <a:r>
              <a:rPr lang="en-US" dirty="0"/>
              <a:t>User Guide: Flashing</a:t>
            </a:r>
            <a:endParaRPr lang="en-SG" dirty="0"/>
          </a:p>
        </p:txBody>
      </p:sp>
      <p:sp>
        <p:nvSpPr>
          <p:cNvPr id="3" name="Slide Number Placeholder 2">
            <a:extLst>
              <a:ext uri="{FF2B5EF4-FFF2-40B4-BE49-F238E27FC236}">
                <a16:creationId xmlns:a16="http://schemas.microsoft.com/office/drawing/2014/main" id="{A06BA89C-1549-4229-80C3-524FBE37B070}"/>
              </a:ext>
            </a:extLst>
          </p:cNvPr>
          <p:cNvSpPr>
            <a:spLocks noGrp="1"/>
          </p:cNvSpPr>
          <p:nvPr>
            <p:ph type="sldNum" sz="quarter" idx="12"/>
          </p:nvPr>
        </p:nvSpPr>
        <p:spPr/>
        <p:txBody>
          <a:bodyPr/>
          <a:lstStyle/>
          <a:p>
            <a:fld id="{0B5B4039-CDDE-46DD-8545-0A5633482654}" type="slidenum">
              <a:rPr lang="zh-TW" altLang="en-US" smtClean="0"/>
              <a:pPr/>
              <a:t>28</a:t>
            </a:fld>
            <a:endParaRPr lang="zh-TW" altLang="en-US"/>
          </a:p>
        </p:txBody>
      </p:sp>
      <p:sp>
        <p:nvSpPr>
          <p:cNvPr id="4" name="Content Placeholder 3">
            <a:extLst>
              <a:ext uri="{FF2B5EF4-FFF2-40B4-BE49-F238E27FC236}">
                <a16:creationId xmlns:a16="http://schemas.microsoft.com/office/drawing/2014/main" id="{7EFB48E3-11AF-4654-97A0-579DB9487C14}"/>
              </a:ext>
            </a:extLst>
          </p:cNvPr>
          <p:cNvSpPr>
            <a:spLocks noGrp="1"/>
          </p:cNvSpPr>
          <p:nvPr>
            <p:ph idx="1"/>
          </p:nvPr>
        </p:nvSpPr>
        <p:spPr>
          <a:xfrm>
            <a:off x="431800" y="1250223"/>
            <a:ext cx="5479475" cy="4982626"/>
          </a:xfrm>
        </p:spPr>
        <p:txBody>
          <a:bodyPr/>
          <a:lstStyle/>
          <a:p>
            <a:r>
              <a:rPr lang="en-US" dirty="0"/>
              <a:t>The compressed FW, </a:t>
            </a:r>
            <a:r>
              <a:rPr lang="en-US" dirty="0" err="1"/>
              <a:t>firmware_is_lzma.bin</a:t>
            </a:r>
            <a:r>
              <a:rPr lang="en-US" dirty="0"/>
              <a:t> should be flashed to offset of </a:t>
            </a:r>
            <a:r>
              <a:rPr lang="en-US" b="1" dirty="0"/>
              <a:t>0x104000</a:t>
            </a:r>
            <a:r>
              <a:rPr lang="en-US" dirty="0"/>
              <a:t>, which is the start of FW2 address</a:t>
            </a:r>
          </a:p>
          <a:p>
            <a:r>
              <a:rPr lang="en-SG" dirty="0"/>
              <a:t>Bootloader will attempt to decompress FW2 and further flash it to FW1 upon reboot</a:t>
            </a:r>
          </a:p>
          <a:p>
            <a:r>
              <a:rPr lang="en-SG" dirty="0"/>
              <a:t>Please untick chip erase as we don’t want to erase FW1 during the flashing of compressed FW to FW2 position</a:t>
            </a:r>
          </a:p>
        </p:txBody>
      </p:sp>
      <p:pic>
        <p:nvPicPr>
          <p:cNvPr id="6" name="Picture 5">
            <a:extLst>
              <a:ext uri="{FF2B5EF4-FFF2-40B4-BE49-F238E27FC236}">
                <a16:creationId xmlns:a16="http://schemas.microsoft.com/office/drawing/2014/main" id="{9574925D-AE9C-47C0-8A3D-FDB54DF86CAB}"/>
              </a:ext>
            </a:extLst>
          </p:cNvPr>
          <p:cNvPicPr>
            <a:picLocks noChangeAspect="1"/>
          </p:cNvPicPr>
          <p:nvPr/>
        </p:nvPicPr>
        <p:blipFill>
          <a:blip r:embed="rId2"/>
          <a:stretch>
            <a:fillRect/>
          </a:stretch>
        </p:blipFill>
        <p:spPr>
          <a:xfrm>
            <a:off x="6096000" y="338592"/>
            <a:ext cx="4333875" cy="6115050"/>
          </a:xfrm>
          <a:prstGeom prst="rect">
            <a:avLst/>
          </a:prstGeom>
        </p:spPr>
      </p:pic>
    </p:spTree>
    <p:extLst>
      <p:ext uri="{BB962C8B-B14F-4D97-AF65-F5344CB8AC3E}">
        <p14:creationId xmlns:p14="http://schemas.microsoft.com/office/powerpoint/2010/main" val="3540695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06BD0-770D-4D05-9E54-BA9D0943136D}"/>
              </a:ext>
            </a:extLst>
          </p:cNvPr>
          <p:cNvSpPr>
            <a:spLocks noGrp="1"/>
          </p:cNvSpPr>
          <p:nvPr>
            <p:ph type="ctrTitle"/>
          </p:nvPr>
        </p:nvSpPr>
        <p:spPr/>
        <p:txBody>
          <a:bodyPr/>
          <a:lstStyle/>
          <a:p>
            <a:r>
              <a:rPr lang="en-US" dirty="0"/>
              <a:t>User Guide: Result</a:t>
            </a:r>
            <a:endParaRPr lang="en-SG" dirty="0"/>
          </a:p>
        </p:txBody>
      </p:sp>
      <p:sp>
        <p:nvSpPr>
          <p:cNvPr id="3" name="Slide Number Placeholder 2">
            <a:extLst>
              <a:ext uri="{FF2B5EF4-FFF2-40B4-BE49-F238E27FC236}">
                <a16:creationId xmlns:a16="http://schemas.microsoft.com/office/drawing/2014/main" id="{8F29476E-2AD7-065B-09DB-9228DE5A485A}"/>
              </a:ext>
            </a:extLst>
          </p:cNvPr>
          <p:cNvSpPr>
            <a:spLocks noGrp="1"/>
          </p:cNvSpPr>
          <p:nvPr>
            <p:ph type="sldNum" sz="quarter" idx="12"/>
          </p:nvPr>
        </p:nvSpPr>
        <p:spPr/>
        <p:txBody>
          <a:bodyPr/>
          <a:lstStyle/>
          <a:p>
            <a:fld id="{0B5B4039-CDDE-46DD-8545-0A5633482654}" type="slidenum">
              <a:rPr lang="zh-TW" altLang="en-US" smtClean="0"/>
              <a:pPr/>
              <a:t>29</a:t>
            </a:fld>
            <a:endParaRPr lang="zh-TW" altLang="en-US"/>
          </a:p>
        </p:txBody>
      </p:sp>
      <p:sp>
        <p:nvSpPr>
          <p:cNvPr id="4" name="Content Placeholder 3">
            <a:extLst>
              <a:ext uri="{FF2B5EF4-FFF2-40B4-BE49-F238E27FC236}">
                <a16:creationId xmlns:a16="http://schemas.microsoft.com/office/drawing/2014/main" id="{9AA0F5A1-D3F6-544D-CA33-63FA99ED86F3}"/>
              </a:ext>
            </a:extLst>
          </p:cNvPr>
          <p:cNvSpPr>
            <a:spLocks noGrp="1"/>
          </p:cNvSpPr>
          <p:nvPr>
            <p:ph idx="1"/>
          </p:nvPr>
        </p:nvSpPr>
        <p:spPr>
          <a:xfrm>
            <a:off x="431800" y="1250223"/>
            <a:ext cx="4406530" cy="4351338"/>
          </a:xfrm>
        </p:spPr>
        <p:txBody>
          <a:bodyPr/>
          <a:lstStyle/>
          <a:p>
            <a:r>
              <a:rPr lang="en-US" dirty="0"/>
              <a:t>After compressed FW is flashed on FW2 location, reset the board and it would take around 6~8 secs to decompress</a:t>
            </a:r>
          </a:p>
          <a:p>
            <a:r>
              <a:rPr lang="en-US" dirty="0"/>
              <a:t>A message will show if decompression success</a:t>
            </a:r>
            <a:endParaRPr lang="en-SG" dirty="0"/>
          </a:p>
        </p:txBody>
      </p:sp>
    </p:spTree>
    <p:extLst>
      <p:ext uri="{BB962C8B-B14F-4D97-AF65-F5344CB8AC3E}">
        <p14:creationId xmlns:p14="http://schemas.microsoft.com/office/powerpoint/2010/main" val="3513084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4294967295"/>
          </p:nvPr>
        </p:nvSpPr>
        <p:spPr>
          <a:xfrm>
            <a:off x="9448800" y="6492875"/>
            <a:ext cx="2743200" cy="365125"/>
          </a:xfrm>
        </p:spPr>
        <p:txBody>
          <a:bodyPr/>
          <a:lstStyle/>
          <a:p>
            <a:pPr>
              <a:defRPr/>
            </a:pPr>
            <a:r>
              <a:rPr lang="en-US" altLang="zh-TW"/>
              <a:t>-</a:t>
            </a:r>
            <a:fld id="{5C0B81E0-69B9-4759-B9A5-B3564AB9E0A0}" type="slidenum">
              <a:rPr lang="en-US" altLang="zh-TW" smtClean="0"/>
              <a:pPr>
                <a:defRPr/>
              </a:pPr>
              <a:t>3</a:t>
            </a:fld>
            <a:r>
              <a:rPr lang="en-US" altLang="zh-TW"/>
              <a:t>-</a:t>
            </a:r>
          </a:p>
        </p:txBody>
      </p:sp>
      <p:sp>
        <p:nvSpPr>
          <p:cNvPr id="3"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9"/>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3"/>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0"/>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标题 1">
            <a:extLst>
              <a:ext uri="{FF2B5EF4-FFF2-40B4-BE49-F238E27FC236}">
                <a16:creationId xmlns:a16="http://schemas.microsoft.com/office/drawing/2014/main" id="{8E63E568-F342-44B2-84B6-C37A56853BFA}"/>
              </a:ext>
            </a:extLst>
          </p:cNvPr>
          <p:cNvSpPr>
            <a:spLocks noGrp="1"/>
          </p:cNvSpPr>
          <p:nvPr>
            <p:ph type="ctrTitle"/>
          </p:nvPr>
        </p:nvSpPr>
        <p:spPr>
          <a:xfrm>
            <a:off x="386080" y="338592"/>
            <a:ext cx="6997359" cy="529627"/>
          </a:xfrm>
          <a:noFill/>
          <a:ln w="9525">
            <a:noFill/>
            <a:miter lim="800000"/>
            <a:headEnd/>
            <a:tailEnd/>
          </a:ln>
        </p:spPr>
        <p:txBody>
          <a:bodyPr vert="horz" wrap="square" lIns="91440" tIns="45720" rIns="91440" bIns="45720" numCol="1" rtlCol="0" anchor="ctr" anchorCtr="0" compatLnSpc="1">
            <a:prstTxWarp prst="textNoShape">
              <a:avLst/>
            </a:prstTxWarp>
            <a:noAutofit/>
          </a:bodyPr>
          <a:lstStyle/>
          <a:p>
            <a:r>
              <a:rPr lang="en-US" sz="3200"/>
              <a:t>LZMA Overall </a:t>
            </a:r>
            <a:r>
              <a:rPr lang="en-US"/>
              <a:t>W</a:t>
            </a:r>
            <a:r>
              <a:rPr lang="en-US" sz="3200"/>
              <a:t>orkflow</a:t>
            </a:r>
            <a:endParaRPr lang="en-US" altLang="zh-CN">
              <a:latin typeface="Arial" panose="020B0604020202020204" pitchFamily="34" charset="0"/>
              <a:ea typeface="Arial Unicode MS" panose="020B0604020202020204" pitchFamily="34" charset="-122"/>
              <a:cs typeface="Arial" panose="020B0604020202020204" pitchFamily="34" charset="0"/>
            </a:endParaRPr>
          </a:p>
        </p:txBody>
      </p:sp>
      <p:sp>
        <p:nvSpPr>
          <p:cNvPr id="13" name="TextBox 12">
            <a:extLst>
              <a:ext uri="{FF2B5EF4-FFF2-40B4-BE49-F238E27FC236}">
                <a16:creationId xmlns:a16="http://schemas.microsoft.com/office/drawing/2014/main" id="{840EBD22-8111-4350-BEF8-7F1205301423}"/>
              </a:ext>
            </a:extLst>
          </p:cNvPr>
          <p:cNvSpPr txBox="1"/>
          <p:nvPr/>
        </p:nvSpPr>
        <p:spPr>
          <a:xfrm>
            <a:off x="685800" y="987426"/>
            <a:ext cx="10405872" cy="1295868"/>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u"/>
            </a:pPr>
            <a:r>
              <a:rPr lang="en-US" altLang="zh-CN"/>
              <a:t>Generated FW which will be compressed will have higher serial number than usual FW.</a:t>
            </a:r>
          </a:p>
          <a:p>
            <a:pPr marL="285750" indent="-285750">
              <a:lnSpc>
                <a:spcPct val="150000"/>
              </a:lnSpc>
              <a:buClr>
                <a:srgbClr val="C00000"/>
              </a:buClr>
              <a:buFont typeface="Wingdings" panose="05000000000000000000" pitchFamily="2" charset="2"/>
              <a:buChar char="u"/>
            </a:pPr>
            <a:r>
              <a:rPr lang="en-US" altLang="zh-CN"/>
              <a:t>Compressed FW will be flashed to FW2 (0x104000) then decompressed at bootloader, then flash write into FW1 (0xC000)</a:t>
            </a:r>
          </a:p>
        </p:txBody>
      </p:sp>
      <p:grpSp>
        <p:nvGrpSpPr>
          <p:cNvPr id="5" name="Group 4">
            <a:extLst>
              <a:ext uri="{FF2B5EF4-FFF2-40B4-BE49-F238E27FC236}">
                <a16:creationId xmlns:a16="http://schemas.microsoft.com/office/drawing/2014/main" id="{11528996-C31A-4D51-8705-414BD9F11806}"/>
              </a:ext>
            </a:extLst>
          </p:cNvPr>
          <p:cNvGrpSpPr/>
          <p:nvPr/>
        </p:nvGrpSpPr>
        <p:grpSpPr>
          <a:xfrm>
            <a:off x="1248399" y="2590239"/>
            <a:ext cx="8610600" cy="3085051"/>
            <a:chOff x="1248399" y="2590239"/>
            <a:chExt cx="8610600" cy="3085051"/>
          </a:xfrm>
        </p:grpSpPr>
        <p:sp>
          <p:nvSpPr>
            <p:cNvPr id="14" name="Rectangle 13">
              <a:extLst>
                <a:ext uri="{FF2B5EF4-FFF2-40B4-BE49-F238E27FC236}">
                  <a16:creationId xmlns:a16="http://schemas.microsoft.com/office/drawing/2014/main" id="{F0381C35-6E76-4039-ABF8-46A5EF90A531}"/>
                </a:ext>
              </a:extLst>
            </p:cNvPr>
            <p:cNvSpPr/>
            <p:nvPr/>
          </p:nvSpPr>
          <p:spPr>
            <a:xfrm>
              <a:off x="1332989" y="3202635"/>
              <a:ext cx="2013358" cy="704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Generated FW with SN+1</a:t>
              </a:r>
            </a:p>
            <a:p>
              <a:pPr algn="ctr"/>
              <a:r>
                <a:rPr lang="en-US" sz="1400"/>
                <a:t>(</a:t>
              </a:r>
              <a:r>
                <a:rPr lang="en-US" sz="1400" err="1"/>
                <a:t>firmware_is.bin</a:t>
              </a:r>
              <a:r>
                <a:rPr lang="en-US" sz="1400"/>
                <a:t>)</a:t>
              </a:r>
              <a:endParaRPr lang="en-SG" sz="1400"/>
            </a:p>
          </p:txBody>
        </p:sp>
        <p:sp>
          <p:nvSpPr>
            <p:cNvPr id="15" name="Rectangle 14">
              <a:extLst>
                <a:ext uri="{FF2B5EF4-FFF2-40B4-BE49-F238E27FC236}">
                  <a16:creationId xmlns:a16="http://schemas.microsoft.com/office/drawing/2014/main" id="{A04E1431-4A4E-47FD-BEDC-FC4682332476}"/>
                </a:ext>
              </a:extLst>
            </p:cNvPr>
            <p:cNvSpPr/>
            <p:nvPr/>
          </p:nvSpPr>
          <p:spPr>
            <a:xfrm>
              <a:off x="1248399" y="4158980"/>
              <a:ext cx="2190226" cy="3020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Python Script</a:t>
              </a:r>
              <a:endParaRPr lang="en-SG"/>
            </a:p>
          </p:txBody>
        </p:sp>
        <p:sp>
          <p:nvSpPr>
            <p:cNvPr id="16" name="Rectangle 15">
              <a:extLst>
                <a:ext uri="{FF2B5EF4-FFF2-40B4-BE49-F238E27FC236}">
                  <a16:creationId xmlns:a16="http://schemas.microsoft.com/office/drawing/2014/main" id="{9088A86B-AF98-42CC-9E7E-45A389C257FF}"/>
                </a:ext>
              </a:extLst>
            </p:cNvPr>
            <p:cNvSpPr/>
            <p:nvPr/>
          </p:nvSpPr>
          <p:spPr>
            <a:xfrm>
              <a:off x="1248399" y="2604919"/>
              <a:ext cx="2190226" cy="30200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IAR / GCC</a:t>
              </a:r>
              <a:endParaRPr lang="en-SG"/>
            </a:p>
          </p:txBody>
        </p:sp>
        <p:cxnSp>
          <p:nvCxnSpPr>
            <p:cNvPr id="18" name="Straight Arrow Connector 17">
              <a:extLst>
                <a:ext uri="{FF2B5EF4-FFF2-40B4-BE49-F238E27FC236}">
                  <a16:creationId xmlns:a16="http://schemas.microsoft.com/office/drawing/2014/main" id="{923FB8C3-807F-4AA7-9F52-C9217DF36D9B}"/>
                </a:ext>
              </a:extLst>
            </p:cNvPr>
            <p:cNvCxnSpPr>
              <a:cxnSpLocks/>
              <a:stCxn id="16" idx="2"/>
              <a:endCxn id="14" idx="0"/>
            </p:cNvCxnSpPr>
            <p:nvPr/>
          </p:nvCxnSpPr>
          <p:spPr>
            <a:xfrm flipH="1">
              <a:off x="2339668" y="2906922"/>
              <a:ext cx="3844" cy="295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895A138-6581-458F-A595-590276B4D54D}"/>
                </a:ext>
              </a:extLst>
            </p:cNvPr>
            <p:cNvCxnSpPr>
              <a:cxnSpLocks/>
              <a:stCxn id="14" idx="2"/>
              <a:endCxn id="15" idx="0"/>
            </p:cNvCxnSpPr>
            <p:nvPr/>
          </p:nvCxnSpPr>
          <p:spPr>
            <a:xfrm>
              <a:off x="2339668" y="3907309"/>
              <a:ext cx="3844" cy="251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646AE39-EB49-4F06-AECA-E886EC93D164}"/>
                </a:ext>
              </a:extLst>
            </p:cNvPr>
            <p:cNvSpPr/>
            <p:nvPr/>
          </p:nvSpPr>
          <p:spPr>
            <a:xfrm>
              <a:off x="1332989" y="4712655"/>
              <a:ext cx="2013357" cy="847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Sliced, Compressed and Concatenated FW (</a:t>
              </a:r>
              <a:r>
                <a:rPr lang="en-US" sz="1400" err="1"/>
                <a:t>firmware_is_lzma.bin</a:t>
              </a:r>
              <a:r>
                <a:rPr lang="en-US" sz="1400"/>
                <a:t>)</a:t>
              </a:r>
              <a:endParaRPr lang="en-SG" sz="1400"/>
            </a:p>
          </p:txBody>
        </p:sp>
        <p:sp>
          <p:nvSpPr>
            <p:cNvPr id="22" name="Rectangle 21">
              <a:extLst>
                <a:ext uri="{FF2B5EF4-FFF2-40B4-BE49-F238E27FC236}">
                  <a16:creationId xmlns:a16="http://schemas.microsoft.com/office/drawing/2014/main" id="{244D9717-E19F-4409-9B3E-BFA04220DFBA}"/>
                </a:ext>
              </a:extLst>
            </p:cNvPr>
            <p:cNvSpPr/>
            <p:nvPr/>
          </p:nvSpPr>
          <p:spPr>
            <a:xfrm>
              <a:off x="4638949" y="2604919"/>
              <a:ext cx="2190226" cy="30200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Realtek PG Tool</a:t>
              </a:r>
              <a:endParaRPr lang="en-SG"/>
            </a:p>
          </p:txBody>
        </p:sp>
        <p:sp>
          <p:nvSpPr>
            <p:cNvPr id="23" name="Rectangle 22">
              <a:extLst>
                <a:ext uri="{FF2B5EF4-FFF2-40B4-BE49-F238E27FC236}">
                  <a16:creationId xmlns:a16="http://schemas.microsoft.com/office/drawing/2014/main" id="{F12B160E-5B27-4013-B483-C15D926437CA}"/>
                </a:ext>
              </a:extLst>
            </p:cNvPr>
            <p:cNvSpPr/>
            <p:nvPr/>
          </p:nvSpPr>
          <p:spPr>
            <a:xfrm>
              <a:off x="4727383" y="3202635"/>
              <a:ext cx="2013358" cy="704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t>firmware_is_lzma.bin</a:t>
              </a:r>
              <a:r>
                <a:rPr lang="en-US" sz="1400"/>
                <a:t> flashed to FW2 address</a:t>
              </a:r>
              <a:endParaRPr lang="en-SG" sz="1400"/>
            </a:p>
          </p:txBody>
        </p:sp>
        <p:sp>
          <p:nvSpPr>
            <p:cNvPr id="24" name="Rectangle 23">
              <a:extLst>
                <a:ext uri="{FF2B5EF4-FFF2-40B4-BE49-F238E27FC236}">
                  <a16:creationId xmlns:a16="http://schemas.microsoft.com/office/drawing/2014/main" id="{957B2501-60C1-4CD0-8157-C49166532A5F}"/>
                </a:ext>
              </a:extLst>
            </p:cNvPr>
            <p:cNvSpPr/>
            <p:nvPr/>
          </p:nvSpPr>
          <p:spPr>
            <a:xfrm>
              <a:off x="4638949" y="4158980"/>
              <a:ext cx="2190226" cy="30200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FW Bootloader</a:t>
              </a:r>
              <a:endParaRPr lang="en-SG"/>
            </a:p>
          </p:txBody>
        </p:sp>
        <p:sp>
          <p:nvSpPr>
            <p:cNvPr id="25" name="Rectangle 24">
              <a:extLst>
                <a:ext uri="{FF2B5EF4-FFF2-40B4-BE49-F238E27FC236}">
                  <a16:creationId xmlns:a16="http://schemas.microsoft.com/office/drawing/2014/main" id="{C48ADB3E-671A-4AA2-81D8-785526FA3097}"/>
                </a:ext>
              </a:extLst>
            </p:cNvPr>
            <p:cNvSpPr/>
            <p:nvPr/>
          </p:nvSpPr>
          <p:spPr>
            <a:xfrm>
              <a:off x="4727383" y="4783961"/>
              <a:ext cx="2013358" cy="847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Split </a:t>
              </a:r>
              <a:r>
                <a:rPr lang="en-US" sz="1400" err="1"/>
                <a:t>firmware_is_lzma.bin</a:t>
              </a:r>
              <a:r>
                <a:rPr lang="en-US" sz="1400"/>
                <a:t> and decompress using LZMA SDK from 7z</a:t>
              </a:r>
              <a:endParaRPr lang="en-SG" sz="1400"/>
            </a:p>
          </p:txBody>
        </p:sp>
        <p:sp>
          <p:nvSpPr>
            <p:cNvPr id="26" name="Rectangle 25">
              <a:extLst>
                <a:ext uri="{FF2B5EF4-FFF2-40B4-BE49-F238E27FC236}">
                  <a16:creationId xmlns:a16="http://schemas.microsoft.com/office/drawing/2014/main" id="{6E231CB2-D1B2-4088-AFD9-7E9FAC5F296F}"/>
                </a:ext>
              </a:extLst>
            </p:cNvPr>
            <p:cNvSpPr/>
            <p:nvPr/>
          </p:nvSpPr>
          <p:spPr>
            <a:xfrm>
              <a:off x="7668773" y="3605305"/>
              <a:ext cx="2186382" cy="4949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FW Bootloader </a:t>
              </a:r>
              <a:r>
                <a:rPr lang="en-US" err="1"/>
                <a:t>Hal_flash</a:t>
              </a:r>
              <a:endParaRPr lang="en-SG"/>
            </a:p>
          </p:txBody>
        </p:sp>
        <p:sp>
          <p:nvSpPr>
            <p:cNvPr id="27" name="Rectangle 26">
              <a:extLst>
                <a:ext uri="{FF2B5EF4-FFF2-40B4-BE49-F238E27FC236}">
                  <a16:creationId xmlns:a16="http://schemas.microsoft.com/office/drawing/2014/main" id="{A87627BB-9D9F-4173-B56D-17C741DCA113}"/>
                </a:ext>
              </a:extLst>
            </p:cNvPr>
            <p:cNvSpPr/>
            <p:nvPr/>
          </p:nvSpPr>
          <p:spPr>
            <a:xfrm>
              <a:off x="7755285" y="3066314"/>
              <a:ext cx="2013358" cy="364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Flash output to FW1</a:t>
              </a:r>
              <a:endParaRPr lang="en-SG" sz="1400"/>
            </a:p>
          </p:txBody>
        </p:sp>
        <p:sp>
          <p:nvSpPr>
            <p:cNvPr id="28" name="Rectangle 27">
              <a:extLst>
                <a:ext uri="{FF2B5EF4-FFF2-40B4-BE49-F238E27FC236}">
                  <a16:creationId xmlns:a16="http://schemas.microsoft.com/office/drawing/2014/main" id="{AA9FBB54-DD9E-4A82-A993-E458ABCB96D7}"/>
                </a:ext>
              </a:extLst>
            </p:cNvPr>
            <p:cNvSpPr/>
            <p:nvPr/>
          </p:nvSpPr>
          <p:spPr>
            <a:xfrm>
              <a:off x="7668773" y="2590239"/>
              <a:ext cx="2190226" cy="30200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FW Bootloader LZMA</a:t>
              </a:r>
              <a:endParaRPr lang="en-SG"/>
            </a:p>
          </p:txBody>
        </p:sp>
        <p:sp>
          <p:nvSpPr>
            <p:cNvPr id="29" name="Rectangle 28">
              <a:extLst>
                <a:ext uri="{FF2B5EF4-FFF2-40B4-BE49-F238E27FC236}">
                  <a16:creationId xmlns:a16="http://schemas.microsoft.com/office/drawing/2014/main" id="{2E02AAC9-56EF-4EA4-8338-2B975B9FD36A}"/>
                </a:ext>
              </a:extLst>
            </p:cNvPr>
            <p:cNvSpPr/>
            <p:nvPr/>
          </p:nvSpPr>
          <p:spPr>
            <a:xfrm>
              <a:off x="7668773" y="4402263"/>
              <a:ext cx="2190226" cy="30200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FW Bootloader</a:t>
              </a:r>
              <a:endParaRPr lang="en-SG"/>
            </a:p>
          </p:txBody>
        </p:sp>
        <p:sp>
          <p:nvSpPr>
            <p:cNvPr id="30" name="Rectangle 29">
              <a:extLst>
                <a:ext uri="{FF2B5EF4-FFF2-40B4-BE49-F238E27FC236}">
                  <a16:creationId xmlns:a16="http://schemas.microsoft.com/office/drawing/2014/main" id="{EBF1D3C2-C304-4752-B718-C7F206368637}"/>
                </a:ext>
              </a:extLst>
            </p:cNvPr>
            <p:cNvSpPr/>
            <p:nvPr/>
          </p:nvSpPr>
          <p:spPr>
            <a:xfrm>
              <a:off x="7755285" y="4970616"/>
              <a:ext cx="2013358" cy="704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User FW selection run decompressed FW1</a:t>
              </a:r>
              <a:endParaRPr lang="en-SG" sz="1400"/>
            </a:p>
          </p:txBody>
        </p:sp>
        <p:cxnSp>
          <p:nvCxnSpPr>
            <p:cNvPr id="31" name="Straight Arrow Connector 30">
              <a:extLst>
                <a:ext uri="{FF2B5EF4-FFF2-40B4-BE49-F238E27FC236}">
                  <a16:creationId xmlns:a16="http://schemas.microsoft.com/office/drawing/2014/main" id="{FC7DEE89-7EC9-4B7C-88AF-3CA13FB6F58C}"/>
                </a:ext>
              </a:extLst>
            </p:cNvPr>
            <p:cNvCxnSpPr>
              <a:stCxn id="15" idx="2"/>
              <a:endCxn id="21" idx="0"/>
            </p:cNvCxnSpPr>
            <p:nvPr/>
          </p:nvCxnSpPr>
          <p:spPr>
            <a:xfrm flipH="1">
              <a:off x="2339668" y="4460984"/>
              <a:ext cx="3844" cy="251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C4788384-B1B6-48AA-8D00-63DB2A458940}"/>
                </a:ext>
              </a:extLst>
            </p:cNvPr>
            <p:cNvCxnSpPr>
              <a:stCxn id="21" idx="3"/>
              <a:endCxn id="22" idx="1"/>
            </p:cNvCxnSpPr>
            <p:nvPr/>
          </p:nvCxnSpPr>
          <p:spPr>
            <a:xfrm flipV="1">
              <a:off x="3346346" y="2755921"/>
              <a:ext cx="1292603" cy="23803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50EC8E0F-B21C-4074-9403-B3C7F0164FE0}"/>
                </a:ext>
              </a:extLst>
            </p:cNvPr>
            <p:cNvCxnSpPr>
              <a:cxnSpLocks/>
              <a:stCxn id="25" idx="3"/>
              <a:endCxn id="28" idx="1"/>
            </p:cNvCxnSpPr>
            <p:nvPr/>
          </p:nvCxnSpPr>
          <p:spPr>
            <a:xfrm flipV="1">
              <a:off x="6740741" y="2741241"/>
              <a:ext cx="928032" cy="24663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6EE4659-396E-495F-BAD0-B02255F58EC0}"/>
                </a:ext>
              </a:extLst>
            </p:cNvPr>
            <p:cNvCxnSpPr>
              <a:stCxn id="22" idx="2"/>
              <a:endCxn id="23" idx="0"/>
            </p:cNvCxnSpPr>
            <p:nvPr/>
          </p:nvCxnSpPr>
          <p:spPr>
            <a:xfrm>
              <a:off x="5734062" y="2906922"/>
              <a:ext cx="0" cy="295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4464BD3-46EF-4F5A-A3B0-D3FBAE0D00D3}"/>
                </a:ext>
              </a:extLst>
            </p:cNvPr>
            <p:cNvCxnSpPr>
              <a:stCxn id="23" idx="2"/>
              <a:endCxn id="24" idx="0"/>
            </p:cNvCxnSpPr>
            <p:nvPr/>
          </p:nvCxnSpPr>
          <p:spPr>
            <a:xfrm>
              <a:off x="5734062" y="3907309"/>
              <a:ext cx="0" cy="251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6AB4930-8E9D-4D25-8076-2C897EDFAD69}"/>
                </a:ext>
              </a:extLst>
            </p:cNvPr>
            <p:cNvCxnSpPr>
              <a:cxnSpLocks/>
              <a:stCxn id="24" idx="2"/>
              <a:endCxn id="25" idx="0"/>
            </p:cNvCxnSpPr>
            <p:nvPr/>
          </p:nvCxnSpPr>
          <p:spPr>
            <a:xfrm>
              <a:off x="5734062" y="4460983"/>
              <a:ext cx="0" cy="322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0C1163F-57EB-4354-8398-1EEFF172ACC7}"/>
                </a:ext>
              </a:extLst>
            </p:cNvPr>
            <p:cNvCxnSpPr>
              <a:stCxn id="28" idx="2"/>
              <a:endCxn id="27" idx="0"/>
            </p:cNvCxnSpPr>
            <p:nvPr/>
          </p:nvCxnSpPr>
          <p:spPr>
            <a:xfrm flipH="1">
              <a:off x="8761964" y="2892242"/>
              <a:ext cx="1922" cy="17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BE81ACD-D06D-441B-88DB-27AF7535F86A}"/>
                </a:ext>
              </a:extLst>
            </p:cNvPr>
            <p:cNvCxnSpPr>
              <a:stCxn id="27" idx="2"/>
              <a:endCxn id="26" idx="0"/>
            </p:cNvCxnSpPr>
            <p:nvPr/>
          </p:nvCxnSpPr>
          <p:spPr>
            <a:xfrm>
              <a:off x="8761964" y="3431233"/>
              <a:ext cx="0" cy="17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1FF13AC-CDC9-4BD9-9809-F63C48A7A670}"/>
                </a:ext>
              </a:extLst>
            </p:cNvPr>
            <p:cNvCxnSpPr>
              <a:stCxn id="26" idx="2"/>
              <a:endCxn id="29" idx="0"/>
            </p:cNvCxnSpPr>
            <p:nvPr/>
          </p:nvCxnSpPr>
          <p:spPr>
            <a:xfrm>
              <a:off x="8761964" y="4100255"/>
              <a:ext cx="1922" cy="302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20CD37E-A394-41C8-ADE7-8863E2FDFC4A}"/>
                </a:ext>
              </a:extLst>
            </p:cNvPr>
            <p:cNvCxnSpPr>
              <a:stCxn id="29" idx="2"/>
              <a:endCxn id="30" idx="0"/>
            </p:cNvCxnSpPr>
            <p:nvPr/>
          </p:nvCxnSpPr>
          <p:spPr>
            <a:xfrm flipH="1">
              <a:off x="8761964" y="4704266"/>
              <a:ext cx="1922" cy="26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73513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30817" y="1761001"/>
            <a:ext cx="12191999" cy="610236"/>
          </a:xfrm>
        </p:spPr>
        <p:txBody>
          <a:bodyPr>
            <a:noAutofit/>
          </a:bodyPr>
          <a:lstStyle/>
          <a:p>
            <a:r>
              <a:rPr lang="en-US" altLang="zh-TW" sz="5400" b="1">
                <a:effectLst>
                  <a:glow rad="88900">
                    <a:schemeClr val="bg1">
                      <a:alpha val="74000"/>
                    </a:schemeClr>
                  </a:glow>
                </a:effectLst>
              </a:rPr>
              <a:t>Thank You</a:t>
            </a:r>
            <a:endParaRPr lang="zh-TW" altLang="en-US" sz="5400" b="1">
              <a:effectLst>
                <a:glow rad="88900">
                  <a:schemeClr val="bg1">
                    <a:alpha val="74000"/>
                  </a:schemeClr>
                </a:glow>
              </a:effectLst>
            </a:endParaRPr>
          </a:p>
        </p:txBody>
      </p:sp>
    </p:spTree>
    <p:extLst>
      <p:ext uri="{BB962C8B-B14F-4D97-AF65-F5344CB8AC3E}">
        <p14:creationId xmlns:p14="http://schemas.microsoft.com/office/powerpoint/2010/main" val="1340242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0ED5-9581-45D3-9785-5186CF9458EC}"/>
              </a:ext>
            </a:extLst>
          </p:cNvPr>
          <p:cNvSpPr>
            <a:spLocks noGrp="1"/>
          </p:cNvSpPr>
          <p:nvPr>
            <p:ph type="ctrTitle"/>
          </p:nvPr>
        </p:nvSpPr>
        <p:spPr/>
        <p:txBody>
          <a:bodyPr/>
          <a:lstStyle/>
          <a:p>
            <a:r>
              <a:rPr lang="en-US" dirty="0"/>
              <a:t>LZMA Enable Option</a:t>
            </a:r>
            <a:endParaRPr lang="en-SG" dirty="0"/>
          </a:p>
        </p:txBody>
      </p:sp>
      <p:sp>
        <p:nvSpPr>
          <p:cNvPr id="3" name="Slide Number Placeholder 2">
            <a:extLst>
              <a:ext uri="{FF2B5EF4-FFF2-40B4-BE49-F238E27FC236}">
                <a16:creationId xmlns:a16="http://schemas.microsoft.com/office/drawing/2014/main" id="{5ADDD7D9-F5EB-47D8-938D-F898772D52D3}"/>
              </a:ext>
            </a:extLst>
          </p:cNvPr>
          <p:cNvSpPr>
            <a:spLocks noGrp="1"/>
          </p:cNvSpPr>
          <p:nvPr>
            <p:ph type="sldNum" sz="quarter" idx="12"/>
          </p:nvPr>
        </p:nvSpPr>
        <p:spPr/>
        <p:txBody>
          <a:bodyPr/>
          <a:lstStyle/>
          <a:p>
            <a:fld id="{0B5B4039-CDDE-46DD-8545-0A5633482654}" type="slidenum">
              <a:rPr lang="zh-TW" altLang="en-US" smtClean="0"/>
              <a:pPr/>
              <a:t>4</a:t>
            </a:fld>
            <a:endParaRPr lang="zh-TW" altLang="en-US"/>
          </a:p>
        </p:txBody>
      </p:sp>
      <p:sp>
        <p:nvSpPr>
          <p:cNvPr id="4" name="Content Placeholder 3">
            <a:extLst>
              <a:ext uri="{FF2B5EF4-FFF2-40B4-BE49-F238E27FC236}">
                <a16:creationId xmlns:a16="http://schemas.microsoft.com/office/drawing/2014/main" id="{1B29C251-B517-4BF0-AC9A-70B31FB2EAA1}"/>
              </a:ext>
            </a:extLst>
          </p:cNvPr>
          <p:cNvSpPr>
            <a:spLocks noGrp="1"/>
          </p:cNvSpPr>
          <p:nvPr>
            <p:ph idx="1"/>
          </p:nvPr>
        </p:nvSpPr>
        <p:spPr/>
        <p:txBody>
          <a:bodyPr/>
          <a:lstStyle/>
          <a:p>
            <a:r>
              <a:rPr lang="en-US" dirty="0"/>
              <a:t>Bootloader will read partition table at 0x0020, offset 0xB2 for to determine whether to enable LZMA decompression.</a:t>
            </a:r>
          </a:p>
          <a:p>
            <a:r>
              <a:rPr lang="en-US" dirty="0" err="1"/>
              <a:t>Lzma_enable</a:t>
            </a:r>
            <a:r>
              <a:rPr lang="en-US"/>
              <a:t>: 0x01 </a:t>
            </a:r>
            <a:r>
              <a:rPr lang="en-US" dirty="0"/>
              <a:t>for Enable, with other values as Disabled</a:t>
            </a:r>
          </a:p>
          <a:p>
            <a:pPr marL="0" indent="0">
              <a:buNone/>
            </a:pPr>
            <a:r>
              <a:rPr lang="en-US" dirty="0"/>
              <a:t> </a:t>
            </a:r>
            <a:endParaRPr lang="en-SG" dirty="0"/>
          </a:p>
        </p:txBody>
      </p:sp>
      <p:grpSp>
        <p:nvGrpSpPr>
          <p:cNvPr id="13" name="Group 12">
            <a:extLst>
              <a:ext uri="{FF2B5EF4-FFF2-40B4-BE49-F238E27FC236}">
                <a16:creationId xmlns:a16="http://schemas.microsoft.com/office/drawing/2014/main" id="{6DC65AFF-2399-4FB6-AA81-F36765F6A49A}"/>
              </a:ext>
            </a:extLst>
          </p:cNvPr>
          <p:cNvGrpSpPr/>
          <p:nvPr/>
        </p:nvGrpSpPr>
        <p:grpSpPr>
          <a:xfrm>
            <a:off x="1909639" y="2510215"/>
            <a:ext cx="7559922" cy="3867150"/>
            <a:chOff x="1938169" y="2652258"/>
            <a:chExt cx="7559922" cy="3867150"/>
          </a:xfrm>
        </p:grpSpPr>
        <p:pic>
          <p:nvPicPr>
            <p:cNvPr id="8" name="Picture 7" descr="Timeline&#10;&#10;Description automatically generated">
              <a:extLst>
                <a:ext uri="{FF2B5EF4-FFF2-40B4-BE49-F238E27FC236}">
                  <a16:creationId xmlns:a16="http://schemas.microsoft.com/office/drawing/2014/main" id="{881C397E-4DF4-498C-9D3E-EE4B91826BE8}"/>
                </a:ext>
              </a:extLst>
            </p:cNvPr>
            <p:cNvPicPr>
              <a:picLocks noChangeAspect="1"/>
            </p:cNvPicPr>
            <p:nvPr/>
          </p:nvPicPr>
          <p:blipFill>
            <a:blip r:embed="rId2"/>
            <a:stretch>
              <a:fillRect/>
            </a:stretch>
          </p:blipFill>
          <p:spPr>
            <a:xfrm>
              <a:off x="2459116" y="2652258"/>
              <a:ext cx="7038975" cy="3867150"/>
            </a:xfrm>
            <a:prstGeom prst="rect">
              <a:avLst/>
            </a:prstGeom>
          </p:spPr>
        </p:pic>
        <p:sp>
          <p:nvSpPr>
            <p:cNvPr id="7" name="Rectangle 6">
              <a:extLst>
                <a:ext uri="{FF2B5EF4-FFF2-40B4-BE49-F238E27FC236}">
                  <a16:creationId xmlns:a16="http://schemas.microsoft.com/office/drawing/2014/main" id="{DE220577-0EB3-47F3-BACC-2F880ACC934F}"/>
                </a:ext>
              </a:extLst>
            </p:cNvPr>
            <p:cNvSpPr/>
            <p:nvPr/>
          </p:nvSpPr>
          <p:spPr>
            <a:xfrm>
              <a:off x="1938169" y="3953153"/>
              <a:ext cx="1041893" cy="430567"/>
            </a:xfrm>
            <a:prstGeom prst="rect">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000" dirty="0" err="1"/>
                <a:t>lzma_enable</a:t>
              </a:r>
              <a:r>
                <a:rPr lang="en-US" sz="1000" dirty="0"/>
                <a:t> in 0x00D2 location</a:t>
              </a:r>
              <a:endParaRPr lang="en-SG" sz="1000" dirty="0"/>
            </a:p>
          </p:txBody>
        </p:sp>
        <p:sp>
          <p:nvSpPr>
            <p:cNvPr id="9" name="Rectangle 8">
              <a:extLst>
                <a:ext uri="{FF2B5EF4-FFF2-40B4-BE49-F238E27FC236}">
                  <a16:creationId xmlns:a16="http://schemas.microsoft.com/office/drawing/2014/main" id="{4259A4B0-4550-408D-BC74-44B477F3F7AC}"/>
                </a:ext>
              </a:extLst>
            </p:cNvPr>
            <p:cNvSpPr/>
            <p:nvPr/>
          </p:nvSpPr>
          <p:spPr>
            <a:xfrm>
              <a:off x="4671135" y="4491361"/>
              <a:ext cx="230820" cy="215283"/>
            </a:xfrm>
            <a:prstGeom prst="rect">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cxnSp>
          <p:nvCxnSpPr>
            <p:cNvPr id="11" name="Straight Arrow Connector 10">
              <a:extLst>
                <a:ext uri="{FF2B5EF4-FFF2-40B4-BE49-F238E27FC236}">
                  <a16:creationId xmlns:a16="http://schemas.microsoft.com/office/drawing/2014/main" id="{43699750-F94F-42E8-B430-ACCAA6EB187D}"/>
                </a:ext>
              </a:extLst>
            </p:cNvPr>
            <p:cNvCxnSpPr>
              <a:cxnSpLocks/>
              <a:stCxn id="7" idx="3"/>
              <a:endCxn id="9" idx="1"/>
            </p:cNvCxnSpPr>
            <p:nvPr/>
          </p:nvCxnSpPr>
          <p:spPr>
            <a:xfrm>
              <a:off x="2980062" y="4168437"/>
              <a:ext cx="1691073" cy="430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70734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728AC-6D32-4264-BADB-296B9350E3CD}"/>
              </a:ext>
            </a:extLst>
          </p:cNvPr>
          <p:cNvSpPr>
            <a:spLocks noGrp="1"/>
          </p:cNvSpPr>
          <p:nvPr>
            <p:ph type="ctrTitle"/>
          </p:nvPr>
        </p:nvSpPr>
        <p:spPr>
          <a:xfrm>
            <a:off x="386080" y="338592"/>
            <a:ext cx="7017897" cy="529627"/>
          </a:xfrm>
        </p:spPr>
        <p:txBody>
          <a:bodyPr/>
          <a:lstStyle/>
          <a:p>
            <a:r>
              <a:rPr lang="en-US" dirty="0"/>
              <a:t>LZMA Algorithm Introduction</a:t>
            </a:r>
            <a:endParaRPr lang="en-SG" dirty="0"/>
          </a:p>
        </p:txBody>
      </p:sp>
      <p:sp>
        <p:nvSpPr>
          <p:cNvPr id="3" name="Slide Number Placeholder 2">
            <a:extLst>
              <a:ext uri="{FF2B5EF4-FFF2-40B4-BE49-F238E27FC236}">
                <a16:creationId xmlns:a16="http://schemas.microsoft.com/office/drawing/2014/main" id="{BC624719-1212-4D8C-92DF-C8E9EF64A958}"/>
              </a:ext>
            </a:extLst>
          </p:cNvPr>
          <p:cNvSpPr>
            <a:spLocks noGrp="1"/>
          </p:cNvSpPr>
          <p:nvPr>
            <p:ph type="sldNum" sz="quarter" idx="12"/>
          </p:nvPr>
        </p:nvSpPr>
        <p:spPr/>
        <p:txBody>
          <a:bodyPr/>
          <a:lstStyle/>
          <a:p>
            <a:fld id="{0B5B4039-CDDE-46DD-8545-0A5633482654}" type="slidenum">
              <a:rPr lang="zh-TW" altLang="en-US" smtClean="0"/>
              <a:pPr/>
              <a:t>5</a:t>
            </a:fld>
            <a:endParaRPr lang="zh-TW" altLang="en-US"/>
          </a:p>
        </p:txBody>
      </p:sp>
      <p:sp>
        <p:nvSpPr>
          <p:cNvPr id="4" name="Content Placeholder 3">
            <a:extLst>
              <a:ext uri="{FF2B5EF4-FFF2-40B4-BE49-F238E27FC236}">
                <a16:creationId xmlns:a16="http://schemas.microsoft.com/office/drawing/2014/main" id="{C8436DFD-23EE-47AD-AC90-FC86ECC1322D}"/>
              </a:ext>
            </a:extLst>
          </p:cNvPr>
          <p:cNvSpPr>
            <a:spLocks noGrp="1"/>
          </p:cNvSpPr>
          <p:nvPr>
            <p:ph idx="1"/>
          </p:nvPr>
        </p:nvSpPr>
        <p:spPr/>
        <p:txBody>
          <a:bodyPr>
            <a:normAutofit fontScale="92500" lnSpcReduction="20000"/>
          </a:bodyPr>
          <a:lstStyle/>
          <a:p>
            <a:r>
              <a:rPr lang="en-SG" b="0" i="0" dirty="0">
                <a:solidFill>
                  <a:srgbClr val="202122"/>
                </a:solidFill>
                <a:effectLst/>
                <a:latin typeface="Arial" panose="020B0604020202020204" pitchFamily="34" charset="0"/>
              </a:rPr>
              <a:t>The </a:t>
            </a:r>
            <a:r>
              <a:rPr lang="en-SG" b="1" i="0" dirty="0">
                <a:solidFill>
                  <a:srgbClr val="202122"/>
                </a:solidFill>
                <a:effectLst/>
                <a:latin typeface="Arial" panose="020B0604020202020204" pitchFamily="34" charset="0"/>
              </a:rPr>
              <a:t>Lempel–Ziv–Markov chain algorithm</a:t>
            </a:r>
            <a:r>
              <a:rPr lang="en-SG" b="0" i="0" dirty="0">
                <a:solidFill>
                  <a:srgbClr val="202122"/>
                </a:solidFill>
                <a:effectLst/>
                <a:latin typeface="Arial" panose="020B0604020202020204" pitchFamily="34" charset="0"/>
              </a:rPr>
              <a:t> (</a:t>
            </a:r>
            <a:r>
              <a:rPr lang="en-SG" b="1" i="0" dirty="0">
                <a:solidFill>
                  <a:srgbClr val="202122"/>
                </a:solidFill>
                <a:effectLst/>
                <a:latin typeface="Arial" panose="020B0604020202020204" pitchFamily="34" charset="0"/>
              </a:rPr>
              <a:t>LZMA</a:t>
            </a:r>
            <a:r>
              <a:rPr lang="en-SG" b="0" i="0" dirty="0">
                <a:solidFill>
                  <a:srgbClr val="202122"/>
                </a:solidFill>
                <a:effectLst/>
                <a:latin typeface="Arial" panose="020B0604020202020204" pitchFamily="34" charset="0"/>
              </a:rPr>
              <a:t>) is an </a:t>
            </a:r>
            <a:r>
              <a:rPr lang="en-SG" b="0" i="0" u="none" strike="noStrike" dirty="0">
                <a:solidFill>
                  <a:srgbClr val="0645AD"/>
                </a:solidFill>
                <a:effectLst/>
                <a:latin typeface="Arial" panose="020B0604020202020204" pitchFamily="34" charset="0"/>
                <a:hlinkClick r:id="rId2" tooltip="Algorithm"/>
              </a:rPr>
              <a:t>algorithm</a:t>
            </a:r>
            <a:r>
              <a:rPr lang="en-SG" b="0" i="0" dirty="0">
                <a:solidFill>
                  <a:srgbClr val="202122"/>
                </a:solidFill>
                <a:effectLst/>
                <a:latin typeface="Arial" panose="020B0604020202020204" pitchFamily="34" charset="0"/>
              </a:rPr>
              <a:t> used to perform </a:t>
            </a:r>
            <a:r>
              <a:rPr lang="en-SG" b="0" i="0" u="none" strike="noStrike" dirty="0">
                <a:solidFill>
                  <a:srgbClr val="0645AD"/>
                </a:solidFill>
                <a:effectLst/>
                <a:latin typeface="Arial" panose="020B0604020202020204" pitchFamily="34" charset="0"/>
                <a:hlinkClick r:id="rId3" tooltip="Lossless data compression"/>
              </a:rPr>
              <a:t>lossless data compression</a:t>
            </a:r>
            <a:r>
              <a:rPr lang="en-SG" b="0" i="0" u="none" strike="noStrike" dirty="0">
                <a:solidFill>
                  <a:srgbClr val="0645AD"/>
                </a:solidFill>
                <a:effectLst/>
                <a:latin typeface="Arial" panose="020B0604020202020204" pitchFamily="34" charset="0"/>
              </a:rPr>
              <a:t>. </a:t>
            </a:r>
            <a:r>
              <a:rPr lang="en-US" b="0" i="0" dirty="0">
                <a:solidFill>
                  <a:srgbClr val="202122"/>
                </a:solidFill>
                <a:effectLst/>
                <a:latin typeface="Arial" panose="020B0604020202020204" pitchFamily="34" charset="0"/>
              </a:rPr>
              <a:t>This algorithm uses a </a:t>
            </a:r>
            <a:r>
              <a:rPr lang="en-US" b="0" i="0" u="none" strike="noStrike" dirty="0">
                <a:solidFill>
                  <a:srgbClr val="0645AD"/>
                </a:solidFill>
                <a:effectLst/>
                <a:latin typeface="Arial" panose="020B0604020202020204" pitchFamily="34" charset="0"/>
                <a:hlinkClick r:id="rId4" tooltip="Dictionary coder"/>
              </a:rPr>
              <a:t>dictionary compression</a:t>
            </a:r>
            <a:r>
              <a:rPr lang="en-US" b="0" i="0" dirty="0">
                <a:solidFill>
                  <a:srgbClr val="202122"/>
                </a:solidFill>
                <a:effectLst/>
                <a:latin typeface="Arial" panose="020B0604020202020204" pitchFamily="34" charset="0"/>
              </a:rPr>
              <a:t> scheme somewhat similar to the </a:t>
            </a:r>
            <a:r>
              <a:rPr lang="en-US" b="0" i="0" u="none" strike="noStrike" dirty="0">
                <a:solidFill>
                  <a:srgbClr val="0645AD"/>
                </a:solidFill>
                <a:effectLst/>
                <a:latin typeface="Arial" panose="020B0604020202020204" pitchFamily="34" charset="0"/>
                <a:hlinkClick r:id="rId5" tooltip="LZ77"/>
              </a:rPr>
              <a:t>LZ77</a:t>
            </a:r>
            <a:r>
              <a:rPr lang="en-US" b="0" i="0" dirty="0">
                <a:solidFill>
                  <a:srgbClr val="202122"/>
                </a:solidFill>
                <a:effectLst/>
                <a:latin typeface="Arial" panose="020B0604020202020204" pitchFamily="34" charset="0"/>
              </a:rPr>
              <a:t> algorithm.</a:t>
            </a:r>
          </a:p>
          <a:p>
            <a:r>
              <a:rPr lang="en-US" b="0" i="0" dirty="0">
                <a:solidFill>
                  <a:srgbClr val="202122"/>
                </a:solidFill>
                <a:effectLst/>
                <a:latin typeface="Arial" panose="020B0604020202020204" pitchFamily="34" charset="0"/>
              </a:rPr>
              <a:t>LZMA uses a </a:t>
            </a:r>
            <a:r>
              <a:rPr lang="en-US" b="0" i="0" u="none" strike="noStrike" dirty="0">
                <a:solidFill>
                  <a:srgbClr val="0645AD"/>
                </a:solidFill>
                <a:effectLst/>
                <a:latin typeface="Arial" panose="020B0604020202020204" pitchFamily="34" charset="0"/>
                <a:hlinkClick r:id="rId4" tooltip="Dictionary coder"/>
              </a:rPr>
              <a:t>dictionary compression</a:t>
            </a:r>
            <a:r>
              <a:rPr lang="en-US" b="0" i="0" dirty="0">
                <a:solidFill>
                  <a:srgbClr val="202122"/>
                </a:solidFill>
                <a:effectLst/>
                <a:latin typeface="Arial" panose="020B0604020202020204" pitchFamily="34" charset="0"/>
              </a:rPr>
              <a:t> algorithm (a variant of </a:t>
            </a:r>
            <a:r>
              <a:rPr lang="en-US" b="0" i="0" u="none" strike="noStrike" dirty="0">
                <a:solidFill>
                  <a:srgbClr val="0645AD"/>
                </a:solidFill>
                <a:effectLst/>
                <a:latin typeface="Arial" panose="020B0604020202020204" pitchFamily="34" charset="0"/>
                <a:hlinkClick r:id="rId5" tooltip="LZ77"/>
              </a:rPr>
              <a:t>LZ77</a:t>
            </a:r>
            <a:r>
              <a:rPr lang="en-US" b="0" i="0" dirty="0">
                <a:solidFill>
                  <a:srgbClr val="202122"/>
                </a:solidFill>
                <a:effectLst/>
                <a:latin typeface="Arial" panose="020B0604020202020204" pitchFamily="34" charset="0"/>
              </a:rPr>
              <a:t> with huge dictionary sizes and special support for repeatedly used match distances), whose output is then encoded with a </a:t>
            </a:r>
            <a:r>
              <a:rPr lang="en-US" b="0" i="0" u="none" strike="noStrike" dirty="0">
                <a:solidFill>
                  <a:srgbClr val="0645AD"/>
                </a:solidFill>
                <a:effectLst/>
                <a:latin typeface="Arial" panose="020B0604020202020204" pitchFamily="34" charset="0"/>
                <a:hlinkClick r:id="rId6" tooltip="Range encoding"/>
              </a:rPr>
              <a:t>range encoder</a:t>
            </a:r>
            <a:r>
              <a:rPr lang="en-US" b="0" i="0" dirty="0">
                <a:solidFill>
                  <a:srgbClr val="202122"/>
                </a:solidFill>
                <a:effectLst/>
                <a:latin typeface="Arial" panose="020B0604020202020204" pitchFamily="34" charset="0"/>
              </a:rPr>
              <a:t>, using a complex model to make a probability prediction of each bit. </a:t>
            </a:r>
          </a:p>
          <a:p>
            <a:r>
              <a:rPr lang="en-US" b="0" i="0" dirty="0">
                <a:solidFill>
                  <a:srgbClr val="202122"/>
                </a:solidFill>
                <a:effectLst/>
                <a:latin typeface="Arial" panose="020B0604020202020204" pitchFamily="34" charset="0"/>
              </a:rPr>
              <a:t>The dictionary compressor finds matches using sophisticated dictionary data structures, and produces a stream of literal symbols and phrase references, which is encoded one bit at a time by the range encoder: many encodings are possible, and a </a:t>
            </a:r>
            <a:r>
              <a:rPr lang="en-US" b="0" i="0" u="none" strike="noStrike" dirty="0">
                <a:solidFill>
                  <a:srgbClr val="0645AD"/>
                </a:solidFill>
                <a:effectLst/>
                <a:latin typeface="Arial" panose="020B0604020202020204" pitchFamily="34" charset="0"/>
                <a:hlinkClick r:id="rId7" tooltip="Dynamic programming"/>
              </a:rPr>
              <a:t>dynamic programming</a:t>
            </a:r>
            <a:r>
              <a:rPr lang="en-US" b="0" i="0" dirty="0">
                <a:solidFill>
                  <a:srgbClr val="202122"/>
                </a:solidFill>
                <a:effectLst/>
                <a:latin typeface="Arial" panose="020B0604020202020204" pitchFamily="34" charset="0"/>
              </a:rPr>
              <a:t> algorithm is used to select an optimal one under certain approximations</a:t>
            </a:r>
          </a:p>
          <a:p>
            <a:r>
              <a:rPr lang="en-US" b="0" i="0" dirty="0">
                <a:solidFill>
                  <a:srgbClr val="202122"/>
                </a:solidFill>
                <a:effectLst/>
                <a:latin typeface="Arial" panose="020B0604020202020204" pitchFamily="34" charset="0"/>
              </a:rPr>
              <a:t>The main innovation of LZMA is that instead of a generic byte-based model, LZMA's model uses contexts specific to the bitfields in each representation of a literal or phrase: this is nearly as simple as a generic byte-based model but gives much better compression because it avoids mixing unrelated bits together in the same context.</a:t>
            </a:r>
            <a:endParaRPr lang="en-US" dirty="0">
              <a:solidFill>
                <a:srgbClr val="202122"/>
              </a:solidFill>
              <a:latin typeface="Arial" panose="020B0604020202020204" pitchFamily="34" charset="0"/>
            </a:endParaRPr>
          </a:p>
          <a:p>
            <a:endParaRPr lang="en-SG" dirty="0"/>
          </a:p>
        </p:txBody>
      </p:sp>
    </p:spTree>
    <p:extLst>
      <p:ext uri="{BB962C8B-B14F-4D97-AF65-F5344CB8AC3E}">
        <p14:creationId xmlns:p14="http://schemas.microsoft.com/office/powerpoint/2010/main" val="3032829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4294967295"/>
          </p:nvPr>
        </p:nvSpPr>
        <p:spPr>
          <a:xfrm>
            <a:off x="9448800" y="6492875"/>
            <a:ext cx="2743200" cy="365125"/>
          </a:xfrm>
        </p:spPr>
        <p:txBody>
          <a:bodyPr/>
          <a:lstStyle/>
          <a:p>
            <a:pPr>
              <a:defRPr/>
            </a:pPr>
            <a:r>
              <a:rPr lang="en-US" altLang="zh-TW"/>
              <a:t>-</a:t>
            </a:r>
            <a:fld id="{5C0B81E0-69B9-4759-B9A5-B3564AB9E0A0}" type="slidenum">
              <a:rPr lang="en-US" altLang="zh-TW" smtClean="0"/>
              <a:pPr>
                <a:defRPr/>
              </a:pPr>
              <a:t>6</a:t>
            </a:fld>
            <a:r>
              <a:rPr lang="en-US" altLang="zh-TW"/>
              <a:t>-</a:t>
            </a:r>
          </a:p>
        </p:txBody>
      </p:sp>
      <p:sp>
        <p:nvSpPr>
          <p:cNvPr id="3"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9"/>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3"/>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0"/>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标题 1">
            <a:extLst>
              <a:ext uri="{FF2B5EF4-FFF2-40B4-BE49-F238E27FC236}">
                <a16:creationId xmlns:a16="http://schemas.microsoft.com/office/drawing/2014/main" id="{8E63E568-F342-44B2-84B6-C37A56853BFA}"/>
              </a:ext>
            </a:extLst>
          </p:cNvPr>
          <p:cNvSpPr>
            <a:spLocks noGrp="1"/>
          </p:cNvSpPr>
          <p:nvPr>
            <p:ph type="ctrTitle"/>
          </p:nvPr>
        </p:nvSpPr>
        <p:spPr>
          <a:xfrm>
            <a:off x="386080" y="338592"/>
            <a:ext cx="6997359" cy="529627"/>
          </a:xfrm>
          <a:noFill/>
          <a:ln w="9525">
            <a:noFill/>
            <a:miter lim="800000"/>
            <a:headEnd/>
            <a:tailEnd/>
          </a:ln>
        </p:spPr>
        <p:txBody>
          <a:bodyPr vert="horz" wrap="square" lIns="91440" tIns="45720" rIns="91440" bIns="45720" numCol="1" rtlCol="0" anchor="ctr" anchorCtr="0" compatLnSpc="1">
            <a:prstTxWarp prst="textNoShape">
              <a:avLst/>
            </a:prstTxWarp>
            <a:noAutofit/>
          </a:bodyPr>
          <a:lstStyle/>
          <a:p>
            <a:r>
              <a:rPr lang="en-US" altLang="zh-CN">
                <a:latin typeface="Arial" panose="020B0604020202020204" pitchFamily="34" charset="0"/>
                <a:ea typeface="Arial Unicode MS" panose="020B0604020202020204" pitchFamily="34" charset="-122"/>
                <a:cs typeface="Arial" panose="020B0604020202020204" pitchFamily="34" charset="0"/>
              </a:rPr>
              <a:t>LZMA Firmware Generation</a:t>
            </a:r>
          </a:p>
        </p:txBody>
      </p:sp>
      <p:sp>
        <p:nvSpPr>
          <p:cNvPr id="13" name="TextBox 12">
            <a:extLst>
              <a:ext uri="{FF2B5EF4-FFF2-40B4-BE49-F238E27FC236}">
                <a16:creationId xmlns:a16="http://schemas.microsoft.com/office/drawing/2014/main" id="{840EBD22-8111-4350-BEF8-7F1205301423}"/>
              </a:ext>
            </a:extLst>
          </p:cNvPr>
          <p:cNvSpPr txBox="1"/>
          <p:nvPr/>
        </p:nvSpPr>
        <p:spPr>
          <a:xfrm>
            <a:off x="512748" y="987426"/>
            <a:ext cx="10578924" cy="4801314"/>
          </a:xfrm>
          <a:prstGeom prst="rect">
            <a:avLst/>
          </a:prstGeom>
          <a:noFill/>
        </p:spPr>
        <p:txBody>
          <a:bodyPr wrap="square" lIns="91440" tIns="45720" rIns="91440" bIns="45720" rtlCol="0" anchor="t">
            <a:spAutoFit/>
          </a:bodyPr>
          <a:lstStyle/>
          <a:p>
            <a:pPr marL="285750" indent="-285750">
              <a:buClr>
                <a:srgbClr val="C00000"/>
              </a:buClr>
              <a:buFont typeface="Wingdings" panose="05000000000000000000" pitchFamily="2" charset="2"/>
              <a:buChar char="u"/>
            </a:pPr>
            <a:r>
              <a:rPr lang="en-US" altLang="zh-CN" dirty="0">
                <a:ea typeface="等线"/>
              </a:rPr>
              <a:t>All procedures here are done using Python v3.6</a:t>
            </a:r>
            <a:endParaRPr lang="en-US" altLang="zh-CN" dirty="0">
              <a:ea typeface="等线"/>
              <a:cs typeface="Calibri"/>
            </a:endParaRPr>
          </a:p>
          <a:p>
            <a:pPr marL="285750" indent="-285750">
              <a:buClr>
                <a:srgbClr val="C00000"/>
              </a:buClr>
              <a:buFont typeface="Wingdings" panose="05000000000000000000" pitchFamily="2" charset="2"/>
              <a:buChar char="u"/>
            </a:pPr>
            <a:r>
              <a:rPr lang="en-US" altLang="zh-CN" b="1" dirty="0">
                <a:ea typeface="等线"/>
              </a:rPr>
              <a:t>Hash Generation</a:t>
            </a:r>
            <a:r>
              <a:rPr lang="en-US" altLang="zh-CN" dirty="0">
                <a:ea typeface="等线"/>
              </a:rPr>
              <a:t>: A hash is generated from the data before compression then it is further checked once it is decompressed for the first time</a:t>
            </a:r>
            <a:endParaRPr lang="en-US" altLang="zh-CN" dirty="0">
              <a:ea typeface="等线"/>
              <a:cs typeface="Calibri"/>
            </a:endParaRPr>
          </a:p>
          <a:p>
            <a:pPr marL="285750" indent="-285750">
              <a:buClr>
                <a:srgbClr val="C00000"/>
              </a:buClr>
              <a:buFont typeface="Wingdings" panose="05000000000000000000" pitchFamily="2" charset="2"/>
              <a:buChar char="u"/>
            </a:pPr>
            <a:r>
              <a:rPr lang="en-US" altLang="zh-CN" b="1" dirty="0">
                <a:ea typeface="等线"/>
              </a:rPr>
              <a:t>Header Generation</a:t>
            </a:r>
            <a:r>
              <a:rPr lang="en-US" altLang="zh-CN" dirty="0">
                <a:ea typeface="等线"/>
              </a:rPr>
              <a:t>: ROM validation header and </a:t>
            </a:r>
            <a:r>
              <a:rPr lang="en-US" altLang="zh-CN" dirty="0" err="1">
                <a:ea typeface="等线"/>
              </a:rPr>
              <a:t>comp_file</a:t>
            </a:r>
            <a:r>
              <a:rPr lang="en-US" altLang="zh-CN" dirty="0">
                <a:ea typeface="等线"/>
              </a:rPr>
              <a:t> header are generated for firmware recognition by bootloader and to facilitate the decompression procedure.</a:t>
            </a:r>
            <a:endParaRPr lang="en-US" altLang="zh-CN" dirty="0">
              <a:ea typeface="等线"/>
              <a:cs typeface="Calibri"/>
            </a:endParaRPr>
          </a:p>
          <a:p>
            <a:pPr marL="285750" indent="-285750">
              <a:buClr>
                <a:srgbClr val="C00000"/>
              </a:buClr>
              <a:buFont typeface="Wingdings" panose="05000000000000000000" pitchFamily="2" charset="2"/>
              <a:buChar char="u"/>
            </a:pPr>
            <a:r>
              <a:rPr lang="en-US" altLang="zh-CN" b="1" dirty="0">
                <a:ea typeface="等线"/>
              </a:rPr>
              <a:t>Firmware Splitting</a:t>
            </a:r>
            <a:r>
              <a:rPr lang="en-US" altLang="zh-CN" dirty="0">
                <a:ea typeface="等线"/>
              </a:rPr>
              <a:t>: The firmware binary file (</a:t>
            </a:r>
            <a:r>
              <a:rPr lang="en-US" altLang="zh-CN" dirty="0" err="1">
                <a:ea typeface="等线"/>
              </a:rPr>
              <a:t>firmware_is.bin</a:t>
            </a:r>
            <a:r>
              <a:rPr lang="en-US" altLang="zh-CN" dirty="0">
                <a:ea typeface="等线"/>
              </a:rPr>
              <a:t>) is split into 16kbytes per binary files, except for the last file which is of the size of the remaining data. </a:t>
            </a:r>
          </a:p>
          <a:p>
            <a:pPr marL="285750" indent="-285750">
              <a:buClr>
                <a:srgbClr val="C00000"/>
              </a:buClr>
              <a:buFont typeface="Wingdings" panose="05000000000000000000" pitchFamily="2" charset="2"/>
              <a:buChar char="u"/>
            </a:pPr>
            <a:r>
              <a:rPr lang="en-US" altLang="zh-CN" b="1" dirty="0"/>
              <a:t>LZMA Compression</a:t>
            </a:r>
            <a:r>
              <a:rPr lang="en-US" altLang="zh-CN" dirty="0"/>
              <a:t>:</a:t>
            </a:r>
          </a:p>
          <a:p>
            <a:pPr marL="742950" lvl="1" indent="-285750">
              <a:buClr>
                <a:srgbClr val="C00000"/>
              </a:buClr>
              <a:buFont typeface="Wingdings" panose="05000000000000000000" pitchFamily="2" charset="2"/>
              <a:buChar char="u"/>
            </a:pPr>
            <a:r>
              <a:rPr lang="en-US" altLang="zh-CN" dirty="0">
                <a:ea typeface="等线"/>
              </a:rPr>
              <a:t>Each sliced binary file (</a:t>
            </a:r>
            <a:r>
              <a:rPr lang="en-US" altLang="zh-CN" dirty="0" err="1">
                <a:ea typeface="等线"/>
              </a:rPr>
              <a:t>firmware_split</a:t>
            </a:r>
            <a:r>
              <a:rPr lang="en-US" altLang="zh-CN" dirty="0">
                <a:ea typeface="等线"/>
              </a:rPr>
              <a:t>(x).bin) will be immediately compressed using lzma.exe from LZMA SDK, by the property of –d23, which is equivalent to dictionary size of 23 (2^23 = 8,388,608 bits).</a:t>
            </a:r>
            <a:endParaRPr lang="en-US" altLang="zh-CN" dirty="0">
              <a:ea typeface="等线"/>
              <a:cs typeface="Calibri"/>
            </a:endParaRPr>
          </a:p>
          <a:p>
            <a:pPr marL="742950" lvl="1" indent="-285750">
              <a:buClr>
                <a:srgbClr val="C00000"/>
              </a:buClr>
              <a:buFont typeface="Wingdings" panose="05000000000000000000" pitchFamily="2" charset="2"/>
              <a:buChar char="u"/>
            </a:pPr>
            <a:r>
              <a:rPr lang="en-US" altLang="zh-CN" dirty="0">
                <a:ea typeface="等线"/>
              </a:rPr>
              <a:t>Higher dictionary size yield faster processing time but at the same time, it would be more taxing on the memory usage. </a:t>
            </a:r>
            <a:endParaRPr lang="en-US" altLang="zh-CN" dirty="0">
              <a:ea typeface="等线"/>
              <a:cs typeface="Calibri"/>
            </a:endParaRPr>
          </a:p>
          <a:p>
            <a:pPr marL="742950" lvl="1" indent="-285750">
              <a:buClr>
                <a:srgbClr val="C00000"/>
              </a:buClr>
              <a:buFont typeface="Wingdings" panose="05000000000000000000" pitchFamily="2" charset="2"/>
              <a:buChar char="u"/>
            </a:pPr>
            <a:r>
              <a:rPr lang="en-US" altLang="zh-CN" dirty="0">
                <a:ea typeface="等线"/>
              </a:rPr>
              <a:t>Other properties of LZMA remained as default. Literal context bit, lc=3, literal position bits, </a:t>
            </a:r>
            <a:r>
              <a:rPr lang="en-US" altLang="zh-CN" dirty="0" err="1">
                <a:ea typeface="等线"/>
              </a:rPr>
              <a:t>lp</a:t>
            </a:r>
            <a:r>
              <a:rPr lang="en-US" altLang="zh-CN" dirty="0">
                <a:ea typeface="等线"/>
              </a:rPr>
              <a:t>=0, position bits, pb=2</a:t>
            </a:r>
          </a:p>
          <a:p>
            <a:pPr marL="285750" indent="-285750">
              <a:buClr>
                <a:srgbClr val="C00000"/>
              </a:buClr>
              <a:buFont typeface="Wingdings" panose="05000000000000000000" pitchFamily="2" charset="2"/>
              <a:buChar char="u"/>
            </a:pPr>
            <a:r>
              <a:rPr lang="en-US" altLang="zh-CN" b="1" dirty="0">
                <a:ea typeface="等线"/>
                <a:cs typeface="Calibri"/>
              </a:rPr>
              <a:t>Firmware Concatenation: </a:t>
            </a:r>
            <a:r>
              <a:rPr lang="en-US" altLang="zh-CN" dirty="0">
                <a:ea typeface="等线"/>
                <a:cs typeface="Calibri"/>
              </a:rPr>
              <a:t>Both header and compressed data are concatenated into a binary file to be flashed into FW2 address</a:t>
            </a:r>
            <a:endParaRPr lang="en-US" altLang="zh-CN" b="1" dirty="0">
              <a:ea typeface="等线"/>
              <a:cs typeface="Calibri"/>
            </a:endParaRPr>
          </a:p>
          <a:p>
            <a:pPr>
              <a:buClr>
                <a:srgbClr val="C00000"/>
              </a:buClr>
            </a:pPr>
            <a:endParaRPr lang="en-US" altLang="zh-CN" dirty="0"/>
          </a:p>
        </p:txBody>
      </p:sp>
    </p:spTree>
    <p:extLst>
      <p:ext uri="{BB962C8B-B14F-4D97-AF65-F5344CB8AC3E}">
        <p14:creationId xmlns:p14="http://schemas.microsoft.com/office/powerpoint/2010/main" val="2695040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4294967295"/>
          </p:nvPr>
        </p:nvSpPr>
        <p:spPr>
          <a:xfrm>
            <a:off x="9448800" y="6492875"/>
            <a:ext cx="2743200" cy="365125"/>
          </a:xfrm>
        </p:spPr>
        <p:txBody>
          <a:bodyPr/>
          <a:lstStyle/>
          <a:p>
            <a:pPr>
              <a:defRPr/>
            </a:pPr>
            <a:r>
              <a:rPr lang="en-US" altLang="zh-TW"/>
              <a:t>-</a:t>
            </a:r>
            <a:fld id="{5C0B81E0-69B9-4759-B9A5-B3564AB9E0A0}" type="slidenum">
              <a:rPr lang="en-US" altLang="zh-TW" smtClean="0"/>
              <a:pPr>
                <a:defRPr/>
              </a:pPr>
              <a:t>7</a:t>
            </a:fld>
            <a:r>
              <a:rPr lang="en-US" altLang="zh-TW"/>
              <a:t>-</a:t>
            </a:r>
          </a:p>
        </p:txBody>
      </p:sp>
      <p:sp>
        <p:nvSpPr>
          <p:cNvPr id="3"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9"/>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3"/>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0"/>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标题 1">
            <a:extLst>
              <a:ext uri="{FF2B5EF4-FFF2-40B4-BE49-F238E27FC236}">
                <a16:creationId xmlns:a16="http://schemas.microsoft.com/office/drawing/2014/main" id="{8E63E568-F342-44B2-84B6-C37A56853BFA}"/>
              </a:ext>
            </a:extLst>
          </p:cNvPr>
          <p:cNvSpPr>
            <a:spLocks noGrp="1"/>
          </p:cNvSpPr>
          <p:nvPr>
            <p:ph type="ctrTitle"/>
          </p:nvPr>
        </p:nvSpPr>
        <p:spPr>
          <a:xfrm>
            <a:off x="386080" y="338592"/>
            <a:ext cx="6997359" cy="529627"/>
          </a:xfrm>
          <a:noFill/>
          <a:ln w="9525">
            <a:noFill/>
            <a:miter lim="800000"/>
            <a:headEnd/>
            <a:tailEnd/>
          </a:ln>
        </p:spPr>
        <p:txBody>
          <a:bodyPr vert="horz" wrap="square" lIns="91440" tIns="45720" rIns="91440" bIns="45720" numCol="1" rtlCol="0" anchor="ctr" anchorCtr="0" compatLnSpc="1">
            <a:prstTxWarp prst="textNoShape">
              <a:avLst/>
            </a:prstTxWarp>
            <a:noAutofit/>
          </a:bodyPr>
          <a:lstStyle/>
          <a:p>
            <a:r>
              <a:rPr lang="en-US" altLang="zh-CN">
                <a:latin typeface="Arial" panose="020B0604020202020204" pitchFamily="34" charset="0"/>
                <a:ea typeface="Arial Unicode MS" panose="020B0604020202020204" pitchFamily="34" charset="-122"/>
                <a:cs typeface="Arial" panose="020B0604020202020204" pitchFamily="34" charset="0"/>
              </a:rPr>
              <a:t>LZMA Firmware Hash Generation</a:t>
            </a:r>
          </a:p>
        </p:txBody>
      </p:sp>
      <p:sp>
        <p:nvSpPr>
          <p:cNvPr id="13" name="TextBox 12">
            <a:extLst>
              <a:ext uri="{FF2B5EF4-FFF2-40B4-BE49-F238E27FC236}">
                <a16:creationId xmlns:a16="http://schemas.microsoft.com/office/drawing/2014/main" id="{840EBD22-8111-4350-BEF8-7F1205301423}"/>
              </a:ext>
            </a:extLst>
          </p:cNvPr>
          <p:cNvSpPr txBox="1"/>
          <p:nvPr/>
        </p:nvSpPr>
        <p:spPr>
          <a:xfrm>
            <a:off x="512748" y="987426"/>
            <a:ext cx="10578924" cy="1754326"/>
          </a:xfrm>
          <a:prstGeom prst="rect">
            <a:avLst/>
          </a:prstGeom>
          <a:noFill/>
        </p:spPr>
        <p:txBody>
          <a:bodyPr wrap="square" lIns="91440" tIns="45720" rIns="91440" bIns="45720" rtlCol="0" anchor="t">
            <a:spAutoFit/>
          </a:bodyPr>
          <a:lstStyle/>
          <a:p>
            <a:pPr marL="285750" indent="-285750">
              <a:buClr>
                <a:srgbClr val="C00000"/>
              </a:buClr>
              <a:buFont typeface="Wingdings" panose="05000000000000000000" pitchFamily="2" charset="2"/>
              <a:buChar char="u"/>
            </a:pPr>
            <a:r>
              <a:rPr lang="en-US" altLang="zh-CN"/>
              <a:t>Hash Generation:</a:t>
            </a:r>
          </a:p>
          <a:p>
            <a:pPr marL="742950" lvl="1" indent="-285750">
              <a:buClr>
                <a:srgbClr val="C00000"/>
              </a:buClr>
              <a:buFont typeface="Wingdings" panose="05000000000000000000" pitchFamily="2" charset="2"/>
              <a:buChar char="u"/>
            </a:pPr>
            <a:r>
              <a:rPr lang="en-US" altLang="zh-CN"/>
              <a:t>A hash is generated in Python using Python </a:t>
            </a:r>
            <a:r>
              <a:rPr lang="en-US" altLang="zh-CN" err="1"/>
              <a:t>hashlib</a:t>
            </a:r>
            <a:r>
              <a:rPr lang="en-US" altLang="zh-CN"/>
              <a:t> SHA256</a:t>
            </a:r>
          </a:p>
          <a:p>
            <a:pPr marL="742950" lvl="1" indent="-285750">
              <a:buClr>
                <a:srgbClr val="C00000"/>
              </a:buClr>
              <a:buFont typeface="Wingdings" panose="05000000000000000000" pitchFamily="2" charset="2"/>
              <a:buChar char="u"/>
            </a:pPr>
            <a:r>
              <a:rPr lang="en-US" altLang="zh-CN">
                <a:ea typeface="等线"/>
              </a:rPr>
              <a:t>The Hash is appended at the end of the uncompressed FW, before the uncompressed FW is being split and compressed.</a:t>
            </a:r>
            <a:endParaRPr lang="en-US" altLang="zh-CN">
              <a:ea typeface="等线"/>
              <a:cs typeface="Calibri"/>
            </a:endParaRPr>
          </a:p>
          <a:p>
            <a:pPr marL="742950" lvl="1" indent="-285750">
              <a:buClr>
                <a:srgbClr val="C00000"/>
              </a:buClr>
              <a:buFont typeface="Wingdings" panose="05000000000000000000" pitchFamily="2" charset="2"/>
              <a:buChar char="u"/>
            </a:pPr>
            <a:r>
              <a:rPr lang="en-US" altLang="zh-CN"/>
              <a:t>This Hash serves for the purpose of data verification during decompression.</a:t>
            </a:r>
          </a:p>
          <a:p>
            <a:pPr>
              <a:buClr>
                <a:srgbClr val="C00000"/>
              </a:buClr>
            </a:pPr>
            <a:endParaRPr lang="en-US" altLang="zh-CN"/>
          </a:p>
        </p:txBody>
      </p:sp>
      <p:grpSp>
        <p:nvGrpSpPr>
          <p:cNvPr id="16" name="Group 15">
            <a:extLst>
              <a:ext uri="{FF2B5EF4-FFF2-40B4-BE49-F238E27FC236}">
                <a16:creationId xmlns:a16="http://schemas.microsoft.com/office/drawing/2014/main" id="{0CEE3B7B-D4C5-4012-BDE9-767660BB3C52}"/>
              </a:ext>
            </a:extLst>
          </p:cNvPr>
          <p:cNvGrpSpPr/>
          <p:nvPr/>
        </p:nvGrpSpPr>
        <p:grpSpPr>
          <a:xfrm>
            <a:off x="6091031" y="3754644"/>
            <a:ext cx="2860144" cy="1448159"/>
            <a:chOff x="4929285" y="2950674"/>
            <a:chExt cx="2860144" cy="1448159"/>
          </a:xfrm>
        </p:grpSpPr>
        <p:sp>
          <p:nvSpPr>
            <p:cNvPr id="18" name="Rectangle 17">
              <a:extLst>
                <a:ext uri="{FF2B5EF4-FFF2-40B4-BE49-F238E27FC236}">
                  <a16:creationId xmlns:a16="http://schemas.microsoft.com/office/drawing/2014/main" id="{5CCCB846-C9D2-49EA-8F2F-35B6ED61399C}"/>
                </a:ext>
              </a:extLst>
            </p:cNvPr>
            <p:cNvSpPr/>
            <p:nvPr/>
          </p:nvSpPr>
          <p:spPr>
            <a:xfrm>
              <a:off x="4929285" y="3700190"/>
              <a:ext cx="2860144" cy="69864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a:t>Hash Generated from Uncompressed FW</a:t>
              </a:r>
              <a:endParaRPr lang="en-SG" sz="1600"/>
            </a:p>
          </p:txBody>
        </p:sp>
        <p:sp>
          <p:nvSpPr>
            <p:cNvPr id="20" name="Rectangle 19">
              <a:extLst>
                <a:ext uri="{FF2B5EF4-FFF2-40B4-BE49-F238E27FC236}">
                  <a16:creationId xmlns:a16="http://schemas.microsoft.com/office/drawing/2014/main" id="{E0EC3B2C-0984-4060-AE65-F7B7E4CF6F76}"/>
                </a:ext>
              </a:extLst>
            </p:cNvPr>
            <p:cNvSpPr/>
            <p:nvPr/>
          </p:nvSpPr>
          <p:spPr>
            <a:xfrm>
              <a:off x="5691536" y="2950674"/>
              <a:ext cx="1335642" cy="698643"/>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lang="en-US" sz="1600">
                  <a:solidFill>
                    <a:schemeClr val="tx1"/>
                  </a:solidFill>
                </a:rPr>
                <a:t>…….</a:t>
              </a:r>
              <a:endParaRPr lang="en-SG" sz="1600">
                <a:solidFill>
                  <a:schemeClr val="tx1"/>
                </a:solidFill>
              </a:endParaRPr>
            </a:p>
          </p:txBody>
        </p:sp>
      </p:grpSp>
      <p:pic>
        <p:nvPicPr>
          <p:cNvPr id="21" name="Picture 20" descr="A picture containing table&#10;&#10;Description automatically generated">
            <a:extLst>
              <a:ext uri="{FF2B5EF4-FFF2-40B4-BE49-F238E27FC236}">
                <a16:creationId xmlns:a16="http://schemas.microsoft.com/office/drawing/2014/main" id="{113D21BF-F090-4A94-A9F5-E1B20EC9FBC4}"/>
              </a:ext>
            </a:extLst>
          </p:cNvPr>
          <p:cNvPicPr>
            <a:picLocks noChangeAspect="1"/>
          </p:cNvPicPr>
          <p:nvPr/>
        </p:nvPicPr>
        <p:blipFill>
          <a:blip r:embed="rId3"/>
          <a:stretch>
            <a:fillRect/>
          </a:stretch>
        </p:blipFill>
        <p:spPr>
          <a:xfrm>
            <a:off x="1854894" y="2606738"/>
            <a:ext cx="3904245" cy="3743972"/>
          </a:xfrm>
          <a:prstGeom prst="rect">
            <a:avLst/>
          </a:prstGeom>
        </p:spPr>
      </p:pic>
    </p:spTree>
    <p:extLst>
      <p:ext uri="{BB962C8B-B14F-4D97-AF65-F5344CB8AC3E}">
        <p14:creationId xmlns:p14="http://schemas.microsoft.com/office/powerpoint/2010/main" val="358549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4294967295"/>
          </p:nvPr>
        </p:nvSpPr>
        <p:spPr>
          <a:xfrm>
            <a:off x="9448800" y="6492875"/>
            <a:ext cx="2743200" cy="365125"/>
          </a:xfrm>
        </p:spPr>
        <p:txBody>
          <a:bodyPr/>
          <a:lstStyle/>
          <a:p>
            <a:pPr>
              <a:defRPr/>
            </a:pPr>
            <a:r>
              <a:rPr lang="en-US" altLang="zh-TW"/>
              <a:t>-</a:t>
            </a:r>
            <a:fld id="{5C0B81E0-69B9-4759-B9A5-B3564AB9E0A0}" type="slidenum">
              <a:rPr lang="en-US" altLang="zh-TW" smtClean="0"/>
              <a:pPr>
                <a:defRPr/>
              </a:pPr>
              <a:t>8</a:t>
            </a:fld>
            <a:r>
              <a:rPr lang="en-US" altLang="zh-TW"/>
              <a:t>-</a:t>
            </a:r>
          </a:p>
        </p:txBody>
      </p:sp>
      <p:sp>
        <p:nvSpPr>
          <p:cNvPr id="3"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9"/>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3"/>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0"/>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标题 1">
            <a:extLst>
              <a:ext uri="{FF2B5EF4-FFF2-40B4-BE49-F238E27FC236}">
                <a16:creationId xmlns:a16="http://schemas.microsoft.com/office/drawing/2014/main" id="{8E63E568-F342-44B2-84B6-C37A56853BFA}"/>
              </a:ext>
            </a:extLst>
          </p:cNvPr>
          <p:cNvSpPr>
            <a:spLocks noGrp="1"/>
          </p:cNvSpPr>
          <p:nvPr>
            <p:ph type="ctrTitle"/>
          </p:nvPr>
        </p:nvSpPr>
        <p:spPr>
          <a:xfrm>
            <a:off x="386080" y="338592"/>
            <a:ext cx="6997359" cy="529627"/>
          </a:xfrm>
          <a:noFill/>
          <a:ln w="9525">
            <a:noFill/>
            <a:miter lim="800000"/>
            <a:headEnd/>
            <a:tailEnd/>
          </a:ln>
        </p:spPr>
        <p:txBody>
          <a:bodyPr vert="horz" wrap="square" lIns="91440" tIns="45720" rIns="91440" bIns="45720" numCol="1" rtlCol="0" anchor="ctr" anchorCtr="0" compatLnSpc="1">
            <a:prstTxWarp prst="textNoShape">
              <a:avLst/>
            </a:prstTxWarp>
            <a:noAutofit/>
          </a:bodyPr>
          <a:lstStyle/>
          <a:p>
            <a:r>
              <a:rPr lang="en-US" altLang="zh-CN">
                <a:latin typeface="Arial" panose="020B0604020202020204" pitchFamily="34" charset="0"/>
                <a:ea typeface="Arial Unicode MS" panose="020B0604020202020204" pitchFamily="34" charset="-122"/>
                <a:cs typeface="Arial" panose="020B0604020202020204" pitchFamily="34" charset="0"/>
              </a:rPr>
              <a:t>LZMA Firmware Header Generation</a:t>
            </a:r>
          </a:p>
        </p:txBody>
      </p:sp>
      <p:sp>
        <p:nvSpPr>
          <p:cNvPr id="13" name="TextBox 12">
            <a:extLst>
              <a:ext uri="{FF2B5EF4-FFF2-40B4-BE49-F238E27FC236}">
                <a16:creationId xmlns:a16="http://schemas.microsoft.com/office/drawing/2014/main" id="{840EBD22-8111-4350-BEF8-7F1205301423}"/>
              </a:ext>
            </a:extLst>
          </p:cNvPr>
          <p:cNvSpPr txBox="1"/>
          <p:nvPr/>
        </p:nvSpPr>
        <p:spPr>
          <a:xfrm>
            <a:off x="512748" y="987426"/>
            <a:ext cx="10578924" cy="2308324"/>
          </a:xfrm>
          <a:prstGeom prst="rect">
            <a:avLst/>
          </a:prstGeom>
          <a:noFill/>
        </p:spPr>
        <p:txBody>
          <a:bodyPr wrap="square" lIns="91440" tIns="45720" rIns="91440" bIns="45720" rtlCol="0" anchor="t">
            <a:spAutoFit/>
          </a:bodyPr>
          <a:lstStyle/>
          <a:p>
            <a:pPr marL="285750" indent="-285750">
              <a:buClr>
                <a:srgbClr val="C00000"/>
              </a:buClr>
              <a:buFont typeface="Wingdings" panose="05000000000000000000" pitchFamily="2" charset="2"/>
              <a:buChar char="u"/>
            </a:pPr>
            <a:r>
              <a:rPr lang="en-US" altLang="zh-CN" dirty="0"/>
              <a:t>Header Generation (ROM validation Header):</a:t>
            </a:r>
          </a:p>
          <a:p>
            <a:pPr marL="742950" lvl="1" indent="-285750">
              <a:buClr>
                <a:srgbClr val="C00000"/>
              </a:buClr>
              <a:buFont typeface="Wingdings" panose="05000000000000000000" pitchFamily="2" charset="2"/>
              <a:buChar char="u"/>
            </a:pPr>
            <a:r>
              <a:rPr lang="en-US" altLang="zh-CN" dirty="0">
                <a:ea typeface="等线"/>
              </a:rPr>
              <a:t>This header is used by ROM bootloader to validate (</a:t>
            </a:r>
            <a:r>
              <a:rPr lang="en-US" altLang="zh-CN" dirty="0" err="1">
                <a:ea typeface="等线"/>
              </a:rPr>
              <a:t>firmware_is_lzma.bin</a:t>
            </a:r>
            <a:r>
              <a:rPr lang="en-US" altLang="zh-CN" dirty="0">
                <a:ea typeface="等线"/>
              </a:rPr>
              <a:t>) in FW2, the format is the same as usual FW header so that the bootloader can recognize the compressed FW.</a:t>
            </a:r>
            <a:endParaRPr lang="en-US" altLang="zh-CN" dirty="0">
              <a:ea typeface="等线"/>
              <a:cs typeface="Calibri"/>
            </a:endParaRPr>
          </a:p>
          <a:p>
            <a:pPr marL="742950" lvl="1" indent="-285750">
              <a:buClr>
                <a:srgbClr val="C00000"/>
              </a:buClr>
              <a:buFont typeface="Wingdings" panose="05000000000000000000" pitchFamily="2" charset="2"/>
              <a:buChar char="u"/>
            </a:pPr>
            <a:r>
              <a:rPr lang="en-US" altLang="zh-CN" dirty="0">
                <a:ea typeface="等线"/>
              </a:rPr>
              <a:t>This header is cropped from the first 320 bytes of the generated FW2 before it is being compressed. The first 320 bytes of the FW consist of fields that are needed to be verified by Bootloader, namely OTA Signature (32 byte) + 6 x Public Keys (6 x 32bytes) + Sub-Image 0 Header (96 bytes)</a:t>
            </a:r>
            <a:endParaRPr lang="en-US" altLang="zh-CN" dirty="0">
              <a:ea typeface="等线"/>
              <a:cs typeface="Calibri"/>
            </a:endParaRPr>
          </a:p>
          <a:p>
            <a:pPr marL="742950" lvl="1" indent="-285750">
              <a:buClr>
                <a:srgbClr val="C00000"/>
              </a:buClr>
              <a:buFont typeface="Wingdings" panose="05000000000000000000" pitchFamily="2" charset="2"/>
              <a:buChar char="u"/>
            </a:pPr>
            <a:r>
              <a:rPr lang="en-US" altLang="zh-CN" dirty="0">
                <a:ea typeface="等线"/>
              </a:rPr>
              <a:t>Screenshot below is an excerpt from AN0500 </a:t>
            </a:r>
            <a:r>
              <a:rPr lang="en-US" altLang="zh-CN" dirty="0" err="1">
                <a:ea typeface="等线"/>
              </a:rPr>
              <a:t>AmebaZ</a:t>
            </a:r>
            <a:r>
              <a:rPr lang="en-US" altLang="zh-CN" dirty="0">
                <a:ea typeface="等线"/>
              </a:rPr>
              <a:t>-II Application Note</a:t>
            </a:r>
            <a:endParaRPr lang="en-US" altLang="zh-CN" dirty="0">
              <a:ea typeface="等线"/>
              <a:cs typeface="Calibri"/>
            </a:endParaRPr>
          </a:p>
          <a:p>
            <a:pPr>
              <a:buClr>
                <a:srgbClr val="C00000"/>
              </a:buClr>
            </a:pPr>
            <a:endParaRPr lang="en-US" altLang="zh-CN" dirty="0"/>
          </a:p>
        </p:txBody>
      </p:sp>
      <p:pic>
        <p:nvPicPr>
          <p:cNvPr id="14" name="Picture 13" descr="Table&#10;&#10;Description automatically generated with medium confidence">
            <a:extLst>
              <a:ext uri="{FF2B5EF4-FFF2-40B4-BE49-F238E27FC236}">
                <a16:creationId xmlns:a16="http://schemas.microsoft.com/office/drawing/2014/main" id="{A9182451-5596-47E7-8814-011D8DFCCAF3}"/>
              </a:ext>
            </a:extLst>
          </p:cNvPr>
          <p:cNvPicPr>
            <a:picLocks noChangeAspect="1"/>
          </p:cNvPicPr>
          <p:nvPr/>
        </p:nvPicPr>
        <p:blipFill>
          <a:blip r:embed="rId3"/>
          <a:stretch>
            <a:fillRect/>
          </a:stretch>
        </p:blipFill>
        <p:spPr>
          <a:xfrm>
            <a:off x="1615572" y="3295750"/>
            <a:ext cx="6677628" cy="2855804"/>
          </a:xfrm>
          <a:prstGeom prst="rect">
            <a:avLst/>
          </a:prstGeom>
        </p:spPr>
      </p:pic>
      <p:sp>
        <p:nvSpPr>
          <p:cNvPr id="15" name="Rectangle 14">
            <a:extLst>
              <a:ext uri="{FF2B5EF4-FFF2-40B4-BE49-F238E27FC236}">
                <a16:creationId xmlns:a16="http://schemas.microsoft.com/office/drawing/2014/main" id="{5018D5EA-67DC-47CE-8765-50C7691485C9}"/>
              </a:ext>
            </a:extLst>
          </p:cNvPr>
          <p:cNvSpPr/>
          <p:nvPr/>
        </p:nvSpPr>
        <p:spPr>
          <a:xfrm>
            <a:off x="8185118" y="4092181"/>
            <a:ext cx="1614183" cy="6415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a:t>320 bytes of header</a:t>
            </a:r>
            <a:endParaRPr lang="en-SG" sz="1600"/>
          </a:p>
        </p:txBody>
      </p:sp>
    </p:spTree>
    <p:extLst>
      <p:ext uri="{BB962C8B-B14F-4D97-AF65-F5344CB8AC3E}">
        <p14:creationId xmlns:p14="http://schemas.microsoft.com/office/powerpoint/2010/main" val="60478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4294967295"/>
          </p:nvPr>
        </p:nvSpPr>
        <p:spPr>
          <a:xfrm>
            <a:off x="9448800" y="6492875"/>
            <a:ext cx="2743200" cy="365125"/>
          </a:xfrm>
        </p:spPr>
        <p:txBody>
          <a:bodyPr/>
          <a:lstStyle/>
          <a:p>
            <a:pPr>
              <a:defRPr/>
            </a:pPr>
            <a:r>
              <a:rPr lang="en-US" altLang="zh-TW"/>
              <a:t>-</a:t>
            </a:r>
            <a:fld id="{5C0B81E0-69B9-4759-B9A5-B3564AB9E0A0}" type="slidenum">
              <a:rPr lang="en-US" altLang="zh-TW" smtClean="0"/>
              <a:pPr>
                <a:defRPr/>
              </a:pPr>
              <a:t>9</a:t>
            </a:fld>
            <a:r>
              <a:rPr lang="en-US" altLang="zh-TW"/>
              <a:t>-</a:t>
            </a:r>
          </a:p>
        </p:txBody>
      </p:sp>
      <p:sp>
        <p:nvSpPr>
          <p:cNvPr id="3"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9"/>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3"/>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70"/>
          <p:cNvSpPr>
            <a:spLocks noChangeArrowheads="1"/>
          </p:cNvSpPr>
          <p:nvPr/>
        </p:nvSpPr>
        <p:spPr bwMode="auto">
          <a:xfrm>
            <a:off x="1523207"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标题 1">
            <a:extLst>
              <a:ext uri="{FF2B5EF4-FFF2-40B4-BE49-F238E27FC236}">
                <a16:creationId xmlns:a16="http://schemas.microsoft.com/office/drawing/2014/main" id="{8E63E568-F342-44B2-84B6-C37A56853BFA}"/>
              </a:ext>
            </a:extLst>
          </p:cNvPr>
          <p:cNvSpPr>
            <a:spLocks noGrp="1"/>
          </p:cNvSpPr>
          <p:nvPr>
            <p:ph type="ctrTitle"/>
          </p:nvPr>
        </p:nvSpPr>
        <p:spPr>
          <a:xfrm>
            <a:off x="386080" y="338592"/>
            <a:ext cx="6997359" cy="529627"/>
          </a:xfrm>
          <a:noFill/>
          <a:ln w="9525">
            <a:noFill/>
            <a:miter lim="800000"/>
            <a:headEnd/>
            <a:tailEnd/>
          </a:ln>
        </p:spPr>
        <p:txBody>
          <a:bodyPr vert="horz" wrap="square" lIns="91440" tIns="45720" rIns="91440" bIns="45720" numCol="1" rtlCol="0" anchor="ctr" anchorCtr="0" compatLnSpc="1">
            <a:prstTxWarp prst="textNoShape">
              <a:avLst/>
            </a:prstTxWarp>
            <a:noAutofit/>
          </a:bodyPr>
          <a:lstStyle/>
          <a:p>
            <a:r>
              <a:rPr lang="en-US" altLang="zh-CN">
                <a:latin typeface="Arial" panose="020B0604020202020204" pitchFamily="34" charset="0"/>
                <a:ea typeface="Arial Unicode MS" panose="020B0604020202020204" pitchFamily="34" charset="-122"/>
                <a:cs typeface="Arial" panose="020B0604020202020204" pitchFamily="34" charset="0"/>
              </a:rPr>
              <a:t>LZMA Firmware Header Generation</a:t>
            </a:r>
          </a:p>
        </p:txBody>
      </p:sp>
      <p:sp>
        <p:nvSpPr>
          <p:cNvPr id="13" name="TextBox 12">
            <a:extLst>
              <a:ext uri="{FF2B5EF4-FFF2-40B4-BE49-F238E27FC236}">
                <a16:creationId xmlns:a16="http://schemas.microsoft.com/office/drawing/2014/main" id="{840EBD22-8111-4350-BEF8-7F1205301423}"/>
              </a:ext>
            </a:extLst>
          </p:cNvPr>
          <p:cNvSpPr txBox="1"/>
          <p:nvPr/>
        </p:nvSpPr>
        <p:spPr>
          <a:xfrm>
            <a:off x="512748" y="987426"/>
            <a:ext cx="10578924" cy="3416320"/>
          </a:xfrm>
          <a:prstGeom prst="rect">
            <a:avLst/>
          </a:prstGeom>
          <a:noFill/>
        </p:spPr>
        <p:txBody>
          <a:bodyPr wrap="square" rtlCol="0">
            <a:spAutoFit/>
          </a:bodyPr>
          <a:lstStyle/>
          <a:p>
            <a:pPr marL="285750" indent="-285750">
              <a:buClr>
                <a:srgbClr val="C00000"/>
              </a:buClr>
              <a:buFont typeface="Wingdings" panose="05000000000000000000" pitchFamily="2" charset="2"/>
              <a:buChar char="u"/>
            </a:pPr>
            <a:r>
              <a:rPr lang="en-US" altLang="zh-CN" dirty="0"/>
              <a:t>Header Generation (</a:t>
            </a:r>
            <a:r>
              <a:rPr lang="en-US" altLang="zh-CN" dirty="0" err="1"/>
              <a:t>Comp_file</a:t>
            </a:r>
            <a:r>
              <a:rPr lang="en-US" altLang="zh-CN" dirty="0"/>
              <a:t> Header):</a:t>
            </a:r>
          </a:p>
          <a:p>
            <a:pPr marL="742950" lvl="1" indent="-285750">
              <a:buClr>
                <a:srgbClr val="C00000"/>
              </a:buClr>
              <a:buFont typeface="Wingdings" panose="05000000000000000000" pitchFamily="2" charset="2"/>
              <a:buChar char="u"/>
            </a:pPr>
            <a:r>
              <a:rPr lang="en-US" altLang="zh-CN" dirty="0"/>
              <a:t>This header is used by the bootloader to distinguish the total number of received LZMA files, possibility of hash truncation, and file size of each compressed data. </a:t>
            </a:r>
          </a:p>
          <a:p>
            <a:pPr marL="742950" lvl="1" indent="-285750">
              <a:buClr>
                <a:srgbClr val="C00000"/>
              </a:buClr>
              <a:buFont typeface="Wingdings" panose="05000000000000000000" pitchFamily="2" charset="2"/>
              <a:buChar char="u"/>
            </a:pPr>
            <a:r>
              <a:rPr lang="en-US" altLang="zh-CN" dirty="0"/>
              <a:t>First 2 bytes represents the numbers of total files</a:t>
            </a:r>
          </a:p>
          <a:p>
            <a:pPr marL="742950" lvl="1" indent="-285750">
              <a:buClr>
                <a:srgbClr val="C00000"/>
              </a:buClr>
              <a:buFont typeface="Wingdings" panose="05000000000000000000" pitchFamily="2" charset="2"/>
              <a:buChar char="u"/>
            </a:pPr>
            <a:r>
              <a:rPr lang="en-US" altLang="zh-CN" dirty="0"/>
              <a:t>Next 2 bytes represent the start address of the Hash, if there is a possible truncated hash between last and second last file. If this field is 0, indicates that there is no hash truncation and the hash is perfectly appended on the last compressed LZMA file.</a:t>
            </a:r>
          </a:p>
          <a:p>
            <a:pPr marL="742950" lvl="1" indent="-285750">
              <a:buClr>
                <a:srgbClr val="C00000"/>
              </a:buClr>
              <a:buFont typeface="Wingdings" panose="05000000000000000000" pitchFamily="2" charset="2"/>
              <a:buChar char="u"/>
            </a:pPr>
            <a:r>
              <a:rPr lang="en-US" altLang="zh-CN" dirty="0"/>
              <a:t>Finally, the trailing fields of 2 bytes each corresponds to the total size of sliced, compressed files. This file size is crucial for Ameba SDK to locate the start and end of each compressed file</a:t>
            </a:r>
          </a:p>
          <a:p>
            <a:pPr marL="742950" lvl="1" indent="-285750">
              <a:buClr>
                <a:srgbClr val="C00000"/>
              </a:buClr>
              <a:buFont typeface="Wingdings" panose="05000000000000000000" pitchFamily="2" charset="2"/>
              <a:buChar char="u"/>
            </a:pPr>
            <a:r>
              <a:rPr lang="en-US" altLang="zh-CN" dirty="0"/>
              <a:t>Ideally these file size should be less than 16kbytes as they are compressed from 16kbytes. </a:t>
            </a:r>
          </a:p>
          <a:p>
            <a:pPr marL="742950" lvl="1" indent="-285750">
              <a:buClr>
                <a:srgbClr val="C00000"/>
              </a:buClr>
              <a:buFont typeface="Wingdings" panose="05000000000000000000" pitchFamily="2" charset="2"/>
              <a:buChar char="u"/>
            </a:pPr>
            <a:r>
              <a:rPr lang="en-US" altLang="zh-CN" dirty="0"/>
              <a:t>The file size is depending on the repeatability of actual data. More repeated data yields much more compacted files.</a:t>
            </a:r>
          </a:p>
        </p:txBody>
      </p:sp>
      <p:grpSp>
        <p:nvGrpSpPr>
          <p:cNvPr id="5" name="Group 4">
            <a:extLst>
              <a:ext uri="{FF2B5EF4-FFF2-40B4-BE49-F238E27FC236}">
                <a16:creationId xmlns:a16="http://schemas.microsoft.com/office/drawing/2014/main" id="{0F5DBD45-97A7-4A6F-9DA9-370222D5419F}"/>
              </a:ext>
            </a:extLst>
          </p:cNvPr>
          <p:cNvGrpSpPr/>
          <p:nvPr/>
        </p:nvGrpSpPr>
        <p:grpSpPr>
          <a:xfrm>
            <a:off x="1022277" y="4611163"/>
            <a:ext cx="9798123" cy="698647"/>
            <a:chOff x="1114464" y="5607366"/>
            <a:chExt cx="9798123" cy="698647"/>
          </a:xfrm>
        </p:grpSpPr>
        <p:sp>
          <p:nvSpPr>
            <p:cNvPr id="16" name="Rectangle 15">
              <a:extLst>
                <a:ext uri="{FF2B5EF4-FFF2-40B4-BE49-F238E27FC236}">
                  <a16:creationId xmlns:a16="http://schemas.microsoft.com/office/drawing/2014/main" id="{0FF7A543-1875-46BC-9B0F-2E435D34DEE5}"/>
                </a:ext>
              </a:extLst>
            </p:cNvPr>
            <p:cNvSpPr/>
            <p:nvPr/>
          </p:nvSpPr>
          <p:spPr>
            <a:xfrm>
              <a:off x="1114464" y="5607372"/>
              <a:ext cx="1407560" cy="69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Total LZMA Files (2 bytes)</a:t>
              </a:r>
              <a:endParaRPr lang="en-SG" sz="1600"/>
            </a:p>
          </p:txBody>
        </p:sp>
        <p:sp>
          <p:nvSpPr>
            <p:cNvPr id="18" name="Rectangle 17">
              <a:extLst>
                <a:ext uri="{FF2B5EF4-FFF2-40B4-BE49-F238E27FC236}">
                  <a16:creationId xmlns:a16="http://schemas.microsoft.com/office/drawing/2014/main" id="{B182E9DB-B910-4878-9870-B836C6611212}"/>
                </a:ext>
              </a:extLst>
            </p:cNvPr>
            <p:cNvSpPr/>
            <p:nvPr/>
          </p:nvSpPr>
          <p:spPr>
            <a:xfrm>
              <a:off x="3950132" y="5607368"/>
              <a:ext cx="1335642" cy="69864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a:t>LZMA File 1 File Size </a:t>
              </a:r>
            </a:p>
            <a:p>
              <a:pPr algn="ctr"/>
              <a:r>
                <a:rPr lang="en-US" sz="1600"/>
                <a:t>(2 bytes)</a:t>
              </a:r>
              <a:endParaRPr lang="en-SG" sz="1600"/>
            </a:p>
          </p:txBody>
        </p:sp>
        <p:sp>
          <p:nvSpPr>
            <p:cNvPr id="20" name="Rectangle 19">
              <a:extLst>
                <a:ext uri="{FF2B5EF4-FFF2-40B4-BE49-F238E27FC236}">
                  <a16:creationId xmlns:a16="http://schemas.microsoft.com/office/drawing/2014/main" id="{4241DE1B-3793-4300-956F-215CACC27BAB}"/>
                </a:ext>
              </a:extLst>
            </p:cNvPr>
            <p:cNvSpPr/>
            <p:nvPr/>
          </p:nvSpPr>
          <p:spPr>
            <a:xfrm>
              <a:off x="5296048" y="5607368"/>
              <a:ext cx="1335642" cy="69864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a:t>LZMA File 2 File Size </a:t>
              </a:r>
            </a:p>
            <a:p>
              <a:pPr algn="ctr"/>
              <a:r>
                <a:rPr lang="en-US" sz="1600"/>
                <a:t>(2 bytes)</a:t>
              </a:r>
              <a:endParaRPr lang="en-SG" sz="1600"/>
            </a:p>
          </p:txBody>
        </p:sp>
        <p:sp>
          <p:nvSpPr>
            <p:cNvPr id="21" name="Rectangle 20">
              <a:extLst>
                <a:ext uri="{FF2B5EF4-FFF2-40B4-BE49-F238E27FC236}">
                  <a16:creationId xmlns:a16="http://schemas.microsoft.com/office/drawing/2014/main" id="{C553FBAE-7216-4926-9619-7069AE18F28D}"/>
                </a:ext>
              </a:extLst>
            </p:cNvPr>
            <p:cNvSpPr/>
            <p:nvPr/>
          </p:nvSpPr>
          <p:spPr>
            <a:xfrm>
              <a:off x="6641964" y="5607368"/>
              <a:ext cx="1335642" cy="69864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a:t>LZMA File 3 File Size </a:t>
              </a:r>
            </a:p>
            <a:p>
              <a:pPr algn="ctr"/>
              <a:r>
                <a:rPr lang="en-US" sz="1600"/>
                <a:t>(2 bytes)</a:t>
              </a:r>
              <a:endParaRPr lang="en-SG" sz="1600"/>
            </a:p>
          </p:txBody>
        </p:sp>
        <p:sp>
          <p:nvSpPr>
            <p:cNvPr id="22" name="Rectangle 21">
              <a:extLst>
                <a:ext uri="{FF2B5EF4-FFF2-40B4-BE49-F238E27FC236}">
                  <a16:creationId xmlns:a16="http://schemas.microsoft.com/office/drawing/2014/main" id="{1E0759DE-59BC-4E43-B3D9-0BD6DDB658F2}"/>
                </a:ext>
              </a:extLst>
            </p:cNvPr>
            <p:cNvSpPr/>
            <p:nvPr/>
          </p:nvSpPr>
          <p:spPr>
            <a:xfrm>
              <a:off x="9576945" y="5607367"/>
              <a:ext cx="1335642" cy="69864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a:t>LZMA File </a:t>
              </a:r>
            </a:p>
            <a:p>
              <a:pPr algn="ctr"/>
              <a:r>
                <a:rPr lang="en-US" sz="1600"/>
                <a:t>(N) File Size </a:t>
              </a:r>
            </a:p>
            <a:p>
              <a:pPr algn="ctr"/>
              <a:r>
                <a:rPr lang="en-US" sz="1600"/>
                <a:t>(2 bytes)</a:t>
              </a:r>
              <a:endParaRPr lang="en-SG" sz="1600"/>
            </a:p>
          </p:txBody>
        </p:sp>
        <p:sp>
          <p:nvSpPr>
            <p:cNvPr id="23" name="Rectangle 22">
              <a:extLst>
                <a:ext uri="{FF2B5EF4-FFF2-40B4-BE49-F238E27FC236}">
                  <a16:creationId xmlns:a16="http://schemas.microsoft.com/office/drawing/2014/main" id="{67DA31AA-7B7B-48FB-8637-AFEC95BBF76F}"/>
                </a:ext>
              </a:extLst>
            </p:cNvPr>
            <p:cNvSpPr/>
            <p:nvPr/>
          </p:nvSpPr>
          <p:spPr>
            <a:xfrm>
              <a:off x="8109454" y="5607366"/>
              <a:ext cx="1335642" cy="698643"/>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a:solidFill>
                    <a:schemeClr val="tx1"/>
                  </a:solidFill>
                </a:rPr>
                <a:t>…….</a:t>
              </a:r>
              <a:endParaRPr lang="en-SG" sz="1600">
                <a:solidFill>
                  <a:schemeClr val="tx1"/>
                </a:solidFill>
              </a:endParaRPr>
            </a:p>
          </p:txBody>
        </p:sp>
        <p:sp>
          <p:nvSpPr>
            <p:cNvPr id="24" name="Rectangle 23">
              <a:extLst>
                <a:ext uri="{FF2B5EF4-FFF2-40B4-BE49-F238E27FC236}">
                  <a16:creationId xmlns:a16="http://schemas.microsoft.com/office/drawing/2014/main" id="{303BAF01-997E-44A1-999B-93C102558529}"/>
                </a:ext>
              </a:extLst>
            </p:cNvPr>
            <p:cNvSpPr/>
            <p:nvPr/>
          </p:nvSpPr>
          <p:spPr>
            <a:xfrm>
              <a:off x="2532298" y="5607370"/>
              <a:ext cx="1407560" cy="69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Hash start location</a:t>
              </a:r>
              <a:endParaRPr lang="en-SG" sz="1600"/>
            </a:p>
          </p:txBody>
        </p:sp>
      </p:grpSp>
    </p:spTree>
    <p:extLst>
      <p:ext uri="{BB962C8B-B14F-4D97-AF65-F5344CB8AC3E}">
        <p14:creationId xmlns:p14="http://schemas.microsoft.com/office/powerpoint/2010/main" val="3554172351"/>
      </p:ext>
    </p:extLst>
  </p:cSld>
  <p:clrMapOvr>
    <a:masterClrMapping/>
  </p:clrMapOvr>
</p:sld>
</file>

<file path=ppt/theme/theme1.xml><?xml version="1.0" encoding="utf-8"?>
<a:theme xmlns:a="http://schemas.openxmlformats.org/drawingml/2006/main" name="3_自訂設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訂設計">
  <a:themeElements>
    <a:clrScheme name="藍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訂設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1916</TotalTime>
  <Words>3324</Words>
  <Application>Microsoft Office PowerPoint</Application>
  <PresentationFormat>Widescreen</PresentationFormat>
  <Paragraphs>233</Paragraphs>
  <Slides>30</Slides>
  <Notes>11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30</vt:i4>
      </vt:variant>
    </vt:vector>
  </HeadingPairs>
  <TitlesOfParts>
    <vt:vector size="41" baseType="lpstr">
      <vt:lpstr>微軟正黑體</vt:lpstr>
      <vt:lpstr>Microsoft JhengHei UI</vt:lpstr>
      <vt:lpstr>Arial</vt:lpstr>
      <vt:lpstr>Calibri</vt:lpstr>
      <vt:lpstr>Calibri Light</vt:lpstr>
      <vt:lpstr>Tahoma</vt:lpstr>
      <vt:lpstr>Wingdings</vt:lpstr>
      <vt:lpstr>3_自訂設計</vt:lpstr>
      <vt:lpstr>1_自訂設計</vt:lpstr>
      <vt:lpstr>自訂設計</vt:lpstr>
      <vt:lpstr>2_自訂設計</vt:lpstr>
      <vt:lpstr>AmebaZ2 LZMA Flash Layout</vt:lpstr>
      <vt:lpstr>PowerPoint Presentation</vt:lpstr>
      <vt:lpstr>LZMA Overall Workflow</vt:lpstr>
      <vt:lpstr>LZMA Enable Option</vt:lpstr>
      <vt:lpstr>LZMA Algorithm Introduction</vt:lpstr>
      <vt:lpstr>LZMA Firmware Generation</vt:lpstr>
      <vt:lpstr>LZMA Firmware Hash Generation</vt:lpstr>
      <vt:lpstr>LZMA Firmware Header Generation</vt:lpstr>
      <vt:lpstr>LZMA Firmware Header Generation</vt:lpstr>
      <vt:lpstr>LZMA Compression</vt:lpstr>
      <vt:lpstr>LZMA Decompression</vt:lpstr>
      <vt:lpstr>LZMA Decompression (cont.)</vt:lpstr>
      <vt:lpstr>LZMA Decompression Scope</vt:lpstr>
      <vt:lpstr>Current version vs. LZMA version</vt:lpstr>
      <vt:lpstr>User Guide: IAR build</vt:lpstr>
      <vt:lpstr>User Guide: IAR build</vt:lpstr>
      <vt:lpstr>User Guide: IAR build</vt:lpstr>
      <vt:lpstr>User Guide: IAR build</vt:lpstr>
      <vt:lpstr>User Guide: GCC build</vt:lpstr>
      <vt:lpstr>User Guide: GCC build</vt:lpstr>
      <vt:lpstr>User Guide: GCC build</vt:lpstr>
      <vt:lpstr>User Guide: GCC build</vt:lpstr>
      <vt:lpstr>User Guide: GCC build</vt:lpstr>
      <vt:lpstr>User Guide: GCC build in Linux</vt:lpstr>
      <vt:lpstr>User Guide: GCC build</vt:lpstr>
      <vt:lpstr>User Guide: GCC build</vt:lpstr>
      <vt:lpstr>User Guide: GCC build</vt:lpstr>
      <vt:lpstr>User Guide: Flashing</vt:lpstr>
      <vt:lpstr>User Guide: 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Realtek IOT BLE mesh</dc:title>
  <dc:creator>林玫秀</dc:creator>
  <cp:lastModifiedBy>Wu Tang Hong</cp:lastModifiedBy>
  <cp:revision>35</cp:revision>
  <dcterms:created xsi:type="dcterms:W3CDTF">2020-02-21T10:20:28Z</dcterms:created>
  <dcterms:modified xsi:type="dcterms:W3CDTF">2022-10-03T10:12:32Z</dcterms:modified>
</cp:coreProperties>
</file>