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PT Serif"/>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erif-bold.fntdata"/><Relationship Id="rId30" Type="http://schemas.openxmlformats.org/officeDocument/2006/relationships/font" Target="fonts/PTSerif-regular.fntdata"/><Relationship Id="rId11" Type="http://schemas.openxmlformats.org/officeDocument/2006/relationships/slide" Target="slides/slide6.xml"/><Relationship Id="rId33" Type="http://schemas.openxmlformats.org/officeDocument/2006/relationships/font" Target="fonts/PTSerif-boldItalic.fntdata"/><Relationship Id="rId10" Type="http://schemas.openxmlformats.org/officeDocument/2006/relationships/slide" Target="slides/slide5.xml"/><Relationship Id="rId32" Type="http://schemas.openxmlformats.org/officeDocument/2006/relationships/font" Target="fonts/PTSerif-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a3ca6cad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a3ca6cad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a3ca6cad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a3ca6cad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a3ca6cad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a3ca6cad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3ca6cad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3ca6cad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a3ca6cad2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a3ca6cad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a3ca6cad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a3ca6cad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34f8cfb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34f8cf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a3ca6cad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a3ca6cad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a3ca6cad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a3ca6cad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a3ca6cad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a3ca6cad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a3ca6cad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a3ca6cad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3ca6cad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3ca6cad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a3ca6cad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a3ca6cad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a3ca6cad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a3ca6cad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a3ca6cad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a3ca6cad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elastic.co/guide/en/elasticsearch/reference/7.10/docs-bulk.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elastic.co/guide/en/logstash/current/input-plugins.html"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tr"/>
              <a:t>ELK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Elasticsearch works</a:t>
            </a:r>
            <a:endParaRPr/>
          </a:p>
        </p:txBody>
      </p:sp>
      <p:sp>
        <p:nvSpPr>
          <p:cNvPr id="143" name="Google Shape;143;p22"/>
          <p:cNvSpPr txBox="1"/>
          <p:nvPr>
            <p:ph idx="1" type="body"/>
          </p:nvPr>
        </p:nvSpPr>
        <p:spPr>
          <a:xfrm>
            <a:off x="729450" y="1946775"/>
            <a:ext cx="4567200" cy="28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Raw data flows into Elasticsearch from variety of sources, including logs, system metrics and web applications.</a:t>
            </a:r>
            <a:endParaRPr/>
          </a:p>
          <a:p>
            <a:pPr indent="0" lvl="0" marL="0" rtl="0" algn="l">
              <a:spcBef>
                <a:spcPts val="1600"/>
              </a:spcBef>
              <a:spcAft>
                <a:spcPts val="0"/>
              </a:spcAft>
              <a:buNone/>
            </a:pPr>
            <a:r>
              <a:rPr lang="tr"/>
              <a:t>Data ingestion is the process by which this raw data is parsed, normalized, and enriched before it is indexed in Elasticsearch.</a:t>
            </a:r>
            <a:endParaRPr/>
          </a:p>
          <a:p>
            <a:pPr indent="0" lvl="0" marL="0" rtl="0" algn="l">
              <a:spcBef>
                <a:spcPts val="1600"/>
              </a:spcBef>
              <a:spcAft>
                <a:spcPts val="0"/>
              </a:spcAft>
              <a:buNone/>
            </a:pPr>
            <a:r>
              <a:rPr lang="tr"/>
              <a:t>Once indexed in Elasticsearch, users can run complex queries against their data and use aggregations to retrieve complex summaries of their data.</a:t>
            </a:r>
            <a:endParaRPr/>
          </a:p>
          <a:p>
            <a:pPr indent="0" lvl="0" marL="0" rtl="0" algn="l">
              <a:spcBef>
                <a:spcPts val="1600"/>
              </a:spcBef>
              <a:spcAft>
                <a:spcPts val="1600"/>
              </a:spcAft>
              <a:buNone/>
            </a:pPr>
            <a:r>
              <a:rPr lang="tr"/>
              <a:t>From Kibana, users can create powerful visualizations of their data, share dashboards, and manage the Elastic Stack.</a:t>
            </a:r>
            <a:endParaRPr/>
          </a:p>
        </p:txBody>
      </p:sp>
      <p:pic>
        <p:nvPicPr>
          <p:cNvPr id="144" name="Google Shape;144;p22"/>
          <p:cNvPicPr preferRelativeResize="0"/>
          <p:nvPr/>
        </p:nvPicPr>
        <p:blipFill>
          <a:blip r:embed="rId3">
            <a:alphaModFix/>
          </a:blip>
          <a:stretch>
            <a:fillRect/>
          </a:stretch>
        </p:blipFill>
        <p:spPr>
          <a:xfrm>
            <a:off x="5296650" y="2247275"/>
            <a:ext cx="3654575" cy="206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Logical Concepts of Elasticsearch</a:t>
            </a:r>
            <a:endParaRPr/>
          </a:p>
        </p:txBody>
      </p:sp>
      <p:pic>
        <p:nvPicPr>
          <p:cNvPr id="150" name="Google Shape;150;p23"/>
          <p:cNvPicPr preferRelativeResize="0"/>
          <p:nvPr/>
        </p:nvPicPr>
        <p:blipFill>
          <a:blip r:embed="rId3">
            <a:alphaModFix/>
          </a:blip>
          <a:stretch>
            <a:fillRect/>
          </a:stretch>
        </p:blipFill>
        <p:spPr>
          <a:xfrm>
            <a:off x="2206162" y="4292875"/>
            <a:ext cx="4735274" cy="695750"/>
          </a:xfrm>
          <a:prstGeom prst="rect">
            <a:avLst/>
          </a:prstGeom>
          <a:noFill/>
          <a:ln>
            <a:noFill/>
          </a:ln>
        </p:spPr>
      </p:pic>
      <p:pic>
        <p:nvPicPr>
          <p:cNvPr id="151" name="Google Shape;151;p23"/>
          <p:cNvPicPr preferRelativeResize="0"/>
          <p:nvPr/>
        </p:nvPicPr>
        <p:blipFill>
          <a:blip r:embed="rId4">
            <a:alphaModFix/>
          </a:blip>
          <a:stretch>
            <a:fillRect/>
          </a:stretch>
        </p:blipFill>
        <p:spPr>
          <a:xfrm>
            <a:off x="974913" y="1955288"/>
            <a:ext cx="7194177" cy="22361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is an inverted index</a:t>
            </a:r>
            <a:endParaRPr/>
          </a:p>
        </p:txBody>
      </p:sp>
      <p:pic>
        <p:nvPicPr>
          <p:cNvPr id="157" name="Google Shape;157;p24"/>
          <p:cNvPicPr preferRelativeResize="0"/>
          <p:nvPr/>
        </p:nvPicPr>
        <p:blipFill>
          <a:blip r:embed="rId3">
            <a:alphaModFix/>
          </a:blip>
          <a:stretch>
            <a:fillRect/>
          </a:stretch>
        </p:blipFill>
        <p:spPr>
          <a:xfrm>
            <a:off x="389975" y="2006250"/>
            <a:ext cx="8367642"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688800" y="1395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Basic Concepts of Elasticsearch</a:t>
            </a:r>
            <a:endParaRPr/>
          </a:p>
        </p:txBody>
      </p:sp>
      <p:sp>
        <p:nvSpPr>
          <p:cNvPr id="163" name="Google Shape;163;p25"/>
          <p:cNvSpPr txBox="1"/>
          <p:nvPr>
            <p:ph idx="1" type="body"/>
          </p:nvPr>
        </p:nvSpPr>
        <p:spPr>
          <a:xfrm>
            <a:off x="688800" y="2430925"/>
            <a:ext cx="7766400" cy="23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Cluster : </a:t>
            </a:r>
            <a:r>
              <a:rPr lang="tr"/>
              <a:t> is a collection of one ore more servers that together hold entire data and give federated indexing and search capabilities across all servers. For relational databases, the node is DB instance. There can be N nodes with the same cluster name.</a:t>
            </a:r>
            <a:endParaRPr/>
          </a:p>
          <a:p>
            <a:pPr indent="0" lvl="0" marL="0" rtl="0" algn="l">
              <a:spcBef>
                <a:spcPts val="1600"/>
              </a:spcBef>
              <a:spcAft>
                <a:spcPts val="0"/>
              </a:spcAft>
              <a:buNone/>
            </a:pPr>
            <a:r>
              <a:rPr b="1" lang="tr"/>
              <a:t>Node: </a:t>
            </a:r>
            <a:r>
              <a:rPr lang="tr"/>
              <a:t>A node is a single server that holds some data and participates on the cluster’s indexing and querying. A node can be configured to join a specific cluster by the particular cluster name. A single cluster can have as many nodes as we want. A node is simply one Elasticsearch instance.</a:t>
            </a:r>
            <a:endParaRPr/>
          </a:p>
          <a:p>
            <a:pPr indent="0" lvl="0" marL="0" rtl="0" algn="l">
              <a:spcBef>
                <a:spcPts val="1600"/>
              </a:spcBef>
              <a:spcAft>
                <a:spcPts val="0"/>
              </a:spcAft>
              <a:buNone/>
            </a:pPr>
            <a:r>
              <a:rPr lang="tr"/>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Basic Concepts of Elasticsearch(Cont.)</a:t>
            </a:r>
            <a:endParaRPr/>
          </a:p>
          <a:p>
            <a:pPr indent="0" lvl="0" marL="0" rtl="0" algn="l">
              <a:spcBef>
                <a:spcPts val="0"/>
              </a:spcBef>
              <a:spcAft>
                <a:spcPts val="0"/>
              </a:spcAft>
              <a:buNone/>
            </a:pPr>
            <a:r>
              <a:t/>
            </a:r>
            <a:endParaRPr/>
          </a:p>
        </p:txBody>
      </p:sp>
      <p:sp>
        <p:nvSpPr>
          <p:cNvPr id="169" name="Google Shape;169;p26"/>
          <p:cNvSpPr txBox="1"/>
          <p:nvPr>
            <p:ph idx="1" type="body"/>
          </p:nvPr>
        </p:nvSpPr>
        <p:spPr>
          <a:xfrm>
            <a:off x="729450" y="2078875"/>
            <a:ext cx="4750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Index: </a:t>
            </a:r>
            <a:r>
              <a:rPr lang="tr"/>
              <a:t>The index is a collection of documents that have similar characteristics.</a:t>
            </a:r>
            <a:endParaRPr/>
          </a:p>
          <a:p>
            <a:pPr indent="0" lvl="0" marL="0" rtl="0" algn="l">
              <a:spcBef>
                <a:spcPts val="1600"/>
              </a:spcBef>
              <a:spcAft>
                <a:spcPts val="0"/>
              </a:spcAft>
              <a:buNone/>
            </a:pPr>
            <a:r>
              <a:rPr b="1" lang="tr"/>
              <a:t>Shard: </a:t>
            </a:r>
            <a:r>
              <a:rPr lang="tr"/>
              <a:t>A shard is a subset of documents of an index. An index can be divided into many shards.</a:t>
            </a:r>
            <a:endParaRPr/>
          </a:p>
          <a:p>
            <a:pPr indent="0" lvl="0" marL="0" rtl="0" algn="l">
              <a:spcBef>
                <a:spcPts val="1600"/>
              </a:spcBef>
              <a:spcAft>
                <a:spcPts val="1600"/>
              </a:spcAft>
              <a:buNone/>
            </a:pPr>
            <a:r>
              <a:rPr b="1" lang="tr"/>
              <a:t>Replica: </a:t>
            </a:r>
            <a:r>
              <a:rPr lang="tr"/>
              <a:t>There is a replica-shard structure that allows one or more copies of index shards to be created in case the shard becomes disabled</a:t>
            </a:r>
            <a:endParaRPr/>
          </a:p>
        </p:txBody>
      </p:sp>
      <p:pic>
        <p:nvPicPr>
          <p:cNvPr id="170" name="Google Shape;170;p26"/>
          <p:cNvPicPr preferRelativeResize="0"/>
          <p:nvPr/>
        </p:nvPicPr>
        <p:blipFill>
          <a:blip r:embed="rId3">
            <a:alphaModFix/>
          </a:blip>
          <a:stretch>
            <a:fillRect/>
          </a:stretch>
        </p:blipFill>
        <p:spPr>
          <a:xfrm>
            <a:off x="5480250" y="2136825"/>
            <a:ext cx="3358951" cy="21452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Elasticsearch scales</a:t>
            </a:r>
            <a:endParaRPr/>
          </a:p>
        </p:txBody>
      </p:sp>
      <p:sp>
        <p:nvSpPr>
          <p:cNvPr id="176" name="Google Shape;176;p27"/>
          <p:cNvSpPr txBox="1"/>
          <p:nvPr>
            <p:ph idx="1" type="body"/>
          </p:nvPr>
        </p:nvSpPr>
        <p:spPr>
          <a:xfrm>
            <a:off x="729450" y="2078875"/>
            <a:ext cx="3587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An index is split into  shards.</a:t>
            </a:r>
            <a:endParaRPr/>
          </a:p>
          <a:p>
            <a:pPr indent="0" lvl="0" marL="0" rtl="0" algn="l">
              <a:spcBef>
                <a:spcPts val="1600"/>
              </a:spcBef>
              <a:spcAft>
                <a:spcPts val="0"/>
              </a:spcAft>
              <a:buNone/>
            </a:pPr>
            <a:r>
              <a:rPr lang="tr"/>
              <a:t>Documents are hashed to a particular shard.</a:t>
            </a:r>
            <a:endParaRPr/>
          </a:p>
          <a:p>
            <a:pPr indent="0" lvl="0" marL="0" rtl="0" algn="l">
              <a:spcBef>
                <a:spcPts val="1600"/>
              </a:spcBef>
              <a:spcAft>
                <a:spcPts val="0"/>
              </a:spcAft>
              <a:buNone/>
            </a:pPr>
            <a:r>
              <a:rPr lang="tr"/>
              <a:t>Each shard may be on a different node in a cluster.</a:t>
            </a:r>
            <a:endParaRPr/>
          </a:p>
          <a:p>
            <a:pPr indent="0" lvl="0" marL="0" rtl="0" algn="l">
              <a:spcBef>
                <a:spcPts val="1600"/>
              </a:spcBef>
              <a:spcAft>
                <a:spcPts val="1600"/>
              </a:spcAft>
              <a:buNone/>
            </a:pPr>
            <a:r>
              <a:rPr lang="tr"/>
              <a:t>Every shard is a self-contained Lucene index of its own.</a:t>
            </a:r>
            <a:endParaRPr/>
          </a:p>
        </p:txBody>
      </p:sp>
      <p:pic>
        <p:nvPicPr>
          <p:cNvPr id="177" name="Google Shape;177;p27"/>
          <p:cNvPicPr preferRelativeResize="0"/>
          <p:nvPr/>
        </p:nvPicPr>
        <p:blipFill>
          <a:blip r:embed="rId3">
            <a:alphaModFix/>
          </a:blip>
          <a:stretch>
            <a:fillRect/>
          </a:stretch>
        </p:blipFill>
        <p:spPr>
          <a:xfrm>
            <a:off x="4453925" y="2093875"/>
            <a:ext cx="4522350" cy="2231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REST APIs</a:t>
            </a:r>
            <a:endParaRPr/>
          </a:p>
        </p:txBody>
      </p:sp>
      <p:sp>
        <p:nvSpPr>
          <p:cNvPr id="183" name="Google Shape;183;p28"/>
          <p:cNvSpPr txBox="1"/>
          <p:nvPr>
            <p:ph idx="1" type="body"/>
          </p:nvPr>
        </p:nvSpPr>
        <p:spPr>
          <a:xfrm>
            <a:off x="727650" y="1853850"/>
            <a:ext cx="7688700" cy="31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latin typeface="PT Serif"/>
                <a:ea typeface="PT Serif"/>
                <a:cs typeface="PT Serif"/>
                <a:sym typeface="PT Serif"/>
              </a:rPr>
              <a:t>Index(PUT/POST) API: It helps to add or update the JSON document in an index when a request is made to that respective index with specific mapping</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GET API: It helps to extract type JSON object by performing a get request for a particular document.</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DELETE API: You can delete a particular index, mapping or a document by sending a HTTP DELETE request to Elasticsearch.</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UPDATE API: Update the docs/data put into elasticsearch.</a:t>
            </a:r>
            <a:endParaRPr>
              <a:latin typeface="PT Serif"/>
              <a:ea typeface="PT Serif"/>
              <a:cs typeface="PT Serif"/>
              <a:sym typeface="PT Serif"/>
            </a:endParaRPr>
          </a:p>
          <a:p>
            <a:pPr indent="0" lvl="0" marL="0" rtl="0" algn="l">
              <a:spcBef>
                <a:spcPts val="1600"/>
              </a:spcBef>
              <a:spcAft>
                <a:spcPts val="1600"/>
              </a:spcAft>
              <a:buNone/>
            </a:pPr>
            <a:r>
              <a:rPr lang="tr">
                <a:latin typeface="PT Serif"/>
                <a:ea typeface="PT Serif"/>
                <a:cs typeface="PT Serif"/>
                <a:sym typeface="PT Serif"/>
              </a:rPr>
              <a:t>BULK API: </a:t>
            </a:r>
            <a:r>
              <a:rPr lang="tr">
                <a:latin typeface="PT Serif"/>
                <a:ea typeface="PT Serif"/>
                <a:cs typeface="PT Serif"/>
                <a:sym typeface="PT Serif"/>
              </a:rPr>
              <a:t>If you have a lot of documents to index, you can submit them in batches with the </a:t>
            </a:r>
            <a:r>
              <a:rPr lang="tr">
                <a:uFill>
                  <a:noFill/>
                </a:uFill>
                <a:latin typeface="PT Serif"/>
                <a:ea typeface="PT Serif"/>
                <a:cs typeface="PT Serif"/>
                <a:sym typeface="PT Serif"/>
                <a:hlinkClick r:id="rId3"/>
              </a:rPr>
              <a:t>bulk API</a:t>
            </a:r>
            <a:r>
              <a:rPr lang="tr">
                <a:latin typeface="PT Serif"/>
                <a:ea typeface="PT Serif"/>
                <a:cs typeface="PT Serif"/>
                <a:sym typeface="PT Serif"/>
              </a:rPr>
              <a:t>. Using bulk to batch document operations is significantly faster than submitting requests individually as it minimizes network roundtrips.</a:t>
            </a:r>
            <a:endParaRPr>
              <a:latin typeface="PT Serif"/>
              <a:ea typeface="PT Serif"/>
              <a:cs typeface="PT Serif"/>
              <a:sym typeface="PT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85475" y="614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ELK Stack: </a:t>
            </a:r>
            <a:r>
              <a:rPr b="0" lang="tr" sz="1300"/>
              <a:t>is a combination of 3 open-source tools for log analysis.</a:t>
            </a:r>
            <a:endParaRPr b="0" sz="1300"/>
          </a:p>
        </p:txBody>
      </p:sp>
      <p:pic>
        <p:nvPicPr>
          <p:cNvPr id="92" name="Google Shape;92;p14"/>
          <p:cNvPicPr preferRelativeResize="0"/>
          <p:nvPr/>
        </p:nvPicPr>
        <p:blipFill>
          <a:blip r:embed="rId3">
            <a:alphaModFix/>
          </a:blip>
          <a:stretch>
            <a:fillRect/>
          </a:stretch>
        </p:blipFill>
        <p:spPr>
          <a:xfrm>
            <a:off x="740272" y="1371424"/>
            <a:ext cx="7179102" cy="345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Do They Work Together?</a:t>
            </a:r>
            <a:endParaRPr/>
          </a:p>
        </p:txBody>
      </p:sp>
      <p:pic>
        <p:nvPicPr>
          <p:cNvPr id="98" name="Google Shape;98;p15"/>
          <p:cNvPicPr preferRelativeResize="0"/>
          <p:nvPr/>
        </p:nvPicPr>
        <p:blipFill>
          <a:blip r:embed="rId3">
            <a:alphaModFix/>
          </a:blip>
          <a:stretch>
            <a:fillRect/>
          </a:stretch>
        </p:blipFill>
        <p:spPr>
          <a:xfrm>
            <a:off x="558150" y="1929725"/>
            <a:ext cx="8031305" cy="2984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Logstash</a:t>
            </a:r>
            <a:endParaRPr/>
          </a:p>
        </p:txBody>
      </p:sp>
      <p:sp>
        <p:nvSpPr>
          <p:cNvPr id="104" name="Google Shape;104;p16"/>
          <p:cNvSpPr txBox="1"/>
          <p:nvPr>
            <p:ph idx="1" type="body"/>
          </p:nvPr>
        </p:nvSpPr>
        <p:spPr>
          <a:xfrm>
            <a:off x="729450" y="2078875"/>
            <a:ext cx="4144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212529"/>
                </a:solidFill>
                <a:highlight>
                  <a:srgbClr val="FFFFFF"/>
                </a:highlight>
                <a:latin typeface="PT Serif"/>
                <a:ea typeface="PT Serif"/>
                <a:cs typeface="PT Serif"/>
                <a:sym typeface="PT Serif"/>
              </a:rPr>
              <a:t>Logstash is an open source data collection engine with real-time pipelining capabilities. Logstash can dynamically unify data from disparate sources and normalize the data into destinations of your choice.</a:t>
            </a:r>
            <a:endParaRPr>
              <a:solidFill>
                <a:srgbClr val="212529"/>
              </a:solidFill>
              <a:highlight>
                <a:srgbClr val="FFFFFF"/>
              </a:highlight>
              <a:latin typeface="PT Serif"/>
              <a:ea typeface="PT Serif"/>
              <a:cs typeface="PT Serif"/>
              <a:sym typeface="PT Serif"/>
            </a:endParaRPr>
          </a:p>
          <a:p>
            <a:pPr indent="0" lvl="0" marL="0" rtl="0" algn="l">
              <a:spcBef>
                <a:spcPts val="1600"/>
              </a:spcBef>
              <a:spcAft>
                <a:spcPts val="1600"/>
              </a:spcAft>
              <a:buNone/>
            </a:pPr>
            <a:r>
              <a:rPr lang="tr">
                <a:solidFill>
                  <a:srgbClr val="212529"/>
                </a:solidFill>
                <a:highlight>
                  <a:srgbClr val="FFFFFF"/>
                </a:highlight>
                <a:latin typeface="PT Serif"/>
                <a:ea typeface="PT Serif"/>
                <a:cs typeface="PT Serif"/>
                <a:sym typeface="PT Serif"/>
              </a:rPr>
              <a:t>While Logstash originally drove innovation in log collection, its capabilities extend well beyond that use case. Any type of event can be enriched and transformed with a broad array of input, filter, and output plugins, with many native codecs further simplifying the ingestion process.</a:t>
            </a:r>
            <a:endParaRPr>
              <a:solidFill>
                <a:srgbClr val="212529"/>
              </a:solidFill>
              <a:highlight>
                <a:srgbClr val="FFFFFF"/>
              </a:highlight>
              <a:latin typeface="PT Serif"/>
              <a:ea typeface="PT Serif"/>
              <a:cs typeface="PT Serif"/>
              <a:sym typeface="PT Serif"/>
            </a:endParaRPr>
          </a:p>
        </p:txBody>
      </p:sp>
      <p:pic>
        <p:nvPicPr>
          <p:cNvPr id="105" name="Google Shape;105;p16"/>
          <p:cNvPicPr preferRelativeResize="0"/>
          <p:nvPr/>
        </p:nvPicPr>
        <p:blipFill>
          <a:blip r:embed="rId3">
            <a:alphaModFix/>
          </a:blip>
          <a:stretch>
            <a:fillRect/>
          </a:stretch>
        </p:blipFill>
        <p:spPr>
          <a:xfrm>
            <a:off x="4873949" y="1900575"/>
            <a:ext cx="4144650" cy="261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How Logstash Works</a:t>
            </a:r>
            <a:endParaRPr/>
          </a:p>
        </p:txBody>
      </p:sp>
      <p:sp>
        <p:nvSpPr>
          <p:cNvPr id="111" name="Google Shape;111;p17"/>
          <p:cNvSpPr txBox="1"/>
          <p:nvPr>
            <p:ph idx="1" type="body"/>
          </p:nvPr>
        </p:nvSpPr>
        <p:spPr>
          <a:xfrm>
            <a:off x="729450" y="1853850"/>
            <a:ext cx="3842400" cy="29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212529"/>
                </a:solidFill>
                <a:highlight>
                  <a:srgbClr val="FFFFFF"/>
                </a:highlight>
                <a:latin typeface="PT Serif"/>
                <a:ea typeface="PT Serif"/>
                <a:cs typeface="PT Serif"/>
                <a:sym typeface="PT Serif"/>
              </a:rPr>
              <a:t>The Logstash event processing pipeline has three stages: inputs → filters → outputs. Inputs generate events, filters modify them, and outputs ship them elsewhere. Inputs and outputs support codecs that enable you to encode or decode the data as it enters or exits the pipeline without having to use a separate filter.</a:t>
            </a:r>
            <a:br>
              <a:rPr lang="tr">
                <a:solidFill>
                  <a:srgbClr val="212529"/>
                </a:solidFill>
                <a:highlight>
                  <a:srgbClr val="FFFFFF"/>
                </a:highlight>
                <a:latin typeface="PT Serif"/>
                <a:ea typeface="PT Serif"/>
                <a:cs typeface="PT Serif"/>
                <a:sym typeface="PT Serif"/>
              </a:rPr>
            </a:br>
            <a:endParaRPr>
              <a:solidFill>
                <a:srgbClr val="212529"/>
              </a:solidFill>
              <a:highlight>
                <a:srgbClr val="FFFFFF"/>
              </a:highlight>
              <a:latin typeface="PT Serif"/>
              <a:ea typeface="PT Serif"/>
              <a:cs typeface="PT Serif"/>
              <a:sym typeface="PT Serif"/>
            </a:endParaRPr>
          </a:p>
          <a:p>
            <a:pPr indent="0" lvl="0" marL="0" rtl="0" algn="l">
              <a:spcBef>
                <a:spcPts val="1600"/>
              </a:spcBef>
              <a:spcAft>
                <a:spcPts val="0"/>
              </a:spcAft>
              <a:buNone/>
            </a:pPr>
            <a:r>
              <a:rPr lang="tr">
                <a:solidFill>
                  <a:srgbClr val="212529"/>
                </a:solidFill>
                <a:highlight>
                  <a:srgbClr val="FFFFFF"/>
                </a:highlight>
                <a:latin typeface="PT Serif"/>
                <a:ea typeface="PT Serif"/>
                <a:cs typeface="PT Serif"/>
                <a:sym typeface="PT Serif"/>
              </a:rPr>
              <a:t>Input/Filter/Output plugins </a:t>
            </a:r>
            <a:r>
              <a:rPr lang="tr" u="sng">
                <a:solidFill>
                  <a:schemeClr val="hlink"/>
                </a:solidFill>
                <a:highlight>
                  <a:srgbClr val="FFFFFF"/>
                </a:highlight>
                <a:latin typeface="PT Serif"/>
                <a:ea typeface="PT Serif"/>
                <a:cs typeface="PT Serif"/>
                <a:sym typeface="PT Serif"/>
                <a:hlinkClick r:id="rId3"/>
              </a:rPr>
              <a:t>https://www.elastic.co/guide/en/logstash/current/input-plugins.html</a:t>
            </a:r>
            <a:br>
              <a:rPr lang="tr">
                <a:solidFill>
                  <a:srgbClr val="212529"/>
                </a:solidFill>
                <a:highlight>
                  <a:srgbClr val="FFFFFF"/>
                </a:highlight>
                <a:latin typeface="PT Serif"/>
                <a:ea typeface="PT Serif"/>
                <a:cs typeface="PT Serif"/>
                <a:sym typeface="PT Serif"/>
              </a:rPr>
            </a:br>
            <a:r>
              <a:rPr lang="tr">
                <a:solidFill>
                  <a:srgbClr val="212529"/>
                </a:solidFill>
                <a:highlight>
                  <a:srgbClr val="FFFFFF"/>
                </a:highlight>
                <a:latin typeface="PT Serif"/>
                <a:ea typeface="PT Serif"/>
                <a:cs typeface="PT Serif"/>
                <a:sym typeface="PT Serif"/>
              </a:rPr>
              <a:t>/filter-plugins.html</a:t>
            </a:r>
            <a:br>
              <a:rPr lang="tr">
                <a:solidFill>
                  <a:srgbClr val="212529"/>
                </a:solidFill>
                <a:highlight>
                  <a:srgbClr val="FFFFFF"/>
                </a:highlight>
                <a:latin typeface="PT Serif"/>
                <a:ea typeface="PT Serif"/>
                <a:cs typeface="PT Serif"/>
                <a:sym typeface="PT Serif"/>
              </a:rPr>
            </a:br>
            <a:r>
              <a:rPr lang="tr">
                <a:solidFill>
                  <a:srgbClr val="212529"/>
                </a:solidFill>
                <a:highlight>
                  <a:srgbClr val="FFFFFF"/>
                </a:highlight>
                <a:latin typeface="PT Serif"/>
                <a:ea typeface="PT Serif"/>
                <a:cs typeface="PT Serif"/>
                <a:sym typeface="PT Serif"/>
              </a:rPr>
              <a:t>/output-plugins.html</a:t>
            </a:r>
            <a:endParaRPr>
              <a:solidFill>
                <a:srgbClr val="212529"/>
              </a:solidFill>
              <a:highlight>
                <a:srgbClr val="FFFFFF"/>
              </a:highlight>
              <a:latin typeface="PT Serif"/>
              <a:ea typeface="PT Serif"/>
              <a:cs typeface="PT Serif"/>
              <a:sym typeface="PT Serif"/>
            </a:endParaRPr>
          </a:p>
          <a:p>
            <a:pPr indent="0" lvl="0" marL="0" rtl="0" algn="l">
              <a:spcBef>
                <a:spcPts val="1600"/>
              </a:spcBef>
              <a:spcAft>
                <a:spcPts val="1600"/>
              </a:spcAft>
              <a:buNone/>
            </a:pPr>
            <a:r>
              <a:t/>
            </a:r>
            <a:endParaRPr>
              <a:solidFill>
                <a:srgbClr val="212529"/>
              </a:solidFill>
              <a:highlight>
                <a:srgbClr val="FFFFFF"/>
              </a:highlight>
              <a:latin typeface="PT Serif"/>
              <a:ea typeface="PT Serif"/>
              <a:cs typeface="PT Serif"/>
              <a:sym typeface="PT Serif"/>
            </a:endParaRPr>
          </a:p>
        </p:txBody>
      </p:sp>
      <p:pic>
        <p:nvPicPr>
          <p:cNvPr id="112" name="Google Shape;112;p17"/>
          <p:cNvPicPr preferRelativeResize="0"/>
          <p:nvPr/>
        </p:nvPicPr>
        <p:blipFill>
          <a:blip r:embed="rId4">
            <a:alphaModFix/>
          </a:blip>
          <a:stretch>
            <a:fillRect/>
          </a:stretch>
        </p:blipFill>
        <p:spPr>
          <a:xfrm>
            <a:off x="4830125" y="812225"/>
            <a:ext cx="3588026" cy="4142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Role of KIBANA in ELK</a:t>
            </a:r>
            <a:endParaRPr/>
          </a:p>
        </p:txBody>
      </p:sp>
      <p:pic>
        <p:nvPicPr>
          <p:cNvPr id="118" name="Google Shape;118;p18"/>
          <p:cNvPicPr preferRelativeResize="0"/>
          <p:nvPr/>
        </p:nvPicPr>
        <p:blipFill>
          <a:blip r:embed="rId3">
            <a:alphaModFix/>
          </a:blip>
          <a:stretch>
            <a:fillRect/>
          </a:stretch>
        </p:blipFill>
        <p:spPr>
          <a:xfrm>
            <a:off x="152400" y="2006250"/>
            <a:ext cx="8839199" cy="24111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is Elasticsearch</a:t>
            </a:r>
            <a:endParaRPr/>
          </a:p>
        </p:txBody>
      </p:sp>
      <p:sp>
        <p:nvSpPr>
          <p:cNvPr id="124" name="Google Shape;124;p19"/>
          <p:cNvSpPr txBox="1"/>
          <p:nvPr>
            <p:ph idx="1" type="body"/>
          </p:nvPr>
        </p:nvSpPr>
        <p:spPr>
          <a:xfrm>
            <a:off x="729450" y="2078875"/>
            <a:ext cx="3281100" cy="27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is a distributed, open source search and analytics engine for all types of data, whether textual, numerical, geographic, structured and unstructured. Works with Restful services. It is easy to scale due to its architecture.</a:t>
            </a:r>
            <a:endParaRPr/>
          </a:p>
          <a:p>
            <a:pPr indent="0" lvl="0" marL="0" rtl="0" algn="l">
              <a:spcBef>
                <a:spcPts val="1600"/>
              </a:spcBef>
              <a:spcAft>
                <a:spcPts val="0"/>
              </a:spcAft>
              <a:buNone/>
            </a:pPr>
            <a:r>
              <a:rPr lang="tr"/>
              <a:t>In simple terms, it is a database that stores and manages document-based and semi-structured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4010550" y="2002350"/>
            <a:ext cx="4813576" cy="272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Why Elasticsearch is used</a:t>
            </a:r>
            <a:endParaRPr/>
          </a:p>
        </p:txBody>
      </p:sp>
      <p:sp>
        <p:nvSpPr>
          <p:cNvPr id="131" name="Google Shape;131;p20"/>
          <p:cNvSpPr txBox="1"/>
          <p:nvPr>
            <p:ph idx="1" type="body"/>
          </p:nvPr>
        </p:nvSpPr>
        <p:spPr>
          <a:xfrm>
            <a:off x="727650" y="1853850"/>
            <a:ext cx="7688700" cy="28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latin typeface="PT Serif"/>
                <a:ea typeface="PT Serif"/>
                <a:cs typeface="PT Serif"/>
                <a:sym typeface="PT Serif"/>
              </a:rPr>
              <a:t>Products that include e-commerce and search engines with large databases face problems, including the retrieval of product information that takes too long. This leads to poor user experience and therefore closes potential customers.</a:t>
            </a:r>
            <a:endParaRPr>
              <a:latin typeface="PT Serif"/>
              <a:ea typeface="PT Serif"/>
              <a:cs typeface="PT Serif"/>
              <a:sym typeface="PT Serif"/>
            </a:endParaRPr>
          </a:p>
          <a:p>
            <a:pPr indent="0" lvl="0" marL="0" rtl="0" algn="l">
              <a:spcBef>
                <a:spcPts val="1600"/>
              </a:spcBef>
              <a:spcAft>
                <a:spcPts val="0"/>
              </a:spcAft>
              <a:buNone/>
            </a:pPr>
            <a:r>
              <a:rPr lang="tr">
                <a:latin typeface="PT Serif"/>
                <a:ea typeface="PT Serif"/>
                <a:cs typeface="PT Serif"/>
                <a:sym typeface="PT Serif"/>
              </a:rPr>
              <a:t>Relational database runs relatively slow when it comes to very large data and fetching search results via database queries</a:t>
            </a:r>
            <a:endParaRPr>
              <a:latin typeface="PT Serif"/>
              <a:ea typeface="PT Serif"/>
              <a:cs typeface="PT Serif"/>
              <a:sym typeface="PT Serif"/>
            </a:endParaRPr>
          </a:p>
          <a:p>
            <a:pPr indent="0" lvl="0" marL="0" rtl="0" algn="l">
              <a:spcBef>
                <a:spcPts val="1600"/>
              </a:spcBef>
              <a:spcAft>
                <a:spcPts val="0"/>
              </a:spcAft>
              <a:buNone/>
            </a:pPr>
            <a:r>
              <a:rPr lang="tr">
                <a:solidFill>
                  <a:srgbClr val="292929"/>
                </a:solidFill>
                <a:highlight>
                  <a:srgbClr val="FFFFFF"/>
                </a:highlight>
                <a:latin typeface="PT Serif"/>
                <a:ea typeface="PT Serif"/>
                <a:cs typeface="PT Serif"/>
                <a:sym typeface="PT Serif"/>
              </a:rPr>
              <a:t>If we need to search for text between large blocks of data, then Elasticsearch may be the right choice for us. It is usually a faster solution than Hadoop / Spark / Flink etc.</a:t>
            </a:r>
            <a:endParaRPr>
              <a:latin typeface="PT Serif"/>
              <a:ea typeface="PT Serif"/>
              <a:cs typeface="PT Serif"/>
              <a:sym typeface="PT Serif"/>
            </a:endParaRPr>
          </a:p>
          <a:p>
            <a:pPr indent="0" lvl="0" marL="0" rtl="0" algn="l">
              <a:spcBef>
                <a:spcPts val="1600"/>
              </a:spcBef>
              <a:spcAft>
                <a:spcPts val="0"/>
              </a:spcAft>
              <a:buNone/>
            </a:pPr>
            <a:r>
              <a:t/>
            </a:r>
            <a:endParaRPr>
              <a:solidFill>
                <a:srgbClr val="292929"/>
              </a:solidFill>
              <a:highlight>
                <a:srgbClr val="FFFFFF"/>
              </a:highlight>
              <a:latin typeface="PT Serif"/>
              <a:ea typeface="PT Serif"/>
              <a:cs typeface="PT Serif"/>
              <a:sym typeface="PT Serif"/>
            </a:endParaRPr>
          </a:p>
          <a:p>
            <a:pPr indent="0" lvl="0" marL="0" rtl="0" algn="l">
              <a:spcBef>
                <a:spcPts val="1600"/>
              </a:spcBef>
              <a:spcAft>
                <a:spcPts val="1600"/>
              </a:spcAft>
              <a:buNone/>
            </a:pPr>
            <a:r>
              <a:t/>
            </a:r>
            <a:endParaRPr>
              <a:latin typeface="PT Serif"/>
              <a:ea typeface="PT Serif"/>
              <a:cs typeface="PT Serif"/>
              <a:sym typeface="PT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Elasticsearch is used for?</a:t>
            </a:r>
            <a:endParaRPr/>
          </a:p>
        </p:txBody>
      </p:sp>
      <p:sp>
        <p:nvSpPr>
          <p:cNvPr id="137" name="Google Shape;137;p21"/>
          <p:cNvSpPr txBox="1"/>
          <p:nvPr>
            <p:ph idx="1" type="body"/>
          </p:nvPr>
        </p:nvSpPr>
        <p:spPr>
          <a:xfrm>
            <a:off x="729450" y="2078875"/>
            <a:ext cx="7688700" cy="259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Application search</a:t>
            </a:r>
            <a:endParaRPr/>
          </a:p>
          <a:p>
            <a:pPr indent="-311150" lvl="0" marL="457200" rtl="0" algn="l">
              <a:spcBef>
                <a:spcPts val="0"/>
              </a:spcBef>
              <a:spcAft>
                <a:spcPts val="0"/>
              </a:spcAft>
              <a:buSzPts val="1300"/>
              <a:buChar char="●"/>
            </a:pPr>
            <a:r>
              <a:rPr lang="tr"/>
              <a:t>Website search</a:t>
            </a:r>
            <a:endParaRPr/>
          </a:p>
          <a:p>
            <a:pPr indent="-311150" lvl="0" marL="457200" rtl="0" algn="l">
              <a:spcBef>
                <a:spcPts val="0"/>
              </a:spcBef>
              <a:spcAft>
                <a:spcPts val="0"/>
              </a:spcAft>
              <a:buSzPts val="1300"/>
              <a:buChar char="●"/>
            </a:pPr>
            <a:r>
              <a:rPr lang="tr"/>
              <a:t>Logging and log analytics</a:t>
            </a:r>
            <a:endParaRPr/>
          </a:p>
          <a:p>
            <a:pPr indent="-311150" lvl="0" marL="457200" rtl="0" algn="l">
              <a:spcBef>
                <a:spcPts val="0"/>
              </a:spcBef>
              <a:spcAft>
                <a:spcPts val="0"/>
              </a:spcAft>
              <a:buSzPts val="1300"/>
              <a:buChar char="●"/>
            </a:pPr>
            <a:r>
              <a:rPr lang="tr"/>
              <a:t>Geospatial data analysis and visualization</a:t>
            </a:r>
            <a:endParaRPr/>
          </a:p>
          <a:p>
            <a:pPr indent="-311150" lvl="0" marL="457200" rtl="0" algn="l">
              <a:spcBef>
                <a:spcPts val="0"/>
              </a:spcBef>
              <a:spcAft>
                <a:spcPts val="0"/>
              </a:spcAft>
              <a:buSzPts val="1300"/>
              <a:buChar char="●"/>
            </a:pPr>
            <a:r>
              <a:rPr lang="tr"/>
              <a:t>Business analytics</a:t>
            </a:r>
            <a:endParaRPr/>
          </a:p>
          <a:p>
            <a:pPr indent="-311150" lvl="0" marL="457200" rtl="0" algn="l">
              <a:spcBef>
                <a:spcPts val="0"/>
              </a:spcBef>
              <a:spcAft>
                <a:spcPts val="0"/>
              </a:spcAft>
              <a:buSzPts val="1300"/>
              <a:buChar char="●"/>
            </a:pPr>
            <a:r>
              <a:rPr lang="tr"/>
              <a:t>Much more….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