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57" r:id="rId7"/>
    <p:sldId id="264" r:id="rId8"/>
    <p:sldId id="265" r:id="rId9"/>
    <p:sldId id="267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Эльдар" initials="Э" lastIdx="1" clrIdx="0">
    <p:extLst>
      <p:ext uri="{19B8F6BF-5375-455C-9EA6-DF929625EA0E}">
        <p15:presenceInfo xmlns:p15="http://schemas.microsoft.com/office/powerpoint/2012/main" userId="Эльда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DEE9C2-4C20-4154-8288-747D91AEA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AA874B-239B-4E93-B5FD-70738932C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80DE5E-D6E9-450C-A941-BDD0AB27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DBDA-B20B-4656-B621-0D965CABFECB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77AC3F-F0AE-4C17-BB52-A02353AF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6550CC-C50C-4992-859B-F17A70E1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B49D-0B0C-49DE-BCAA-170E372FD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97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0A6F90-0CA5-4EEE-9C09-2FF47A43F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6916F4-2B88-4090-9611-5E596365D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DD4860-93B7-48D0-82BA-72F6FCAE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DBDA-B20B-4656-B621-0D965CABFECB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F52AEF-1342-41C3-BF3B-2435ADB7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5F40CA-AC7F-444D-91BC-EB0C4A67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B49D-0B0C-49DE-BCAA-170E372FD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48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53278A3-777B-4896-AF60-3F2CCAF7F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DEDB70-422E-4BC9-9BAA-D20F9373E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F8C859-52DA-412A-82E2-985EA725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DBDA-B20B-4656-B621-0D965CABFECB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CE3A44-0FFF-49CE-84F5-6FBCF4A1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6B65E9-7C8B-47E7-A0B4-46E08C8E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B49D-0B0C-49DE-BCAA-170E372FD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51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C05B2-766D-4C36-8211-3DD7EBEB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CCE8A0-FFC5-4163-994E-ECFE27B60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7F304F-FDD6-4101-B048-968CB481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DBDA-B20B-4656-B621-0D965CABFECB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611739-CC4D-4481-AC5D-3BF1FEA0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E1F795-8FFB-4998-91D9-3E9E872EE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B49D-0B0C-49DE-BCAA-170E372FD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93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7D7C26-2EDD-4CCD-A8F7-DABBF03D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EE694C-6C18-4011-B97F-8C12051A5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9E76A9-5200-4D10-9F74-A176045D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DBDA-B20B-4656-B621-0D965CABFECB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9D283B-5ADC-4ECE-9D64-0CCCFF71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320B08-7990-40E7-917E-524F94FB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B49D-0B0C-49DE-BCAA-170E372FD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7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FDD32-8E9E-47AE-8A9E-9ACFA859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8A4565-AEA3-41AD-86C6-1918F590B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018CE3-DB10-40F7-95E2-51702AD3F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252EBF-8830-4858-9B49-71E0E1E14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DBDA-B20B-4656-B621-0D965CABFECB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BEEC38-9E85-42CC-B014-2213C0944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A12DF7-9429-4A5D-8920-F7CE0BBF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B49D-0B0C-49DE-BCAA-170E372FD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61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192084-4D5D-4700-8662-53F311A7C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0F837D-970B-40D9-8041-08C820231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43F043-D3EE-47CE-8F34-FD0BEB7FB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5E55BE-61A7-4299-8415-2D02B96EB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0B08872-2694-4FCC-A167-570C9A848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FF20C8D-D08C-4862-AAFE-17848DBE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DBDA-B20B-4656-B621-0D965CABFECB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5D2692-B62F-4D00-AB11-26466FCA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28BED64-47D4-45CB-858E-94980577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B49D-0B0C-49DE-BCAA-170E372FD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34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01066-C0EB-4286-B7A3-AE09760C5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6F92A55-D9EE-47D5-9532-085B6436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DBDA-B20B-4656-B621-0D965CABFECB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C43957-1DE6-435C-BAB8-28A519E3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64F3CB3-49A1-468D-8FF2-098008DA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B49D-0B0C-49DE-BCAA-170E372FD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52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BC70F82-6109-4224-ABBE-9845DC81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DBDA-B20B-4656-B621-0D965CABFECB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660319-DD6F-4078-BB3E-D5F7C4B9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84A3DE-C522-4761-98E9-27EDBCA5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B49D-0B0C-49DE-BCAA-170E372FD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26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3D47D-71C2-4BB3-A381-A2E5D814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5F79DD-BA69-482F-B74D-637A0FDC1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027D3E-730D-4043-9D9C-E29AC7177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8BCC7D-BD90-4A9F-997A-15FCD3B6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DBDA-B20B-4656-B621-0D965CABFECB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DDDEED-6C01-48FE-8493-0972A7E0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664C1F-A060-4DAB-A758-A722B6D7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B49D-0B0C-49DE-BCAA-170E372FD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19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69A81-C6AC-45AF-808D-312BDB51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35290E-C779-434C-98E3-9024D6F2C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93E392-83F3-4908-978E-9BBA4E98B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8877B0-F5A6-4EB0-9CA1-88730512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DBDA-B20B-4656-B621-0D965CABFECB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4BED38-8047-47A4-BEE1-10A88061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E40FDB-FC2B-4845-9E4C-D7DC500F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B49D-0B0C-49DE-BCAA-170E372FD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39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49518-35AB-48F5-8CDB-824D5133B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FFEB20-1926-4DF2-A574-19D8F5A2A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F1BF0B-E65E-427D-8BC5-EF4E19776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3DBDA-B20B-4656-B621-0D965CABFECB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534E0-DAC2-470C-A3EB-21D67BE80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306D2C-7BD7-4D53-8DCC-CA130CB7B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DB49D-0B0C-49DE-BCAA-170E372FD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77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1up/semesterWorkFirst_TimSort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E38BA5-5BA0-4C85-A77B-B1C9C8F208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TimSort </a:t>
            </a:r>
            <a:r>
              <a:rPr lang="ru-RU" dirty="0"/>
              <a:t> и полное доверие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A5E90F-7A43-4DD4-9BE4-142936103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0429" y="6116638"/>
            <a:ext cx="2231571" cy="74136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Основано на реальных событиях</a:t>
            </a:r>
          </a:p>
        </p:txBody>
      </p:sp>
    </p:spTree>
    <p:extLst>
      <p:ext uri="{BB962C8B-B14F-4D97-AF65-F5344CB8AC3E}">
        <p14:creationId xmlns:p14="http://schemas.microsoft.com/office/powerpoint/2010/main" val="4041986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2A720-71B6-4114-ADA0-46305ED9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Временная сложность – </a:t>
            </a:r>
            <a:r>
              <a:rPr lang="en-US" b="1" dirty="0"/>
              <a:t>O(n log n)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BD53E9-CF3E-489C-A869-D12CBE545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выяснили, что при слиянии, длинна образовавшегося слитого массива увеличивается в ≈2раза. Таким образом получаем, что каждый </a:t>
            </a:r>
            <a:r>
              <a:rPr lang="ru-RU" dirty="0" err="1"/>
              <a:t>подмассив</a:t>
            </a:r>
            <a:r>
              <a:rPr lang="ru-RU" dirty="0"/>
              <a:t> </a:t>
            </a:r>
            <a:r>
              <a:rPr lang="ru-RU" dirty="0" err="1"/>
              <a:t>run</a:t>
            </a:r>
            <a:r>
              <a:rPr lang="ru-RU" dirty="0"/>
              <a:t>[i] может участвовать в не более O(</a:t>
            </a:r>
            <a:r>
              <a:rPr lang="ru-RU" dirty="0" err="1"/>
              <a:t>log</a:t>
            </a:r>
            <a:r>
              <a:rPr lang="ru-RU" dirty="0"/>
              <a:t> n) операций слияния, а значит и каждый элемент будет задействован в сравнениях не более O(</a:t>
            </a:r>
            <a:r>
              <a:rPr lang="ru-RU" dirty="0" err="1"/>
              <a:t>log</a:t>
            </a:r>
            <a:r>
              <a:rPr lang="ru-RU" dirty="0"/>
              <a:t> n) раз. Элементов n, откуда получаем оценку в </a:t>
            </a:r>
            <a:r>
              <a:rPr lang="ru-RU" b="1" dirty="0"/>
              <a:t>O(n </a:t>
            </a:r>
            <a:r>
              <a:rPr lang="ru-RU" b="1" dirty="0" err="1"/>
              <a:t>log</a:t>
            </a:r>
            <a:r>
              <a:rPr lang="ru-RU" b="1" dirty="0"/>
              <a:t> n).</a:t>
            </a:r>
          </a:p>
        </p:txBody>
      </p:sp>
    </p:spTree>
    <p:extLst>
      <p:ext uri="{BB962C8B-B14F-4D97-AF65-F5344CB8AC3E}">
        <p14:creationId xmlns:p14="http://schemas.microsoft.com/office/powerpoint/2010/main" val="2474267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D8640-7DF8-49C7-A29F-B21A2136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CAC057-C783-4CD0-8FFD-C71E62EBA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1024" cy="2764304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Благодаря генератору, мы получаем 100 тестовых входных данных размерами от 100 до 10 000 элементов.</a:t>
            </a:r>
          </a:p>
          <a:p>
            <a:r>
              <a:rPr lang="ru-RU" sz="2400" dirty="0"/>
              <a:t>На графике мы видим время работы программы в микросекундах в зависимости от количества входных данных.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8D075D-F9AD-431C-B6A0-9DFE7DF39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988" y="1825625"/>
            <a:ext cx="6732495" cy="405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60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AF8FB-CBAB-46DA-8FB3-250920C2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AB5152-4352-492E-BCB4-F9D10718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Исходя из проделанной работы мы можем сказать, что алгоритм сортировки </a:t>
            </a:r>
            <a:r>
              <a:rPr lang="en-US" dirty="0" err="1"/>
              <a:t>TimSort</a:t>
            </a:r>
            <a:r>
              <a:rPr lang="ru-RU" dirty="0"/>
              <a:t>, действительно, подходит для реальных данных, где мы зачастую имеем упорядоченные </a:t>
            </a:r>
            <a:r>
              <a:rPr lang="ru-RU" dirty="0" err="1"/>
              <a:t>подмассивы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sz="6000" dirty="0">
                <a:hlinkClick r:id="rId2"/>
              </a:rPr>
              <a:t>Репозиторий с кодом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4902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5C04C0-2BE6-4A1E-9B97-403CCCD4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Немного истории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67B033-B20B-4E63-A6B9-6C2DAC0DC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Изобретен в 2002 году Тимом Петерсом</a:t>
            </a:r>
          </a:p>
          <a:p>
            <a:r>
              <a:rPr lang="ru-RU" dirty="0"/>
              <a:t>Стандартный алгоритм сортировки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dirty="0"/>
              <a:t>OpenJDK 7</a:t>
            </a:r>
          </a:p>
          <a:p>
            <a:pPr marL="0" indent="0">
              <a:buNone/>
            </a:pPr>
            <a:r>
              <a:rPr lang="en-US" dirty="0"/>
              <a:t>Android JDK 7.1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171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28053-3157-40C4-A145-3630E3D8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Основной принцип работы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EBB274-50D8-4B05-B95F-B4F5F8B2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TimSort </a:t>
            </a:r>
            <a:r>
              <a:rPr lang="ru-RU" dirty="0"/>
              <a:t>делит входной массив на подмассивы</a:t>
            </a:r>
          </a:p>
          <a:p>
            <a:r>
              <a:rPr lang="ru-RU" dirty="0"/>
              <a:t>Сортирует подмассивы </a:t>
            </a:r>
            <a:r>
              <a:rPr lang="en-US" dirty="0"/>
              <a:t>“</a:t>
            </a:r>
            <a:r>
              <a:rPr lang="ru-RU" dirty="0"/>
              <a:t>вставками</a:t>
            </a:r>
            <a:r>
              <a:rPr lang="en-US" dirty="0"/>
              <a:t>”</a:t>
            </a:r>
            <a:endParaRPr lang="ru-RU" dirty="0"/>
          </a:p>
          <a:p>
            <a:r>
              <a:rPr lang="ru-RU" dirty="0"/>
              <a:t>Объединяет их попарно сортировкой слиянием </a:t>
            </a:r>
          </a:p>
          <a:p>
            <a:r>
              <a:rPr lang="ru-RU" dirty="0"/>
              <a:t>Возвращает отсортированный массив</a:t>
            </a:r>
          </a:p>
          <a:p>
            <a:pPr marL="0" indent="0">
              <a:buNone/>
            </a:pPr>
            <a:r>
              <a:rPr lang="ru-RU" dirty="0"/>
              <a:t>Алгоритм построен на той идее, что в реальном мире сортируемые массивы данных часто содержат в себе упорядоченные подмассивы, алгоритм, в свою очередь, разбивает массив на данные подмассивы(будем называть их </a:t>
            </a:r>
            <a:r>
              <a:rPr lang="en-US" dirty="0"/>
              <a:t>RUN’</a:t>
            </a:r>
            <a:r>
              <a:rPr lang="ru-RU" dirty="0" err="1"/>
              <a:t>ами</a:t>
            </a:r>
            <a:r>
              <a:rPr lang="ru-RU" dirty="0"/>
              <a:t>) и уже их сортирует </a:t>
            </a:r>
            <a:r>
              <a:rPr lang="en-US" dirty="0"/>
              <a:t>“</a:t>
            </a:r>
            <a:r>
              <a:rPr lang="ru-RU" dirty="0"/>
              <a:t>вставками</a:t>
            </a:r>
            <a:r>
              <a:rPr lang="en-US" dirty="0"/>
              <a:t>”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587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D992A-E598-4857-B2AE-420558A0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pPr algn="ctr">
              <a:lnSpc>
                <a:spcPct val="100000"/>
              </a:lnSpc>
            </a:pPr>
            <a:r>
              <a:rPr lang="en-US" dirty="0"/>
              <a:t>MINRUN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DC37E2-08B8-441E-AFE4-408D788D4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MINRUN – </a:t>
            </a:r>
            <a:r>
              <a:rPr lang="ru-RU" dirty="0"/>
              <a:t>минимальная длина будущих подмассивов</a:t>
            </a:r>
          </a:p>
          <a:p>
            <a:r>
              <a:rPr lang="ru-RU" dirty="0"/>
              <a:t>Она не должна быть слишком большой. Причина – в дальнейшем к </a:t>
            </a:r>
            <a:r>
              <a:rPr lang="ru-RU" dirty="0" err="1"/>
              <a:t>подмассиву</a:t>
            </a:r>
            <a:r>
              <a:rPr lang="ru-RU" dirty="0"/>
              <a:t> будет применена сортировка вставками, а она работает более эффективно на маленьких массивах.</a:t>
            </a:r>
          </a:p>
          <a:p>
            <a:r>
              <a:rPr lang="ru-RU" dirty="0"/>
              <a:t>Она не должна быть слишком маленькой. Причина – возрастает количество подмассивов, следовательно, больше сортировок слиянием в дальнейшем.</a:t>
            </a:r>
          </a:p>
          <a:p>
            <a:r>
              <a:rPr lang="ru-RU" dirty="0"/>
              <a:t>Итак, Тим, опытным(ЭКСПЕРИМЕНТАЛЬНЫМ) путем выяснил, что оптимальная величина количества подмассивов (</a:t>
            </a:r>
            <a:r>
              <a:rPr lang="en-US" dirty="0"/>
              <a:t>N / MINRUN</a:t>
            </a:r>
            <a:r>
              <a:rPr lang="ru-RU" dirty="0"/>
              <a:t>) – степень двойки или близкая к ней величина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918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4EEE3-1B69-4523-ABE4-0E031278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</a:t>
            </a:r>
            <a:r>
              <a:rPr lang="ru-RU" dirty="0"/>
              <a:t>Вычисление </a:t>
            </a:r>
            <a:r>
              <a:rPr lang="en-US" dirty="0"/>
              <a:t>MINRUN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F9081A-0255-4BF0-A78B-1507C6264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Наиболее эффективно использовать значения </a:t>
            </a:r>
            <a:r>
              <a:rPr lang="en-US" dirty="0"/>
              <a:t>[</a:t>
            </a:r>
            <a:r>
              <a:rPr lang="ru-RU" dirty="0"/>
              <a:t>32</a:t>
            </a:r>
            <a:r>
              <a:rPr lang="en-US" dirty="0"/>
              <a:t>;</a:t>
            </a:r>
            <a:r>
              <a:rPr lang="ru-RU" dirty="0"/>
              <a:t> 65), исключение – если </a:t>
            </a:r>
            <a:r>
              <a:rPr lang="en-US" dirty="0"/>
              <a:t>N &lt; 64, </a:t>
            </a:r>
            <a:r>
              <a:rPr lang="ru-RU" dirty="0"/>
              <a:t>тогда </a:t>
            </a:r>
            <a:r>
              <a:rPr lang="en-US" dirty="0"/>
              <a:t>TimSort </a:t>
            </a:r>
            <a:r>
              <a:rPr lang="ru-RU" dirty="0"/>
              <a:t>превращается в сортировку вставками.</a:t>
            </a:r>
          </a:p>
          <a:p>
            <a:r>
              <a:rPr lang="ru-RU" dirty="0"/>
              <a:t>Алгоритм нахождение точного числа простой</a:t>
            </a:r>
            <a:r>
              <a:rPr lang="en-US" dirty="0"/>
              <a:t>:</a:t>
            </a:r>
            <a:r>
              <a:rPr lang="ru-RU" dirty="0"/>
              <a:t> берутся первый 6 бит из двоичного представления числа </a:t>
            </a:r>
            <a:r>
              <a:rPr lang="en-US" dirty="0"/>
              <a:t>N </a:t>
            </a:r>
            <a:r>
              <a:rPr lang="ru-RU" dirty="0"/>
              <a:t>и добавляется единица, если в оставшихся младших битах есть хотя бы один ненулевой. </a:t>
            </a:r>
          </a:p>
        </p:txBody>
      </p:sp>
    </p:spTree>
    <p:extLst>
      <p:ext uri="{BB962C8B-B14F-4D97-AF65-F5344CB8AC3E}">
        <p14:creationId xmlns:p14="http://schemas.microsoft.com/office/powerpoint/2010/main" val="27925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D1F75-AB50-4446-86FB-01075F0A6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Сортировка вставками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451439-BFC6-4DEB-825C-C1E6CB477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78671" cy="1859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0" i="0" dirty="0">
                <a:solidFill>
                  <a:srgbClr val="111111"/>
                </a:solidFill>
                <a:effectLst/>
                <a:latin typeface="-apple-system"/>
              </a:rPr>
              <a:t>Основной цикл алгоритма начинается не с 0-го элемента а с 1-го, потому что элемент до 1-го элемента будет нашей отсортированной последовательностью (помним что массив состоящий из одного элемента является отсортированным). </a:t>
            </a: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9898F9-7166-4DAB-8960-D4DB7D742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284" y="3550024"/>
            <a:ext cx="9743432" cy="282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0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E0AAAC-DF68-4E42-92F7-3B0A1002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Разделение исходного массива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42298E-994F-4158-8A57-AC03B506E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3400" b="1" dirty="0"/>
              <a:t>Шаг 0. </a:t>
            </a:r>
            <a:r>
              <a:rPr lang="ru-RU" dirty="0"/>
              <a:t>Указатель текущего элемента ставится в начало входного массива.</a:t>
            </a:r>
          </a:p>
          <a:p>
            <a:pPr marL="0" indent="0">
              <a:buNone/>
            </a:pPr>
            <a:r>
              <a:rPr lang="ru-RU" sz="3400" b="1" dirty="0"/>
              <a:t>Шаг 1. </a:t>
            </a:r>
            <a:r>
              <a:rPr lang="ru-RU" dirty="0"/>
              <a:t>Начиная с текущего элемента, идет поиск во входном массиве упорядоченного </a:t>
            </a:r>
            <a:r>
              <a:rPr lang="ru-RU" dirty="0" err="1"/>
              <a:t>подмассива</a:t>
            </a:r>
            <a:r>
              <a:rPr lang="ru-RU" dirty="0"/>
              <a:t> </a:t>
            </a:r>
            <a:r>
              <a:rPr lang="en-US" dirty="0"/>
              <a:t>RUN</a:t>
            </a:r>
            <a:r>
              <a:rPr lang="ru-RU" dirty="0"/>
              <a:t>. По определению, в</a:t>
            </a:r>
            <a:r>
              <a:rPr lang="en-US" dirty="0"/>
              <a:t> </a:t>
            </a:r>
            <a:r>
              <a:rPr lang="ru-RU" dirty="0"/>
              <a:t>него однозначно войдет текущий элемент и следующий за ним. Если получившийся </a:t>
            </a:r>
            <a:r>
              <a:rPr lang="ru-RU" dirty="0" err="1"/>
              <a:t>подмассив</a:t>
            </a:r>
            <a:r>
              <a:rPr lang="ru-RU" dirty="0"/>
              <a:t> упорядочен по убыванию, то после вычисления </a:t>
            </a:r>
            <a:r>
              <a:rPr lang="en-US" dirty="0"/>
              <a:t>RUN</a:t>
            </a:r>
            <a:r>
              <a:rPr lang="ru-RU" dirty="0"/>
              <a:t> для текущего массива элементы переставляются так, чтобы они шли по возрастанию.</a:t>
            </a:r>
          </a:p>
          <a:p>
            <a:pPr marL="0" indent="0">
              <a:buNone/>
            </a:pPr>
            <a:r>
              <a:rPr lang="ru-RU" sz="3400" b="1" dirty="0"/>
              <a:t>Шаг 2. </a:t>
            </a:r>
            <a:r>
              <a:rPr lang="ru-RU" dirty="0"/>
              <a:t>Если размер текущего </a:t>
            </a:r>
            <a:r>
              <a:rPr lang="en-US" dirty="0"/>
              <a:t>RUN</a:t>
            </a:r>
            <a:r>
              <a:rPr lang="ru-RU" dirty="0"/>
              <a:t> меньше </a:t>
            </a:r>
            <a:r>
              <a:rPr lang="en-US" dirty="0"/>
              <a:t>MINRUN</a:t>
            </a:r>
            <a:r>
              <a:rPr lang="ru-RU" dirty="0"/>
              <a:t>, тогда выбираются следующие за найденным </a:t>
            </a:r>
            <a:r>
              <a:rPr lang="ru-RU" dirty="0" err="1"/>
              <a:t>подмассивом</a:t>
            </a:r>
            <a:r>
              <a:rPr lang="ru-RU" dirty="0"/>
              <a:t> </a:t>
            </a:r>
            <a:r>
              <a:rPr lang="en-US" dirty="0"/>
              <a:t>RUN</a:t>
            </a:r>
            <a:r>
              <a:rPr lang="ru-RU" dirty="0"/>
              <a:t> элементы в количестве </a:t>
            </a:r>
            <a:r>
              <a:rPr lang="en-US" dirty="0"/>
              <a:t>MINRUN</a:t>
            </a:r>
            <a:r>
              <a:rPr lang="ru-RU" dirty="0"/>
              <a:t>−</a:t>
            </a:r>
            <a:r>
              <a:rPr lang="ru-RU" dirty="0" err="1"/>
              <a:t>size</a:t>
            </a:r>
            <a:r>
              <a:rPr lang="ru-RU" dirty="0"/>
              <a:t>(</a:t>
            </a:r>
            <a:r>
              <a:rPr lang="en-US" dirty="0"/>
              <a:t>RUN</a:t>
            </a:r>
            <a:r>
              <a:rPr lang="ru-RU" dirty="0"/>
              <a:t>). Таким образом, на выходе будет получен </a:t>
            </a:r>
            <a:r>
              <a:rPr lang="ru-RU" dirty="0" err="1"/>
              <a:t>подмассив</a:t>
            </a:r>
            <a:r>
              <a:rPr lang="ru-RU" dirty="0"/>
              <a:t> размером большим или равным </a:t>
            </a:r>
            <a:r>
              <a:rPr lang="en-US" dirty="0"/>
              <a:t>MINRUN</a:t>
            </a:r>
            <a:r>
              <a:rPr lang="ru-RU" dirty="0"/>
              <a:t>, часть которого (в лучшем случае — он весь) упорядочена.</a:t>
            </a:r>
          </a:p>
          <a:p>
            <a:pPr marL="0" indent="0">
              <a:buNone/>
            </a:pPr>
            <a:r>
              <a:rPr lang="ru-RU" sz="3400" b="1" dirty="0"/>
              <a:t>Шаг 3. </a:t>
            </a:r>
            <a:r>
              <a:rPr lang="ru-RU" dirty="0"/>
              <a:t>К данному </a:t>
            </a:r>
            <a:r>
              <a:rPr lang="ru-RU" dirty="0" err="1"/>
              <a:t>подмассиву</a:t>
            </a:r>
            <a:r>
              <a:rPr lang="ru-RU" dirty="0"/>
              <a:t> применяем сортировку вставками. Так как размер </a:t>
            </a:r>
            <a:r>
              <a:rPr lang="ru-RU" dirty="0" err="1"/>
              <a:t>подмассива</a:t>
            </a:r>
            <a:r>
              <a:rPr lang="ru-RU" dirty="0"/>
              <a:t> невелик и часть его уже упорядочена — сортировка работает эффективно.</a:t>
            </a:r>
          </a:p>
          <a:p>
            <a:pPr marL="0" indent="0">
              <a:buNone/>
            </a:pPr>
            <a:r>
              <a:rPr lang="ru-RU" sz="3400" b="1" dirty="0"/>
              <a:t>Шаг 4. </a:t>
            </a:r>
            <a:r>
              <a:rPr lang="ru-RU" dirty="0"/>
              <a:t>Указатель текущего элемента ставится на следующий за </a:t>
            </a:r>
            <a:r>
              <a:rPr lang="ru-RU" dirty="0" err="1"/>
              <a:t>подмассивом</a:t>
            </a:r>
            <a:r>
              <a:rPr lang="ru-RU" dirty="0"/>
              <a:t> элемент.</a:t>
            </a:r>
          </a:p>
          <a:p>
            <a:pPr marL="0" indent="0">
              <a:buNone/>
            </a:pPr>
            <a:r>
              <a:rPr lang="ru-RU" sz="3400" b="1" dirty="0"/>
              <a:t>Шаг 5. </a:t>
            </a:r>
            <a:r>
              <a:rPr lang="ru-RU" dirty="0"/>
              <a:t>Если конец входного массива не достигнут — переход к шагу 1.</a:t>
            </a:r>
          </a:p>
        </p:txBody>
      </p:sp>
    </p:spTree>
    <p:extLst>
      <p:ext uri="{BB962C8B-B14F-4D97-AF65-F5344CB8AC3E}">
        <p14:creationId xmlns:p14="http://schemas.microsoft.com/office/powerpoint/2010/main" val="939320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F67D0E-7ABB-4443-8DB6-280A60EF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Слияние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DB975A-550B-4AE1-A4D2-2C2A349E4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138647" cy="5025839"/>
          </a:xfrm>
        </p:spPr>
        <p:txBody>
          <a:bodyPr>
            <a:noAutofit/>
          </a:bodyPr>
          <a:lstStyle/>
          <a:p>
            <a:r>
              <a:rPr lang="ru-RU" sz="1800" dirty="0"/>
              <a:t>Нужно объединить полученные </a:t>
            </a:r>
            <a:r>
              <a:rPr lang="ru-RU" sz="1800" dirty="0" err="1"/>
              <a:t>подмассивы</a:t>
            </a:r>
            <a:r>
              <a:rPr lang="ru-RU" sz="1800" dirty="0"/>
              <a:t> для получения результирующего упорядоченного массива. Для достижения эффективности, нужно объединять </a:t>
            </a:r>
            <a:r>
              <a:rPr lang="ru-RU" sz="1800" dirty="0" err="1"/>
              <a:t>подмассивы</a:t>
            </a:r>
            <a:r>
              <a:rPr lang="ru-RU" sz="1800" dirty="0"/>
              <a:t> примерно равного размера и </a:t>
            </a:r>
            <a:r>
              <a:rPr lang="ru-RU" sz="1800" dirty="0" err="1"/>
              <a:t>cохранять</a:t>
            </a:r>
            <a:r>
              <a:rPr lang="ru-RU" sz="1800" dirty="0"/>
              <a:t> стабильность алгоритма.</a:t>
            </a:r>
          </a:p>
          <a:p>
            <a:r>
              <a:rPr lang="ru-RU" sz="1800" dirty="0"/>
              <a:t>Начало.</a:t>
            </a:r>
          </a:p>
          <a:p>
            <a:r>
              <a:rPr lang="ru-RU" sz="1800" b="1" dirty="0"/>
              <a:t>Шаг 0. </a:t>
            </a:r>
            <a:r>
              <a:rPr lang="ru-RU" sz="1800" dirty="0"/>
              <a:t>Создается пустой стек пар &lt; индекс начала </a:t>
            </a:r>
            <a:r>
              <a:rPr lang="ru-RU" sz="1800" dirty="0" err="1"/>
              <a:t>подмассива</a:t>
            </a:r>
            <a:r>
              <a:rPr lang="ru-RU" sz="1800" dirty="0"/>
              <a:t>, размер </a:t>
            </a:r>
            <a:r>
              <a:rPr lang="ru-RU" sz="1800" dirty="0" err="1"/>
              <a:t>подмассива</a:t>
            </a:r>
            <a:r>
              <a:rPr lang="ru-RU" sz="1800" dirty="0"/>
              <a:t> &gt;.</a:t>
            </a:r>
          </a:p>
          <a:p>
            <a:r>
              <a:rPr lang="ru-RU" sz="1800" b="1" dirty="0"/>
              <a:t>Шаг 1. </a:t>
            </a:r>
            <a:r>
              <a:rPr lang="ru-RU" sz="1800" dirty="0"/>
              <a:t>Берется первый упорядоченный </a:t>
            </a:r>
            <a:r>
              <a:rPr lang="ru-RU" sz="1800" dirty="0" err="1"/>
              <a:t>подмассив</a:t>
            </a:r>
            <a:r>
              <a:rPr lang="ru-RU" sz="1800" dirty="0"/>
              <a:t>.</a:t>
            </a:r>
          </a:p>
          <a:p>
            <a:r>
              <a:rPr lang="ru-RU" sz="1800" b="1" dirty="0"/>
              <a:t>Шаг 2. </a:t>
            </a:r>
            <a:r>
              <a:rPr lang="ru-RU" sz="1800" dirty="0"/>
              <a:t>Добавляется в стек пара данных &lt; индекс начала текущего </a:t>
            </a:r>
            <a:r>
              <a:rPr lang="ru-RU" sz="1800" dirty="0" err="1"/>
              <a:t>подмассива</a:t>
            </a:r>
            <a:r>
              <a:rPr lang="ru-RU" sz="1800" dirty="0"/>
              <a:t>, его размер &gt;.</a:t>
            </a:r>
          </a:p>
          <a:p>
            <a:r>
              <a:rPr lang="ru-RU" sz="1800" b="1" dirty="0"/>
              <a:t>Шаг 3. </a:t>
            </a:r>
            <a:r>
              <a:rPr lang="ru-RU" sz="1800" dirty="0"/>
              <a:t>Пусть X,Y,Z — длины верхних трех интервалов, которые лежат в стеке. Причем X — это последний элемент стека (если интервалов меньше трёх, проверяем лишь условия с оставшимися интервалами).</a:t>
            </a:r>
          </a:p>
          <a:p>
            <a:r>
              <a:rPr lang="ru-RU" sz="1800" b="1" dirty="0"/>
              <a:t>Шаг 4. </a:t>
            </a:r>
            <a:r>
              <a:rPr lang="ru-RU" sz="1800" dirty="0"/>
              <a:t>Повторяем пока выражение размер стека не равен 1. Если размер стека не меньше 2 и Y ⩽ X </a:t>
            </a:r>
          </a:p>
          <a:p>
            <a:pPr marL="0" indent="0">
              <a:buNone/>
            </a:pPr>
            <a:r>
              <a:rPr lang="ru-RU" sz="1800" dirty="0"/>
              <a:t>— сливаем X c Y. Если размер стека не меньше 3 и Z ⩽ X+Y — сливаем Y c </a:t>
            </a:r>
            <a:r>
              <a:rPr lang="ru-RU" sz="1800" dirty="0" err="1"/>
              <a:t>min</a:t>
            </a:r>
            <a:r>
              <a:rPr lang="ru-RU" sz="1800" dirty="0"/>
              <a:t>(X, Z).</a:t>
            </a:r>
          </a:p>
          <a:p>
            <a:r>
              <a:rPr lang="ru-RU" sz="1800" b="1" dirty="0"/>
              <a:t>Шаг 5. </a:t>
            </a:r>
            <a:r>
              <a:rPr lang="ru-RU" sz="1800" dirty="0"/>
              <a:t>Переходим к шагу 2.</a:t>
            </a:r>
          </a:p>
        </p:txBody>
      </p:sp>
    </p:spTree>
    <p:extLst>
      <p:ext uri="{BB962C8B-B14F-4D97-AF65-F5344CB8AC3E}">
        <p14:creationId xmlns:p14="http://schemas.microsoft.com/office/powerpoint/2010/main" val="6759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A57B6-DEF4-4481-B2E1-950944F0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05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Описание процедуры слияния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0299FF-2CBA-449C-B62C-52F664F9A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Шаг 0. </a:t>
            </a:r>
            <a:r>
              <a:rPr lang="ru-RU" dirty="0"/>
              <a:t>Создаем новый динамический массив  и два указателя (по одному на каждый из сливаемых массивов).</a:t>
            </a:r>
          </a:p>
          <a:p>
            <a:r>
              <a:rPr lang="ru-RU" b="1" dirty="0">
                <a:solidFill>
                  <a:srgbClr val="080808"/>
                </a:solidFill>
                <a:effectLst/>
                <a:latin typeface="JetBrains Mono"/>
              </a:rPr>
              <a:t>Шаг</a:t>
            </a:r>
            <a:r>
              <a:rPr lang="ru-RU" b="1" dirty="0">
                <a:solidFill>
                  <a:srgbClr val="080808"/>
                </a:solidFill>
                <a:latin typeface="JetBrains Mono"/>
              </a:rPr>
              <a:t> 1. </a:t>
            </a:r>
            <a:r>
              <a:rPr lang="ru-RU" dirty="0">
                <a:solidFill>
                  <a:srgbClr val="080808"/>
                </a:solidFill>
                <a:latin typeface="JetBrains Mono"/>
              </a:rPr>
              <a:t>Сравниваем элементы массивов (по указателям) и добавляем минимум из них в конец нового массива. Увеличиваем значение соответствующего указателя на 1.</a:t>
            </a:r>
          </a:p>
          <a:p>
            <a:r>
              <a:rPr lang="ru-RU" b="1" dirty="0">
                <a:solidFill>
                  <a:srgbClr val="080808"/>
                </a:solidFill>
                <a:effectLst/>
                <a:latin typeface="JetBrains Mono"/>
              </a:rPr>
              <a:t>Шаг 2. </a:t>
            </a:r>
            <a:r>
              <a:rPr lang="ru-RU" dirty="0">
                <a:solidFill>
                  <a:srgbClr val="080808"/>
                </a:solidFill>
                <a:effectLst/>
                <a:latin typeface="JetBrains Mono"/>
              </a:rPr>
              <a:t>Если оба указателя меньше количества элементов массивов соответственно, возвращаемся к Шагу 1.</a:t>
            </a:r>
            <a:endParaRPr lang="ru-RU" b="1" dirty="0"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lang="ru-RU" b="1" dirty="0">
                <a:solidFill>
                  <a:srgbClr val="080808"/>
                </a:solidFill>
                <a:latin typeface="JetBrains Mono"/>
              </a:rPr>
              <a:t>Шаг 3. </a:t>
            </a:r>
            <a:r>
              <a:rPr lang="ru-RU" dirty="0">
                <a:solidFill>
                  <a:srgbClr val="080808"/>
                </a:solidFill>
                <a:latin typeface="JetBrains Mono"/>
              </a:rPr>
              <a:t>Добавляем в конец результирующего массива все элементы, оставшиеся в массиве, указатель которого меньше числа своего массива.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5671717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844</Words>
  <Application>Microsoft Office PowerPoint</Application>
  <PresentationFormat>Широкоэкранный</PresentationFormat>
  <Paragraphs>56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JetBrains Mono</vt:lpstr>
      <vt:lpstr>Тема Office</vt:lpstr>
      <vt:lpstr>TimSort  и полное доверие</vt:lpstr>
      <vt:lpstr>Немного истории</vt:lpstr>
      <vt:lpstr>Основной принцип работы </vt:lpstr>
      <vt:lpstr>MINRUN</vt:lpstr>
      <vt:lpstr> Вычисление MINRUN</vt:lpstr>
      <vt:lpstr>Сортировка вставками</vt:lpstr>
      <vt:lpstr>Разделение исходного массива</vt:lpstr>
      <vt:lpstr>Слияние</vt:lpstr>
      <vt:lpstr>Описание процедуры слияния</vt:lpstr>
      <vt:lpstr>Временная сложность – O(n log n)</vt:lpstr>
      <vt:lpstr>Входные данные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Билалов Эльдар</dc:creator>
  <cp:lastModifiedBy>Эльдар</cp:lastModifiedBy>
  <cp:revision>22</cp:revision>
  <dcterms:created xsi:type="dcterms:W3CDTF">2023-04-12T20:24:44Z</dcterms:created>
  <dcterms:modified xsi:type="dcterms:W3CDTF">2023-04-29T15:42:43Z</dcterms:modified>
</cp:coreProperties>
</file>